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48F8C-3A49-4071-86E9-25FFF9390EEC}" type="datetimeFigureOut">
              <a:rPr lang="en-US" smtClean="0"/>
              <a:pPr/>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3B10C-1CF6-4386-802A-BC852E2901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57DFFCFF-6340-4174-9EF2-2D02D28FDAC3}" type="slidenum">
              <a:rPr lang="en-US" smtClean="0"/>
              <a:pPr/>
              <a:t>2</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AF0C397-4B33-4922-9E0F-AC56C9E49DE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E9A2C0D-9B1A-486E-A06E-20ED3ADFC80B}"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FE359-7C5B-45FA-B46A-D17C131166C6}" type="datetimeFigureOut">
              <a:rPr lang="en-US" smtClean="0"/>
              <a:pPr/>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BCD3-A1D4-44DB-8CDE-75A936D50D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FE359-7C5B-45FA-B46A-D17C131166C6}" type="datetimeFigureOut">
              <a:rPr lang="en-US" smtClean="0"/>
              <a:pPr/>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ABCD3-A1D4-44DB-8CDE-75A936D50D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Documents%20and%20Settings\CNN%20Computer\Desktop\Nh&#7841;c%20gi&#225;o%20&#225;n%20&#273;&#7913;ng%20x&#243;a%20nh&#233;\Co%20Va%20Me%20-%20Tong%20Hop.mp3"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audio" Target="file:///C:\Documents%20and%20Settings\CNN%20Computer\Desktop\Nh&#7841;c%20gi&#225;o%20&#225;n%20&#273;&#7913;ng%20x&#243;a%20nh&#233;\tieng%20vo%20tay.mp3" TargetMode="External"/><Relationship Id="rId5" Type="http://schemas.openxmlformats.org/officeDocument/2006/relationships/image" Target="../media/image10.pn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rot="-6541617">
            <a:off x="6286500" y="916641"/>
            <a:ext cx="3505200" cy="2209800"/>
            <a:chOff x="2256" y="1536"/>
            <a:chExt cx="1176" cy="744"/>
          </a:xfrm>
        </p:grpSpPr>
        <p:pic>
          <p:nvPicPr>
            <p:cNvPr id="8209" name="Picture 22" descr="pretty_flower_purple_hb"/>
            <p:cNvPicPr>
              <a:picLocks noChangeAspect="1" noChangeArrowheads="1" noCrop="1"/>
            </p:cNvPicPr>
            <p:nvPr/>
          </p:nvPicPr>
          <p:blipFill>
            <a:blip r:embed="rId2" cstate="print"/>
            <a:srcRect/>
            <a:stretch>
              <a:fillRect/>
            </a:stretch>
          </p:blipFill>
          <p:spPr bwMode="auto">
            <a:xfrm>
              <a:off x="2784" y="1632"/>
              <a:ext cx="648" cy="648"/>
            </a:xfrm>
            <a:prstGeom prst="rect">
              <a:avLst/>
            </a:prstGeom>
            <a:noFill/>
            <a:ln w="9525">
              <a:noFill/>
              <a:miter lim="800000"/>
              <a:headEnd/>
              <a:tailEnd/>
            </a:ln>
          </p:spPr>
        </p:pic>
        <p:grpSp>
          <p:nvGrpSpPr>
            <p:cNvPr id="3" name="Group 23"/>
            <p:cNvGrpSpPr>
              <a:grpSpLocks/>
            </p:cNvGrpSpPr>
            <p:nvPr/>
          </p:nvGrpSpPr>
          <p:grpSpPr bwMode="auto">
            <a:xfrm>
              <a:off x="2256" y="1536"/>
              <a:ext cx="864" cy="744"/>
              <a:chOff x="2256" y="1536"/>
              <a:chExt cx="864" cy="744"/>
            </a:xfrm>
          </p:grpSpPr>
          <p:pic>
            <p:nvPicPr>
              <p:cNvPr id="8211" name="Picture 24" descr="pretty_flower_red_hb"/>
              <p:cNvPicPr>
                <a:picLocks noChangeAspect="1" noChangeArrowheads="1" noCrop="1"/>
              </p:cNvPicPr>
              <p:nvPr/>
            </p:nvPicPr>
            <p:blipFill>
              <a:blip r:embed="rId3" cstate="print"/>
              <a:srcRect/>
              <a:stretch>
                <a:fillRect/>
              </a:stretch>
            </p:blipFill>
            <p:spPr bwMode="auto">
              <a:xfrm>
                <a:off x="2544" y="1680"/>
                <a:ext cx="576" cy="576"/>
              </a:xfrm>
              <a:prstGeom prst="rect">
                <a:avLst/>
              </a:prstGeom>
              <a:noFill/>
              <a:ln w="9525">
                <a:noFill/>
                <a:miter lim="800000"/>
                <a:headEnd/>
                <a:tailEnd/>
              </a:ln>
            </p:spPr>
          </p:pic>
          <p:pic>
            <p:nvPicPr>
              <p:cNvPr id="8212" name="Picture 25" descr="pretty_flower_yellow_hb"/>
              <p:cNvPicPr>
                <a:picLocks noChangeAspect="1" noChangeArrowheads="1" noCrop="1"/>
              </p:cNvPicPr>
              <p:nvPr/>
            </p:nvPicPr>
            <p:blipFill>
              <a:blip r:embed="rId4" cstate="print"/>
              <a:srcRect/>
              <a:stretch>
                <a:fillRect/>
              </a:stretch>
            </p:blipFill>
            <p:spPr bwMode="auto">
              <a:xfrm>
                <a:off x="2400" y="1536"/>
                <a:ext cx="552" cy="552"/>
              </a:xfrm>
              <a:prstGeom prst="rect">
                <a:avLst/>
              </a:prstGeom>
              <a:noFill/>
              <a:ln w="9525">
                <a:noFill/>
                <a:miter lim="800000"/>
                <a:headEnd/>
                <a:tailEnd/>
              </a:ln>
            </p:spPr>
          </p:pic>
          <p:pic>
            <p:nvPicPr>
              <p:cNvPr id="8213" name="Picture 26" descr="pretty_flower_orange_hb"/>
              <p:cNvPicPr>
                <a:picLocks noChangeAspect="1" noChangeArrowheads="1" noCrop="1"/>
              </p:cNvPicPr>
              <p:nvPr/>
            </p:nvPicPr>
            <p:blipFill>
              <a:blip r:embed="rId5" cstate="print"/>
              <a:srcRect/>
              <a:stretch>
                <a:fillRect/>
              </a:stretch>
            </p:blipFill>
            <p:spPr bwMode="auto">
              <a:xfrm>
                <a:off x="2256" y="1632"/>
                <a:ext cx="648" cy="648"/>
              </a:xfrm>
              <a:prstGeom prst="rect">
                <a:avLst/>
              </a:prstGeom>
              <a:noFill/>
              <a:ln w="9525">
                <a:noFill/>
                <a:miter lim="800000"/>
                <a:headEnd/>
                <a:tailEnd/>
              </a:ln>
            </p:spPr>
          </p:pic>
        </p:grpSp>
      </p:grpSp>
      <p:grpSp>
        <p:nvGrpSpPr>
          <p:cNvPr id="4" name="Group 3"/>
          <p:cNvGrpSpPr>
            <a:grpSpLocks/>
          </p:cNvGrpSpPr>
          <p:nvPr/>
        </p:nvGrpSpPr>
        <p:grpSpPr bwMode="auto">
          <a:xfrm rot="4297837">
            <a:off x="-658989" y="3472962"/>
            <a:ext cx="3429000" cy="2209800"/>
            <a:chOff x="2256" y="1536"/>
            <a:chExt cx="1176" cy="744"/>
          </a:xfrm>
        </p:grpSpPr>
        <p:pic>
          <p:nvPicPr>
            <p:cNvPr id="8204" name="Picture 4" descr="pretty_flower_purple_hb"/>
            <p:cNvPicPr>
              <a:picLocks noChangeAspect="1" noChangeArrowheads="1" noCrop="1"/>
            </p:cNvPicPr>
            <p:nvPr/>
          </p:nvPicPr>
          <p:blipFill>
            <a:blip r:embed="rId2" cstate="print"/>
            <a:srcRect/>
            <a:stretch>
              <a:fillRect/>
            </a:stretch>
          </p:blipFill>
          <p:spPr bwMode="auto">
            <a:xfrm>
              <a:off x="2784" y="1632"/>
              <a:ext cx="648" cy="648"/>
            </a:xfrm>
            <a:prstGeom prst="rect">
              <a:avLst/>
            </a:prstGeom>
            <a:noFill/>
            <a:ln w="9525">
              <a:noFill/>
              <a:miter lim="800000"/>
              <a:headEnd/>
              <a:tailEnd/>
            </a:ln>
          </p:spPr>
        </p:pic>
        <p:grpSp>
          <p:nvGrpSpPr>
            <p:cNvPr id="5" name="Group 5"/>
            <p:cNvGrpSpPr>
              <a:grpSpLocks/>
            </p:cNvGrpSpPr>
            <p:nvPr/>
          </p:nvGrpSpPr>
          <p:grpSpPr bwMode="auto">
            <a:xfrm>
              <a:off x="2256" y="1536"/>
              <a:ext cx="864" cy="744"/>
              <a:chOff x="2256" y="1536"/>
              <a:chExt cx="864" cy="744"/>
            </a:xfrm>
          </p:grpSpPr>
          <p:pic>
            <p:nvPicPr>
              <p:cNvPr id="8206" name="Picture 6" descr="pretty_flower_red_hb"/>
              <p:cNvPicPr>
                <a:picLocks noChangeAspect="1" noChangeArrowheads="1" noCrop="1"/>
              </p:cNvPicPr>
              <p:nvPr/>
            </p:nvPicPr>
            <p:blipFill>
              <a:blip r:embed="rId3" cstate="print"/>
              <a:srcRect/>
              <a:stretch>
                <a:fillRect/>
              </a:stretch>
            </p:blipFill>
            <p:spPr bwMode="auto">
              <a:xfrm>
                <a:off x="2544" y="1680"/>
                <a:ext cx="576" cy="576"/>
              </a:xfrm>
              <a:prstGeom prst="rect">
                <a:avLst/>
              </a:prstGeom>
              <a:noFill/>
              <a:ln w="9525">
                <a:noFill/>
                <a:miter lim="800000"/>
                <a:headEnd/>
                <a:tailEnd/>
              </a:ln>
            </p:spPr>
          </p:pic>
          <p:pic>
            <p:nvPicPr>
              <p:cNvPr id="8207" name="Picture 7" descr="pretty_flower_yellow_hb"/>
              <p:cNvPicPr>
                <a:picLocks noChangeAspect="1" noChangeArrowheads="1" noCrop="1"/>
              </p:cNvPicPr>
              <p:nvPr/>
            </p:nvPicPr>
            <p:blipFill>
              <a:blip r:embed="rId4" cstate="print"/>
              <a:srcRect/>
              <a:stretch>
                <a:fillRect/>
              </a:stretch>
            </p:blipFill>
            <p:spPr bwMode="auto">
              <a:xfrm>
                <a:off x="2400" y="1536"/>
                <a:ext cx="552" cy="552"/>
              </a:xfrm>
              <a:prstGeom prst="rect">
                <a:avLst/>
              </a:prstGeom>
              <a:noFill/>
              <a:ln w="9525">
                <a:noFill/>
                <a:miter lim="800000"/>
                <a:headEnd/>
                <a:tailEnd/>
              </a:ln>
            </p:spPr>
          </p:pic>
          <p:pic>
            <p:nvPicPr>
              <p:cNvPr id="8208" name="Picture 8" descr="pretty_flower_orange_hb"/>
              <p:cNvPicPr>
                <a:picLocks noChangeAspect="1" noChangeArrowheads="1" noCrop="1"/>
              </p:cNvPicPr>
              <p:nvPr/>
            </p:nvPicPr>
            <p:blipFill>
              <a:blip r:embed="rId5" cstate="print"/>
              <a:srcRect/>
              <a:stretch>
                <a:fillRect/>
              </a:stretch>
            </p:blipFill>
            <p:spPr bwMode="auto">
              <a:xfrm>
                <a:off x="2256" y="1632"/>
                <a:ext cx="648" cy="648"/>
              </a:xfrm>
              <a:prstGeom prst="rect">
                <a:avLst/>
              </a:prstGeom>
              <a:noFill/>
              <a:ln w="9525">
                <a:noFill/>
                <a:miter lim="800000"/>
                <a:headEnd/>
                <a:tailEnd/>
              </a:ln>
            </p:spPr>
          </p:pic>
        </p:grpSp>
      </p:grpSp>
      <p:pic>
        <p:nvPicPr>
          <p:cNvPr id="8196" name="Picture 12" descr="BLULINE"/>
          <p:cNvPicPr>
            <a:picLocks noChangeAspect="1" noChangeArrowheads="1"/>
          </p:cNvPicPr>
          <p:nvPr/>
        </p:nvPicPr>
        <p:blipFill>
          <a:blip r:embed="rId6" cstate="print"/>
          <a:srcRect/>
          <a:stretch>
            <a:fillRect/>
          </a:stretch>
        </p:blipFill>
        <p:spPr bwMode="auto">
          <a:xfrm>
            <a:off x="0" y="6400800"/>
            <a:ext cx="9144000" cy="185738"/>
          </a:xfrm>
          <a:prstGeom prst="rect">
            <a:avLst/>
          </a:prstGeom>
          <a:noFill/>
          <a:ln w="9525">
            <a:noFill/>
            <a:miter lim="800000"/>
            <a:headEnd/>
            <a:tailEnd/>
          </a:ln>
        </p:spPr>
      </p:pic>
      <p:pic>
        <p:nvPicPr>
          <p:cNvPr id="8200" name="Picture 10" descr="animal-14[1]"/>
          <p:cNvPicPr>
            <a:picLocks noChangeAspect="1" noChangeArrowheads="1" noCrop="1"/>
          </p:cNvPicPr>
          <p:nvPr/>
        </p:nvPicPr>
        <p:blipFill>
          <a:blip r:embed="rId7" cstate="print"/>
          <a:srcRect/>
          <a:stretch>
            <a:fillRect/>
          </a:stretch>
        </p:blipFill>
        <p:spPr bwMode="auto">
          <a:xfrm>
            <a:off x="381000" y="381000"/>
            <a:ext cx="971550" cy="773113"/>
          </a:xfrm>
          <a:prstGeom prst="rect">
            <a:avLst/>
          </a:prstGeom>
          <a:noFill/>
          <a:ln w="9525">
            <a:noFill/>
            <a:miter lim="800000"/>
            <a:headEnd/>
            <a:tailEnd/>
          </a:ln>
        </p:spPr>
      </p:pic>
      <p:pic>
        <p:nvPicPr>
          <p:cNvPr id="8201" name="Picture 11" descr="animal-41[1]"/>
          <p:cNvPicPr>
            <a:picLocks noChangeAspect="1" noChangeArrowheads="1" noCrop="1"/>
          </p:cNvPicPr>
          <p:nvPr/>
        </p:nvPicPr>
        <p:blipFill>
          <a:blip r:embed="rId8" cstate="print"/>
          <a:srcRect/>
          <a:stretch>
            <a:fillRect/>
          </a:stretch>
        </p:blipFill>
        <p:spPr bwMode="auto">
          <a:xfrm>
            <a:off x="8001000" y="5257800"/>
            <a:ext cx="947738" cy="1041400"/>
          </a:xfrm>
          <a:prstGeom prst="rect">
            <a:avLst/>
          </a:prstGeom>
          <a:noFill/>
          <a:ln w="9525">
            <a:noFill/>
            <a:miter lim="800000"/>
            <a:headEnd/>
            <a:tailEnd/>
          </a:ln>
        </p:spPr>
      </p:pic>
      <p:sp>
        <p:nvSpPr>
          <p:cNvPr id="23" name="TextBox 22"/>
          <p:cNvSpPr txBox="1"/>
          <p:nvPr/>
        </p:nvSpPr>
        <p:spPr>
          <a:xfrm>
            <a:off x="0" y="304800"/>
            <a:ext cx="9144000" cy="954107"/>
          </a:xfrm>
          <a:prstGeom prst="rect">
            <a:avLst/>
          </a:prstGeom>
          <a:noFill/>
        </p:spPr>
        <p:txBody>
          <a:bodyPr wrap="square" rtlCol="0">
            <a:spAutoFit/>
          </a:bodyPr>
          <a:lstStyle/>
          <a:p>
            <a:pPr algn="ctr"/>
            <a:r>
              <a:rPr lang="en-US" sz="2800" b="1" smtClean="0">
                <a:solidFill>
                  <a:schemeClr val="tx2">
                    <a:lumMod val="75000"/>
                  </a:schemeClr>
                </a:solidFill>
                <a:latin typeface="Times New Roman" pitchFamily="18" charset="0"/>
                <a:cs typeface="Times New Roman" pitchFamily="18" charset="0"/>
              </a:rPr>
              <a:t>PHÒNG GD&amp;ĐT QUẬN LONG BIÊN</a:t>
            </a:r>
          </a:p>
          <a:p>
            <a:pPr algn="ctr"/>
            <a:r>
              <a:rPr lang="en-US" sz="2800" b="1" smtClean="0">
                <a:solidFill>
                  <a:schemeClr val="tx2">
                    <a:lumMod val="75000"/>
                  </a:schemeClr>
                </a:solidFill>
                <a:latin typeface="Times New Roman" pitchFamily="18" charset="0"/>
                <a:cs typeface="Times New Roman" pitchFamily="18" charset="0"/>
              </a:rPr>
              <a:t>TRƯỜNG TIỂU HỌC ÁI MỘ B</a:t>
            </a:r>
            <a:endParaRPr lang="en-US" sz="2800" b="1">
              <a:solidFill>
                <a:schemeClr val="tx2">
                  <a:lumMod val="75000"/>
                </a:schemeClr>
              </a:solidFill>
              <a:latin typeface="Times New Roman" pitchFamily="18" charset="0"/>
              <a:cs typeface="Times New Roman" pitchFamily="18" charset="0"/>
            </a:endParaRPr>
          </a:p>
        </p:txBody>
      </p:sp>
      <p:sp>
        <p:nvSpPr>
          <p:cNvPr id="24" name="TextBox 23"/>
          <p:cNvSpPr txBox="1"/>
          <p:nvPr/>
        </p:nvSpPr>
        <p:spPr>
          <a:xfrm>
            <a:off x="2407916" y="4919004"/>
            <a:ext cx="4876800" cy="707886"/>
          </a:xfrm>
          <a:prstGeom prst="rect">
            <a:avLst/>
          </a:prstGeom>
          <a:noFill/>
        </p:spPr>
        <p:txBody>
          <a:bodyPr wrap="square" rtlCol="0">
            <a:spAutoFit/>
          </a:bodyPr>
          <a:lstStyle/>
          <a:p>
            <a:r>
              <a:rPr lang="en-US" sz="4000" b="1" i="1" smtClean="0">
                <a:latin typeface="Times New Roman" pitchFamily="18" charset="0"/>
                <a:cs typeface="Times New Roman" pitchFamily="18" charset="0"/>
              </a:rPr>
              <a:t>Bài: Người mẹ hiền</a:t>
            </a:r>
            <a:endParaRPr lang="en-US" sz="4000" b="1" i="1">
              <a:latin typeface="Times New Roman" pitchFamily="18" charset="0"/>
              <a:cs typeface="Times New Roman" pitchFamily="18" charset="0"/>
            </a:endParaRPr>
          </a:p>
        </p:txBody>
      </p:sp>
      <p:sp>
        <p:nvSpPr>
          <p:cNvPr id="26" name="WordArt 171"/>
          <p:cNvSpPr>
            <a:spLocks noChangeArrowheads="1" noChangeShapeType="1" noTextEdit="1"/>
          </p:cNvSpPr>
          <p:nvPr/>
        </p:nvSpPr>
        <p:spPr bwMode="auto">
          <a:xfrm>
            <a:off x="1720952" y="2608400"/>
            <a:ext cx="5819336" cy="9730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PHÂN MÔN: KỂ CHUYỆN</a:t>
            </a:r>
            <a:endParaRPr lang="en-US" sz="1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7" name="WordArt 4"/>
          <p:cNvSpPr>
            <a:spLocks noChangeArrowheads="1" noChangeShapeType="1" noTextEdit="1"/>
          </p:cNvSpPr>
          <p:nvPr/>
        </p:nvSpPr>
        <p:spPr bwMode="auto">
          <a:xfrm>
            <a:off x="2971800" y="3957704"/>
            <a:ext cx="3048000" cy="690496"/>
          </a:xfrm>
          <a:prstGeom prst="rect">
            <a:avLst/>
          </a:prstGeom>
        </p:spPr>
        <p:txBody>
          <a:bodyPr wrap="none" fromWordArt="1">
            <a:prstTxWarp prst="textPlain">
              <a:avLst>
                <a:gd name="adj" fmla="val 50000"/>
              </a:avLst>
            </a:prstTxWarp>
          </a:bodyPr>
          <a:lstStyle/>
          <a:p>
            <a:pPr algn="ctr"/>
            <a:r>
              <a:rPr lang="en-US" sz="2000" b="1" kern="1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Lớp 2</a:t>
            </a:r>
            <a:endParaRPr lang="en-US" sz="20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sp>
        <p:nvSpPr>
          <p:cNvPr id="21" name="TextBox 20"/>
          <p:cNvSpPr txBox="1"/>
          <p:nvPr/>
        </p:nvSpPr>
        <p:spPr>
          <a:xfrm>
            <a:off x="2667000" y="1792069"/>
            <a:ext cx="4297330" cy="646331"/>
          </a:xfrm>
          <a:prstGeom prst="rect">
            <a:avLst/>
          </a:prstGeom>
          <a:noFill/>
        </p:spPr>
        <p:txBody>
          <a:bodyPr wrap="none" rtlCol="0">
            <a:spAutoFit/>
          </a:bodyPr>
          <a:lstStyle/>
          <a:p>
            <a:r>
              <a:rPr lang="en-US" sz="3600" b="1" smtClean="0">
                <a:solidFill>
                  <a:srgbClr val="FF0000"/>
                </a:solidFill>
                <a:latin typeface="Times New Roman" pitchFamily="18" charset="0"/>
                <a:cs typeface="Times New Roman" pitchFamily="18" charset="0"/>
              </a:rPr>
              <a:t>MÔN: TIẾNG VIỆT</a:t>
            </a:r>
            <a:endParaRPr lang="en-US" sz="3600" b="1">
              <a:solidFill>
                <a:srgbClr val="FF0000"/>
              </a:solidFill>
              <a:latin typeface="Times New Roman" pitchFamily="18" charset="0"/>
              <a:cs typeface="Times New Roman" pitchFamily="18" charset="0"/>
            </a:endParaRPr>
          </a:p>
        </p:txBody>
      </p:sp>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4" name="AutoShape 20"/>
          <p:cNvSpPr>
            <a:spLocks noChangeArrowheads="1"/>
          </p:cNvSpPr>
          <p:nvPr/>
        </p:nvSpPr>
        <p:spPr bwMode="auto">
          <a:xfrm>
            <a:off x="2362200" y="533400"/>
            <a:ext cx="4419600" cy="1828800"/>
          </a:xfrm>
          <a:prstGeom prst="irregularSeal1">
            <a:avLst/>
          </a:prstGeom>
          <a:solidFill>
            <a:srgbClr val="FFFF00"/>
          </a:solidFill>
          <a:ln w="9525">
            <a:solidFill>
              <a:schemeClr val="tx1"/>
            </a:solidFill>
            <a:miter lim="800000"/>
            <a:headEnd/>
            <a:tailEnd/>
          </a:ln>
        </p:spPr>
        <p:txBody>
          <a:bodyPr wrap="none" anchor="ctr"/>
          <a:lstStyle/>
          <a:p>
            <a:pPr algn="ctr"/>
            <a:r>
              <a:rPr lang="en-US" sz="2800" b="1" smtClean="0">
                <a:latin typeface="Times New Roman" pitchFamily="18" charset="0"/>
                <a:cs typeface="Times New Roman" pitchFamily="18" charset="0"/>
              </a:rPr>
              <a:t>Ôn bài </a:t>
            </a:r>
            <a:r>
              <a:rPr lang="en-US" sz="2800" b="1">
                <a:latin typeface="Times New Roman" pitchFamily="18" charset="0"/>
                <a:cs typeface="Times New Roman" pitchFamily="18" charset="0"/>
              </a:rPr>
              <a:t>cũ</a:t>
            </a:r>
          </a:p>
        </p:txBody>
      </p:sp>
      <p:sp>
        <p:nvSpPr>
          <p:cNvPr id="118805" name="Text Box 21"/>
          <p:cNvSpPr txBox="1">
            <a:spLocks noChangeArrowheads="1"/>
          </p:cNvSpPr>
          <p:nvPr/>
        </p:nvSpPr>
        <p:spPr bwMode="auto">
          <a:xfrm>
            <a:off x="0" y="3191008"/>
            <a:ext cx="9144000" cy="523220"/>
          </a:xfrm>
          <a:prstGeom prst="rect">
            <a:avLst/>
          </a:prstGeom>
          <a:noFill/>
          <a:ln w="9525">
            <a:noFill/>
            <a:miter lim="800000"/>
            <a:headEnd/>
            <a:tailEnd/>
          </a:ln>
        </p:spPr>
        <p:txBody>
          <a:bodyPr wrap="square">
            <a:spAutoFit/>
          </a:bodyPr>
          <a:lstStyle/>
          <a:p>
            <a:pPr>
              <a:spcBef>
                <a:spcPct val="50000"/>
              </a:spcBef>
            </a:pPr>
            <a:r>
              <a:rPr lang="en-US" sz="2800" b="1" smtClean="0">
                <a:solidFill>
                  <a:srgbClr val="0033CC"/>
                </a:solidFill>
                <a:latin typeface="Times New Roman" pitchFamily="18" charset="0"/>
                <a:cs typeface="Times New Roman" pitchFamily="18" charset="0"/>
              </a:rPr>
              <a:t>  HS1</a:t>
            </a:r>
            <a:r>
              <a:rPr lang="en-US" sz="2800" b="1">
                <a:solidFill>
                  <a:srgbClr val="0033CC"/>
                </a:solidFill>
                <a:latin typeface="Times New Roman" pitchFamily="18" charset="0"/>
                <a:cs typeface="Times New Roman" pitchFamily="18" charset="0"/>
              </a:rPr>
              <a:t>: </a:t>
            </a:r>
            <a:r>
              <a:rPr lang="en-US" sz="2800" b="1">
                <a:latin typeface="Times New Roman" pitchFamily="18" charset="0"/>
                <a:cs typeface="Times New Roman" pitchFamily="18" charset="0"/>
              </a:rPr>
              <a:t>Kể lại đoạn 2 của câu chuyện Người thầy cũ.</a:t>
            </a:r>
          </a:p>
        </p:txBody>
      </p:sp>
      <p:sp>
        <p:nvSpPr>
          <p:cNvPr id="7" name="Text Box 21"/>
          <p:cNvSpPr txBox="1">
            <a:spLocks noChangeArrowheads="1"/>
          </p:cNvSpPr>
          <p:nvPr/>
        </p:nvSpPr>
        <p:spPr bwMode="auto">
          <a:xfrm>
            <a:off x="0" y="4334008"/>
            <a:ext cx="9144000" cy="523220"/>
          </a:xfrm>
          <a:prstGeom prst="rect">
            <a:avLst/>
          </a:prstGeom>
          <a:noFill/>
          <a:ln w="9525">
            <a:noFill/>
            <a:miter lim="800000"/>
            <a:headEnd/>
            <a:tailEnd/>
          </a:ln>
        </p:spPr>
        <p:txBody>
          <a:bodyPr wrap="square">
            <a:spAutoFit/>
          </a:bodyPr>
          <a:lstStyle/>
          <a:p>
            <a:pPr>
              <a:spcBef>
                <a:spcPct val="50000"/>
              </a:spcBef>
            </a:pPr>
            <a:r>
              <a:rPr lang="en-US" sz="2800" b="1" smtClean="0">
                <a:solidFill>
                  <a:srgbClr val="0033CC"/>
                </a:solidFill>
                <a:latin typeface="Times New Roman" pitchFamily="18" charset="0"/>
                <a:cs typeface="Times New Roman" pitchFamily="18" charset="0"/>
              </a:rPr>
              <a:t>  HS2</a:t>
            </a:r>
            <a:r>
              <a:rPr lang="en-US" sz="2800" b="1">
                <a:solidFill>
                  <a:srgbClr val="0033CC"/>
                </a:solidFill>
                <a:latin typeface="Times New Roman" pitchFamily="18" charset="0"/>
                <a:cs typeface="Times New Roman" pitchFamily="18" charset="0"/>
              </a:rPr>
              <a:t>: </a:t>
            </a:r>
            <a:r>
              <a:rPr lang="en-US" sz="2800" b="1">
                <a:latin typeface="Times New Roman" pitchFamily="18" charset="0"/>
                <a:cs typeface="Times New Roman" pitchFamily="18" charset="0"/>
              </a:rPr>
              <a:t>Kể lại đoạn 3 của câu chuyện Người thầy cũ.</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8804"/>
                                        </p:tgtEl>
                                        <p:attrNameLst>
                                          <p:attrName>style.visibility</p:attrName>
                                        </p:attrNameLst>
                                      </p:cBhvr>
                                      <p:to>
                                        <p:strVal val="visible"/>
                                      </p:to>
                                    </p:set>
                                    <p:anim calcmode="lin" valueType="num">
                                      <p:cBhvr>
                                        <p:cTn id="7" dur="1000" fill="hold"/>
                                        <p:tgtEl>
                                          <p:spTgt spid="118804"/>
                                        </p:tgtEl>
                                        <p:attrNameLst>
                                          <p:attrName>ppt_w</p:attrName>
                                        </p:attrNameLst>
                                      </p:cBhvr>
                                      <p:tavLst>
                                        <p:tav tm="0">
                                          <p:val>
                                            <p:strVal val="#ppt_w*0.70"/>
                                          </p:val>
                                        </p:tav>
                                        <p:tav tm="100000">
                                          <p:val>
                                            <p:strVal val="#ppt_w"/>
                                          </p:val>
                                        </p:tav>
                                      </p:tavLst>
                                    </p:anim>
                                    <p:anim calcmode="lin" valueType="num">
                                      <p:cBhvr>
                                        <p:cTn id="8" dur="1000" fill="hold"/>
                                        <p:tgtEl>
                                          <p:spTgt spid="118804"/>
                                        </p:tgtEl>
                                        <p:attrNameLst>
                                          <p:attrName>ppt_h</p:attrName>
                                        </p:attrNameLst>
                                      </p:cBhvr>
                                      <p:tavLst>
                                        <p:tav tm="0">
                                          <p:val>
                                            <p:strVal val="#ppt_h"/>
                                          </p:val>
                                        </p:tav>
                                        <p:tav tm="100000">
                                          <p:val>
                                            <p:strVal val="#ppt_h"/>
                                          </p:val>
                                        </p:tav>
                                      </p:tavLst>
                                    </p:anim>
                                    <p:animEffect transition="in" filter="fade">
                                      <p:cBhvr>
                                        <p:cTn id="9" dur="1000"/>
                                        <p:tgtEl>
                                          <p:spTgt spid="11880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8805"/>
                                        </p:tgtEl>
                                        <p:attrNameLst>
                                          <p:attrName>style.visibility</p:attrName>
                                        </p:attrNameLst>
                                      </p:cBhvr>
                                      <p:to>
                                        <p:strVal val="visible"/>
                                      </p:to>
                                    </p:set>
                                    <p:anim calcmode="lin" valueType="num">
                                      <p:cBhvr>
                                        <p:cTn id="14" dur="1000" fill="hold"/>
                                        <p:tgtEl>
                                          <p:spTgt spid="118805"/>
                                        </p:tgtEl>
                                        <p:attrNameLst>
                                          <p:attrName>ppt_w</p:attrName>
                                        </p:attrNameLst>
                                      </p:cBhvr>
                                      <p:tavLst>
                                        <p:tav tm="0">
                                          <p:val>
                                            <p:strVal val="#ppt_w*0.70"/>
                                          </p:val>
                                        </p:tav>
                                        <p:tav tm="100000">
                                          <p:val>
                                            <p:strVal val="#ppt_w"/>
                                          </p:val>
                                        </p:tav>
                                      </p:tavLst>
                                    </p:anim>
                                    <p:anim calcmode="lin" valueType="num">
                                      <p:cBhvr>
                                        <p:cTn id="15" dur="1000" fill="hold"/>
                                        <p:tgtEl>
                                          <p:spTgt spid="118805"/>
                                        </p:tgtEl>
                                        <p:attrNameLst>
                                          <p:attrName>ppt_h</p:attrName>
                                        </p:attrNameLst>
                                      </p:cBhvr>
                                      <p:tavLst>
                                        <p:tav tm="0">
                                          <p:val>
                                            <p:strVal val="#ppt_h"/>
                                          </p:val>
                                        </p:tav>
                                        <p:tav tm="100000">
                                          <p:val>
                                            <p:strVal val="#ppt_h"/>
                                          </p:val>
                                        </p:tav>
                                      </p:tavLst>
                                    </p:anim>
                                    <p:animEffect transition="in" filter="fade">
                                      <p:cBhvr>
                                        <p:cTn id="16" dur="1000"/>
                                        <p:tgtEl>
                                          <p:spTgt spid="11880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4" grpId="0" animBg="1"/>
      <p:bldP spid="11880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3" name="Text Box 11"/>
          <p:cNvSpPr txBox="1">
            <a:spLocks noChangeArrowheads="1"/>
          </p:cNvSpPr>
          <p:nvPr/>
        </p:nvSpPr>
        <p:spPr bwMode="auto">
          <a:xfrm>
            <a:off x="0" y="381000"/>
            <a:ext cx="9144000"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   1. Dựa </a:t>
            </a:r>
            <a:r>
              <a:rPr lang="en-US" sz="2800" b="1">
                <a:latin typeface="Times New Roman" pitchFamily="18" charset="0"/>
                <a:cs typeface="Times New Roman" pitchFamily="18" charset="0"/>
              </a:rPr>
              <a:t>theo tranh vẽ, kể lại từng đoạn của câu chuyện Người mẹ hiền bằng lời của em </a:t>
            </a:r>
            <a:r>
              <a:rPr lang="en-US" sz="2800" b="1" smtClean="0">
                <a:latin typeface="Times New Roman" pitchFamily="18" charset="0"/>
                <a:cs typeface="Times New Roman" pitchFamily="18" charset="0"/>
              </a:rPr>
              <a:t>: </a:t>
            </a:r>
            <a:endParaRPr lang="en-US" sz="2800" b="1">
              <a:latin typeface="Times New Roman" pitchFamily="18" charset="0"/>
              <a:cs typeface="Times New Roman" pitchFamily="18" charset="0"/>
            </a:endParaRPr>
          </a:p>
        </p:txBody>
      </p:sp>
      <p:pic>
        <p:nvPicPr>
          <p:cNvPr id="136208" name="Picture 16"/>
          <p:cNvPicPr>
            <a:picLocks noChangeAspect="1" noChangeArrowheads="1"/>
          </p:cNvPicPr>
          <p:nvPr/>
        </p:nvPicPr>
        <p:blipFill>
          <a:blip r:embed="rId3" cstate="print"/>
          <a:srcRect/>
          <a:stretch>
            <a:fillRect/>
          </a:stretch>
        </p:blipFill>
        <p:spPr bwMode="auto">
          <a:xfrm>
            <a:off x="152400" y="1828800"/>
            <a:ext cx="4419600" cy="4191000"/>
          </a:xfrm>
          <a:prstGeom prst="rect">
            <a:avLst/>
          </a:prstGeom>
          <a:noFill/>
          <a:ln w="9525">
            <a:noFill/>
            <a:miter lim="800000"/>
            <a:headEnd/>
            <a:tailEnd/>
          </a:ln>
        </p:spPr>
      </p:pic>
      <p:pic>
        <p:nvPicPr>
          <p:cNvPr id="136209" name="Picture 17" descr="65"/>
          <p:cNvPicPr>
            <a:picLocks noChangeAspect="1" noChangeArrowheads="1"/>
          </p:cNvPicPr>
          <p:nvPr/>
        </p:nvPicPr>
        <p:blipFill>
          <a:blip r:embed="rId4" cstate="print"/>
          <a:srcRect/>
          <a:stretch>
            <a:fillRect/>
          </a:stretch>
        </p:blipFill>
        <p:spPr bwMode="auto">
          <a:xfrm>
            <a:off x="4800600" y="1828800"/>
            <a:ext cx="4191000" cy="3657600"/>
          </a:xfrm>
          <a:prstGeom prst="rect">
            <a:avLst/>
          </a:prstGeom>
          <a:noFill/>
          <a:ln w="9525">
            <a:noFill/>
            <a:miter lim="800000"/>
            <a:headEnd/>
            <a:tailEnd/>
          </a:ln>
        </p:spPr>
      </p:pic>
      <p:pic>
        <p:nvPicPr>
          <p:cNvPr id="136230" name="Co Va Me - Tong Hop.mp3">
            <a:hlinkClick r:id="" action="ppaction://media"/>
          </p:cNvPr>
          <p:cNvPicPr>
            <a:picLocks noRot="1" noChangeAspect="1" noChangeArrowheads="1"/>
          </p:cNvPicPr>
          <p:nvPr>
            <a:audioFile r:link="rId1"/>
          </p:nvPr>
        </p:nvPicPr>
        <p:blipFill>
          <a:blip r:embed="rId5" cstate="print"/>
          <a:srcRect/>
          <a:stretch>
            <a:fillRect/>
          </a:stretch>
        </p:blipFill>
        <p:spPr bwMode="auto">
          <a:xfrm>
            <a:off x="7315200" y="990600"/>
            <a:ext cx="304800" cy="3048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299" fill="hold"/>
                                        <p:tgtEl>
                                          <p:spTgt spid="136230"/>
                                        </p:tgtEl>
                                      </p:cBhvr>
                                    </p:cmd>
                                  </p:childTnLst>
                                </p:cTn>
                              </p:par>
                              <p:par>
                                <p:cTn id="7" presetID="55" presetClass="entr" presetSubtype="0" fill="hold" grpId="0" nodeType="withEffect">
                                  <p:stCondLst>
                                    <p:cond delay="0"/>
                                  </p:stCondLst>
                                  <p:childTnLst>
                                    <p:set>
                                      <p:cBhvr>
                                        <p:cTn id="8" dur="1" fill="hold">
                                          <p:stCondLst>
                                            <p:cond delay="0"/>
                                          </p:stCondLst>
                                        </p:cTn>
                                        <p:tgtEl>
                                          <p:spTgt spid="136203"/>
                                        </p:tgtEl>
                                        <p:attrNameLst>
                                          <p:attrName>style.visibility</p:attrName>
                                        </p:attrNameLst>
                                      </p:cBhvr>
                                      <p:to>
                                        <p:strVal val="visible"/>
                                      </p:to>
                                    </p:set>
                                    <p:anim calcmode="lin" valueType="num">
                                      <p:cBhvr>
                                        <p:cTn id="9" dur="1000" fill="hold"/>
                                        <p:tgtEl>
                                          <p:spTgt spid="136203"/>
                                        </p:tgtEl>
                                        <p:attrNameLst>
                                          <p:attrName>ppt_w</p:attrName>
                                        </p:attrNameLst>
                                      </p:cBhvr>
                                      <p:tavLst>
                                        <p:tav tm="0">
                                          <p:val>
                                            <p:strVal val="#ppt_w*0.70"/>
                                          </p:val>
                                        </p:tav>
                                        <p:tav tm="100000">
                                          <p:val>
                                            <p:strVal val="#ppt_w"/>
                                          </p:val>
                                        </p:tav>
                                      </p:tavLst>
                                    </p:anim>
                                    <p:anim calcmode="lin" valueType="num">
                                      <p:cBhvr>
                                        <p:cTn id="10" dur="1000" fill="hold"/>
                                        <p:tgtEl>
                                          <p:spTgt spid="136203"/>
                                        </p:tgtEl>
                                        <p:attrNameLst>
                                          <p:attrName>ppt_h</p:attrName>
                                        </p:attrNameLst>
                                      </p:cBhvr>
                                      <p:tavLst>
                                        <p:tav tm="0">
                                          <p:val>
                                            <p:strVal val="#ppt_h"/>
                                          </p:val>
                                        </p:tav>
                                        <p:tav tm="100000">
                                          <p:val>
                                            <p:strVal val="#ppt_h"/>
                                          </p:val>
                                        </p:tav>
                                      </p:tavLst>
                                    </p:anim>
                                    <p:animEffect transition="in" filter="fade">
                                      <p:cBhvr>
                                        <p:cTn id="11" dur="1000"/>
                                        <p:tgtEl>
                                          <p:spTgt spid="13620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136208"/>
                                        </p:tgtEl>
                                        <p:attrNameLst>
                                          <p:attrName>style.visibility</p:attrName>
                                        </p:attrNameLst>
                                      </p:cBhvr>
                                      <p:to>
                                        <p:strVal val="visible"/>
                                      </p:to>
                                    </p:set>
                                    <p:animEffect transition="in" filter="wedge">
                                      <p:cBhvr>
                                        <p:cTn id="16" dur="1000"/>
                                        <p:tgtEl>
                                          <p:spTgt spid="136208"/>
                                        </p:tgtEl>
                                      </p:cBhvr>
                                    </p:animEffect>
                                  </p:childTnLst>
                                </p:cTn>
                              </p:par>
                              <p:par>
                                <p:cTn id="17" presetID="20" presetClass="entr" presetSubtype="0" fill="hold" nodeType="withEffect">
                                  <p:stCondLst>
                                    <p:cond delay="0"/>
                                  </p:stCondLst>
                                  <p:childTnLst>
                                    <p:set>
                                      <p:cBhvr>
                                        <p:cTn id="18" dur="1" fill="hold">
                                          <p:stCondLst>
                                            <p:cond delay="0"/>
                                          </p:stCondLst>
                                        </p:cTn>
                                        <p:tgtEl>
                                          <p:spTgt spid="136209"/>
                                        </p:tgtEl>
                                        <p:attrNameLst>
                                          <p:attrName>style.visibility</p:attrName>
                                        </p:attrNameLst>
                                      </p:cBhvr>
                                      <p:to>
                                        <p:strVal val="visible"/>
                                      </p:to>
                                    </p:set>
                                    <p:animEffect transition="in" filter="wedge">
                                      <p:cBhvr>
                                        <p:cTn id="19" dur="1000"/>
                                        <p:tgtEl>
                                          <p:spTgt spid="13620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0000" showWhenStopped="0">
                <p:cTn id="20" fill="hold" display="0">
                  <p:stCondLst>
                    <p:cond delay="indefinite"/>
                  </p:stCondLst>
                  <p:endCondLst>
                    <p:cond evt="onNext" delay="0">
                      <p:tgtEl>
                        <p:sldTgt/>
                      </p:tgtEl>
                    </p:cond>
                    <p:cond evt="onPrev" delay="0">
                      <p:tgtEl>
                        <p:sldTgt/>
                      </p:tgtEl>
                    </p:cond>
                    <p:cond evt="onStopAudio" delay="0">
                      <p:tgtEl>
                        <p:sldTgt/>
                      </p:tgtEl>
                    </p:cond>
                  </p:endCondLst>
                </p:cTn>
                <p:tgtEl>
                  <p:spTgt spid="136230"/>
                </p:tgtEl>
              </p:cMediaNode>
            </p:audio>
          </p:childTnLst>
        </p:cTn>
      </p:par>
    </p:tnLst>
    <p:bldLst>
      <p:bldP spid="1362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Text Box 12"/>
          <p:cNvSpPr txBox="1">
            <a:spLocks noChangeArrowheads="1"/>
          </p:cNvSpPr>
          <p:nvPr/>
        </p:nvSpPr>
        <p:spPr bwMode="auto">
          <a:xfrm>
            <a:off x="0" y="457200"/>
            <a:ext cx="9144000" cy="954107"/>
          </a:xfrm>
          <a:prstGeom prst="rect">
            <a:avLst/>
          </a:prstGeom>
          <a:noFill/>
          <a:ln w="9525">
            <a:noFill/>
            <a:miter lim="800000"/>
            <a:headEnd/>
            <a:tailEnd/>
          </a:ln>
        </p:spPr>
        <p:txBody>
          <a:bodyPr wrap="square">
            <a:spAutoFit/>
          </a:bodyPr>
          <a:lstStyle/>
          <a:p>
            <a:pPr>
              <a:spcBef>
                <a:spcPct val="50000"/>
              </a:spcBef>
            </a:pPr>
            <a:r>
              <a:rPr lang="en-US" sz="2800" b="1" smtClean="0">
                <a:latin typeface="Times New Roman" pitchFamily="18" charset="0"/>
                <a:cs typeface="Times New Roman" pitchFamily="18" charset="0"/>
              </a:rPr>
              <a:t>   2. Dựng </a:t>
            </a:r>
            <a:r>
              <a:rPr lang="en-US" sz="2800" b="1">
                <a:latin typeface="Times New Roman" pitchFamily="18" charset="0"/>
                <a:cs typeface="Times New Roman" pitchFamily="18" charset="0"/>
              </a:rPr>
              <a:t>lại câu chuyện theo vai: người dẫn chuyện, Minh, Nam, bác bảo vệ, cô giáo.</a:t>
            </a:r>
          </a:p>
        </p:txBody>
      </p:sp>
      <p:pic>
        <p:nvPicPr>
          <p:cNvPr id="11" name="Picture 16"/>
          <p:cNvPicPr>
            <a:picLocks noChangeAspect="1" noChangeArrowheads="1"/>
          </p:cNvPicPr>
          <p:nvPr/>
        </p:nvPicPr>
        <p:blipFill>
          <a:blip r:embed="rId2" cstate="print"/>
          <a:srcRect/>
          <a:stretch>
            <a:fillRect/>
          </a:stretch>
        </p:blipFill>
        <p:spPr bwMode="auto">
          <a:xfrm>
            <a:off x="152400" y="1828800"/>
            <a:ext cx="4419600" cy="4191000"/>
          </a:xfrm>
          <a:prstGeom prst="rect">
            <a:avLst/>
          </a:prstGeom>
          <a:noFill/>
          <a:ln w="9525">
            <a:noFill/>
            <a:miter lim="800000"/>
            <a:headEnd/>
            <a:tailEnd/>
          </a:ln>
        </p:spPr>
      </p:pic>
      <p:pic>
        <p:nvPicPr>
          <p:cNvPr id="12" name="Picture 17" descr="65"/>
          <p:cNvPicPr>
            <a:picLocks noChangeAspect="1" noChangeArrowheads="1"/>
          </p:cNvPicPr>
          <p:nvPr/>
        </p:nvPicPr>
        <p:blipFill>
          <a:blip r:embed="rId3" cstate="print"/>
          <a:srcRect/>
          <a:stretch>
            <a:fillRect/>
          </a:stretch>
        </p:blipFill>
        <p:spPr bwMode="auto">
          <a:xfrm>
            <a:off x="4800600" y="1828800"/>
            <a:ext cx="4191000" cy="3657600"/>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8252"/>
                                        </p:tgtEl>
                                        <p:attrNameLst>
                                          <p:attrName>style.visibility</p:attrName>
                                        </p:attrNameLst>
                                      </p:cBhvr>
                                      <p:to>
                                        <p:strVal val="visible"/>
                                      </p:to>
                                    </p:set>
                                    <p:anim calcmode="lin" valueType="num">
                                      <p:cBhvr>
                                        <p:cTn id="7" dur="1000" fill="hold"/>
                                        <p:tgtEl>
                                          <p:spTgt spid="138252"/>
                                        </p:tgtEl>
                                        <p:attrNameLst>
                                          <p:attrName>ppt_w</p:attrName>
                                        </p:attrNameLst>
                                      </p:cBhvr>
                                      <p:tavLst>
                                        <p:tav tm="0">
                                          <p:val>
                                            <p:strVal val="#ppt_w*0.70"/>
                                          </p:val>
                                        </p:tav>
                                        <p:tav tm="100000">
                                          <p:val>
                                            <p:strVal val="#ppt_w"/>
                                          </p:val>
                                        </p:tav>
                                      </p:tavLst>
                                    </p:anim>
                                    <p:anim calcmode="lin" valueType="num">
                                      <p:cBhvr>
                                        <p:cTn id="8" dur="1000" fill="hold"/>
                                        <p:tgtEl>
                                          <p:spTgt spid="138252"/>
                                        </p:tgtEl>
                                        <p:attrNameLst>
                                          <p:attrName>ppt_h</p:attrName>
                                        </p:attrNameLst>
                                      </p:cBhvr>
                                      <p:tavLst>
                                        <p:tav tm="0">
                                          <p:val>
                                            <p:strVal val="#ppt_h"/>
                                          </p:val>
                                        </p:tav>
                                        <p:tav tm="100000">
                                          <p:val>
                                            <p:strVal val="#ppt_h"/>
                                          </p:val>
                                        </p:tav>
                                      </p:tavLst>
                                    </p:anim>
                                    <p:animEffect transition="in" filter="fade">
                                      <p:cBhvr>
                                        <p:cTn id="9" dur="1000"/>
                                        <p:tgtEl>
                                          <p:spTgt spid="13825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1000"/>
                                        <p:tgtEl>
                                          <p:spTgt spid="11"/>
                                        </p:tgtEl>
                                      </p:cBhvr>
                                    </p:animEffect>
                                  </p:childTnLst>
                                </p:cTn>
                              </p:par>
                              <p:par>
                                <p:cTn id="15" presetID="2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AutoShape 9"/>
          <p:cNvSpPr>
            <a:spLocks noChangeArrowheads="1"/>
          </p:cNvSpPr>
          <p:nvPr/>
        </p:nvSpPr>
        <p:spPr bwMode="auto">
          <a:xfrm>
            <a:off x="1676400" y="928448"/>
            <a:ext cx="5029200" cy="1524000"/>
          </a:xfrm>
          <a:prstGeom prst="irregularSeal1">
            <a:avLst/>
          </a:prstGeom>
          <a:solidFill>
            <a:srgbClr val="FFFF00"/>
          </a:solidFill>
          <a:ln w="9525">
            <a:solidFill>
              <a:schemeClr val="tx1"/>
            </a:solidFill>
            <a:miter lim="800000"/>
            <a:headEnd/>
            <a:tailEnd/>
          </a:ln>
        </p:spPr>
        <p:txBody>
          <a:bodyPr wrap="none" anchor="ctr"/>
          <a:lstStyle/>
          <a:p>
            <a:pPr algn="ctr"/>
            <a:r>
              <a:rPr lang="en-US" sz="2800" b="1">
                <a:latin typeface="Times New Roman" pitchFamily="18" charset="0"/>
                <a:cs typeface="Times New Roman" pitchFamily="18" charset="0"/>
              </a:rPr>
              <a:t>Thi kể chuyện</a:t>
            </a:r>
          </a:p>
        </p:txBody>
      </p:sp>
      <p:pic>
        <p:nvPicPr>
          <p:cNvPr id="157706" name="Picture 10" descr="Entertainment-02-june"/>
          <p:cNvPicPr>
            <a:picLocks noChangeAspect="1" noChangeArrowheads="1" noCrop="1"/>
          </p:cNvPicPr>
          <p:nvPr/>
        </p:nvPicPr>
        <p:blipFill>
          <a:blip r:embed="rId3" cstate="print"/>
          <a:srcRect/>
          <a:stretch>
            <a:fillRect/>
          </a:stretch>
        </p:blipFill>
        <p:spPr bwMode="auto">
          <a:xfrm>
            <a:off x="4495800" y="2403236"/>
            <a:ext cx="3810000" cy="2563812"/>
          </a:xfrm>
          <a:prstGeom prst="rect">
            <a:avLst/>
          </a:prstGeom>
          <a:noFill/>
          <a:ln w="9525">
            <a:noFill/>
            <a:miter lim="800000"/>
            <a:headEnd/>
            <a:tailEnd/>
          </a:ln>
        </p:spPr>
      </p:pic>
      <p:pic>
        <p:nvPicPr>
          <p:cNvPr id="157707" name="Picture 11" descr="Stan-01-june"/>
          <p:cNvPicPr>
            <a:picLocks noChangeAspect="1" noChangeArrowheads="1" noCrop="1"/>
          </p:cNvPicPr>
          <p:nvPr/>
        </p:nvPicPr>
        <p:blipFill>
          <a:blip r:embed="rId4" cstate="print"/>
          <a:srcRect/>
          <a:stretch>
            <a:fillRect/>
          </a:stretch>
        </p:blipFill>
        <p:spPr bwMode="auto">
          <a:xfrm>
            <a:off x="4495800" y="2833448"/>
            <a:ext cx="1219200" cy="1752600"/>
          </a:xfrm>
          <a:prstGeom prst="rect">
            <a:avLst/>
          </a:prstGeom>
          <a:noFill/>
          <a:ln w="9525">
            <a:noFill/>
            <a:miter lim="800000"/>
            <a:headEnd/>
            <a:tailEnd/>
          </a:ln>
        </p:spPr>
      </p:pic>
      <p:pic>
        <p:nvPicPr>
          <p:cNvPr id="157717" name="tieng vo tay.mp3">
            <a:hlinkClick r:id="" action="ppaction://media"/>
          </p:cNvPr>
          <p:cNvPicPr>
            <a:picLocks noRot="1" noChangeAspect="1" noChangeArrowheads="1"/>
          </p:cNvPicPr>
          <p:nvPr>
            <a:audioFile r:link="rId1"/>
          </p:nvPr>
        </p:nvPicPr>
        <p:blipFill>
          <a:blip r:embed="rId5" cstate="print"/>
          <a:srcRect/>
          <a:stretch>
            <a:fillRect/>
          </a:stretch>
        </p:blipFill>
        <p:spPr bwMode="auto">
          <a:xfrm>
            <a:off x="4419600" y="2376248"/>
            <a:ext cx="304800" cy="304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7706"/>
                                        </p:tgtEl>
                                        <p:attrNameLst>
                                          <p:attrName>style.visibility</p:attrName>
                                        </p:attrNameLst>
                                      </p:cBhvr>
                                      <p:to>
                                        <p:strVal val="visible"/>
                                      </p:to>
                                    </p:set>
                                    <p:anim calcmode="lin" valueType="num">
                                      <p:cBhvr>
                                        <p:cTn id="7" dur="1000" fill="hold"/>
                                        <p:tgtEl>
                                          <p:spTgt spid="157706"/>
                                        </p:tgtEl>
                                        <p:attrNameLst>
                                          <p:attrName>ppt_w</p:attrName>
                                        </p:attrNameLst>
                                      </p:cBhvr>
                                      <p:tavLst>
                                        <p:tav tm="0">
                                          <p:val>
                                            <p:strVal val="#ppt_w*0.70"/>
                                          </p:val>
                                        </p:tav>
                                        <p:tav tm="100000">
                                          <p:val>
                                            <p:strVal val="#ppt_w"/>
                                          </p:val>
                                        </p:tav>
                                      </p:tavLst>
                                    </p:anim>
                                    <p:anim calcmode="lin" valueType="num">
                                      <p:cBhvr>
                                        <p:cTn id="8" dur="1000" fill="hold"/>
                                        <p:tgtEl>
                                          <p:spTgt spid="157706"/>
                                        </p:tgtEl>
                                        <p:attrNameLst>
                                          <p:attrName>ppt_h</p:attrName>
                                        </p:attrNameLst>
                                      </p:cBhvr>
                                      <p:tavLst>
                                        <p:tav tm="0">
                                          <p:val>
                                            <p:strVal val="#ppt_h"/>
                                          </p:val>
                                        </p:tav>
                                        <p:tav tm="100000">
                                          <p:val>
                                            <p:strVal val="#ppt_h"/>
                                          </p:val>
                                        </p:tav>
                                      </p:tavLst>
                                    </p:anim>
                                    <p:animEffect transition="in" filter="fade">
                                      <p:cBhvr>
                                        <p:cTn id="9" dur="1000"/>
                                        <p:tgtEl>
                                          <p:spTgt spid="157706"/>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9685" fill="hold"/>
                                        <p:tgtEl>
                                          <p:spTgt spid="157717"/>
                                        </p:tgtEl>
                                      </p:cBhvr>
                                    </p:cmd>
                                  </p:childTnLst>
                                </p:cTn>
                              </p:par>
                              <p:par>
                                <p:cTn id="13" presetID="5" presetClass="exit" presetSubtype="10" fill="hold" nodeType="withEffect">
                                  <p:stCondLst>
                                    <p:cond delay="0"/>
                                  </p:stCondLst>
                                  <p:childTnLst>
                                    <p:animEffect transition="out" filter="checkerboard(across)">
                                      <p:cBhvr>
                                        <p:cTn id="14" dur="500"/>
                                        <p:tgtEl>
                                          <p:spTgt spid="157706"/>
                                        </p:tgtEl>
                                      </p:cBhvr>
                                    </p:animEffect>
                                    <p:set>
                                      <p:cBhvr>
                                        <p:cTn id="15" dur="1" fill="hold">
                                          <p:stCondLst>
                                            <p:cond delay="499"/>
                                          </p:stCondLst>
                                        </p:cTn>
                                        <p:tgtEl>
                                          <p:spTgt spid="157706"/>
                                        </p:tgtEl>
                                        <p:attrNameLst>
                                          <p:attrName>style.visibility</p:attrName>
                                        </p:attrNameLst>
                                      </p:cBhvr>
                                      <p:to>
                                        <p:strVal val="hidden"/>
                                      </p:to>
                                    </p:set>
                                  </p:childTnLst>
                                </p:cTn>
                              </p:par>
                              <p:par>
                                <p:cTn id="16" presetID="55" presetClass="entr" presetSubtype="0" fill="hold" nodeType="withEffect">
                                  <p:stCondLst>
                                    <p:cond delay="0"/>
                                  </p:stCondLst>
                                  <p:childTnLst>
                                    <p:set>
                                      <p:cBhvr>
                                        <p:cTn id="17" dur="1" fill="hold">
                                          <p:stCondLst>
                                            <p:cond delay="0"/>
                                          </p:stCondLst>
                                        </p:cTn>
                                        <p:tgtEl>
                                          <p:spTgt spid="157707"/>
                                        </p:tgtEl>
                                        <p:attrNameLst>
                                          <p:attrName>style.visibility</p:attrName>
                                        </p:attrNameLst>
                                      </p:cBhvr>
                                      <p:to>
                                        <p:strVal val="visible"/>
                                      </p:to>
                                    </p:set>
                                    <p:anim calcmode="lin" valueType="num">
                                      <p:cBhvr>
                                        <p:cTn id="18" dur="1000" fill="hold"/>
                                        <p:tgtEl>
                                          <p:spTgt spid="157707"/>
                                        </p:tgtEl>
                                        <p:attrNameLst>
                                          <p:attrName>ppt_w</p:attrName>
                                        </p:attrNameLst>
                                      </p:cBhvr>
                                      <p:tavLst>
                                        <p:tav tm="0">
                                          <p:val>
                                            <p:strVal val="#ppt_w*0.70"/>
                                          </p:val>
                                        </p:tav>
                                        <p:tav tm="100000">
                                          <p:val>
                                            <p:strVal val="#ppt_w"/>
                                          </p:val>
                                        </p:tav>
                                      </p:tavLst>
                                    </p:anim>
                                    <p:anim calcmode="lin" valueType="num">
                                      <p:cBhvr>
                                        <p:cTn id="19" dur="1000" fill="hold"/>
                                        <p:tgtEl>
                                          <p:spTgt spid="157707"/>
                                        </p:tgtEl>
                                        <p:attrNameLst>
                                          <p:attrName>ppt_h</p:attrName>
                                        </p:attrNameLst>
                                      </p:cBhvr>
                                      <p:tavLst>
                                        <p:tav tm="0">
                                          <p:val>
                                            <p:strVal val="#ppt_h"/>
                                          </p:val>
                                        </p:tav>
                                        <p:tav tm="100000">
                                          <p:val>
                                            <p:strVal val="#ppt_h"/>
                                          </p:val>
                                        </p:tav>
                                      </p:tavLst>
                                    </p:anim>
                                    <p:animEffect transition="in" filter="fade">
                                      <p:cBhvr>
                                        <p:cTn id="20" dur="1000"/>
                                        <p:tgtEl>
                                          <p:spTgt spid="15770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1577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533400" y="2492304"/>
            <a:ext cx="8382000" cy="1815882"/>
          </a:xfrm>
          <a:prstGeom prst="rect">
            <a:avLst/>
          </a:prstGeom>
          <a:noFill/>
          <a:ln w="9525">
            <a:noFill/>
            <a:miter lim="800000"/>
            <a:headEnd/>
            <a:tailEnd/>
          </a:ln>
        </p:spPr>
        <p:txBody>
          <a:bodyPr wrap="square">
            <a:spAutoFit/>
          </a:bodyPr>
          <a:lstStyle/>
          <a:p>
            <a:pPr>
              <a:spcBef>
                <a:spcPct val="50000"/>
              </a:spcBef>
            </a:pPr>
            <a:r>
              <a:rPr lang="en-US" sz="2800" b="1" smtClean="0">
                <a:solidFill>
                  <a:srgbClr val="0000FF"/>
                </a:solidFill>
                <a:latin typeface="Times New Roman" pitchFamily="18" charset="0"/>
                <a:cs typeface="Times New Roman" pitchFamily="18" charset="0"/>
              </a:rPr>
              <a:t>     Cô </a:t>
            </a:r>
            <a:r>
              <a:rPr lang="en-US" sz="2800" b="1">
                <a:solidFill>
                  <a:srgbClr val="0000FF"/>
                </a:solidFill>
                <a:latin typeface="Times New Roman" pitchFamily="18" charset="0"/>
                <a:cs typeface="Times New Roman" pitchFamily="18" charset="0"/>
              </a:rPr>
              <a:t>giáo vừa yêu thương học sinh vừa nghiêm khắc dạy bảo học sinh nên người. Cô giáo như người mẹ hiền của các em. Khuyên các em kính trọng và vâng lời thầy cô giáo.</a:t>
            </a:r>
          </a:p>
        </p:txBody>
      </p:sp>
      <p:sp>
        <p:nvSpPr>
          <p:cNvPr id="140304" name="AutoShape 16"/>
          <p:cNvSpPr>
            <a:spLocks noChangeArrowheads="1"/>
          </p:cNvSpPr>
          <p:nvPr/>
        </p:nvSpPr>
        <p:spPr bwMode="auto">
          <a:xfrm>
            <a:off x="1386840" y="815904"/>
            <a:ext cx="4861560" cy="1524000"/>
          </a:xfrm>
          <a:prstGeom prst="irregularSeal1">
            <a:avLst/>
          </a:prstGeom>
          <a:solidFill>
            <a:srgbClr val="FFFF00"/>
          </a:solidFill>
          <a:ln w="9525">
            <a:solidFill>
              <a:schemeClr val="tx1"/>
            </a:solidFill>
            <a:miter lim="800000"/>
            <a:headEnd/>
            <a:tailEnd/>
          </a:ln>
        </p:spPr>
        <p:txBody>
          <a:bodyPr wrap="none" anchor="ctr"/>
          <a:lstStyle/>
          <a:p>
            <a:pPr algn="ctr"/>
            <a:r>
              <a:rPr lang="en-US" sz="2800" b="1">
                <a:latin typeface="Times New Roman" pitchFamily="18" charset="0"/>
                <a:cs typeface="Times New Roman" pitchFamily="18" charset="0"/>
              </a:rPr>
              <a:t>Củng cố - Dặn dò :</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0304"/>
                                        </p:tgtEl>
                                        <p:attrNameLst>
                                          <p:attrName>style.visibility</p:attrName>
                                        </p:attrNameLst>
                                      </p:cBhvr>
                                      <p:to>
                                        <p:strVal val="visible"/>
                                      </p:to>
                                    </p:set>
                                    <p:anim calcmode="lin" valueType="num">
                                      <p:cBhvr>
                                        <p:cTn id="7" dur="1000" fill="hold"/>
                                        <p:tgtEl>
                                          <p:spTgt spid="140304"/>
                                        </p:tgtEl>
                                        <p:attrNameLst>
                                          <p:attrName>ppt_w</p:attrName>
                                        </p:attrNameLst>
                                      </p:cBhvr>
                                      <p:tavLst>
                                        <p:tav tm="0">
                                          <p:val>
                                            <p:strVal val="#ppt_w*0.70"/>
                                          </p:val>
                                        </p:tav>
                                        <p:tav tm="100000">
                                          <p:val>
                                            <p:strVal val="#ppt_w"/>
                                          </p:val>
                                        </p:tav>
                                      </p:tavLst>
                                    </p:anim>
                                    <p:anim calcmode="lin" valueType="num">
                                      <p:cBhvr>
                                        <p:cTn id="8" dur="1000" fill="hold"/>
                                        <p:tgtEl>
                                          <p:spTgt spid="140304"/>
                                        </p:tgtEl>
                                        <p:attrNameLst>
                                          <p:attrName>ppt_h</p:attrName>
                                        </p:attrNameLst>
                                      </p:cBhvr>
                                      <p:tavLst>
                                        <p:tav tm="0">
                                          <p:val>
                                            <p:strVal val="#ppt_h"/>
                                          </p:val>
                                        </p:tav>
                                        <p:tav tm="100000">
                                          <p:val>
                                            <p:strVal val="#ppt_h"/>
                                          </p:val>
                                        </p:tav>
                                      </p:tavLst>
                                    </p:anim>
                                    <p:animEffect transition="in" filter="fade">
                                      <p:cBhvr>
                                        <p:cTn id="9" dur="1000"/>
                                        <p:tgtEl>
                                          <p:spTgt spid="14030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0293"/>
                                        </p:tgtEl>
                                        <p:attrNameLst>
                                          <p:attrName>style.visibility</p:attrName>
                                        </p:attrNameLst>
                                      </p:cBhvr>
                                      <p:to>
                                        <p:strVal val="visible"/>
                                      </p:to>
                                    </p:set>
                                    <p:anim calcmode="lin" valueType="num">
                                      <p:cBhvr>
                                        <p:cTn id="12" dur="1000" fill="hold"/>
                                        <p:tgtEl>
                                          <p:spTgt spid="140293"/>
                                        </p:tgtEl>
                                        <p:attrNameLst>
                                          <p:attrName>ppt_w</p:attrName>
                                        </p:attrNameLst>
                                      </p:cBhvr>
                                      <p:tavLst>
                                        <p:tav tm="0">
                                          <p:val>
                                            <p:strVal val="#ppt_w*0.70"/>
                                          </p:val>
                                        </p:tav>
                                        <p:tav tm="100000">
                                          <p:val>
                                            <p:strVal val="#ppt_w"/>
                                          </p:val>
                                        </p:tav>
                                      </p:tavLst>
                                    </p:anim>
                                    <p:anim calcmode="lin" valueType="num">
                                      <p:cBhvr>
                                        <p:cTn id="13" dur="1000" fill="hold"/>
                                        <p:tgtEl>
                                          <p:spTgt spid="140293"/>
                                        </p:tgtEl>
                                        <p:attrNameLst>
                                          <p:attrName>ppt_h</p:attrName>
                                        </p:attrNameLst>
                                      </p:cBhvr>
                                      <p:tavLst>
                                        <p:tav tm="0">
                                          <p:val>
                                            <p:strVal val="#ppt_h"/>
                                          </p:val>
                                        </p:tav>
                                        <p:tav tm="100000">
                                          <p:val>
                                            <p:strVal val="#ppt_h"/>
                                          </p:val>
                                        </p:tav>
                                      </p:tavLst>
                                    </p:anim>
                                    <p:animEffect transition="in" filter="fade">
                                      <p:cBhvr>
                                        <p:cTn id="14" dur="10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p:bldP spid="14030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gt;&lt;/object&gt;&lt;/database&gt;"/>
  <p:tag name="SECTOMILLISECCONVERTED" val="1"/>
  <p:tag name="ISPRING_RESOURCE_PATHS_HASH_PRESENTER" val="ec2daca4ee61f9227f72a28c8dac3c125df7ea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156</Words>
  <Application>Microsoft Office PowerPoint</Application>
  <PresentationFormat>On-screen Show (4:3)</PresentationFormat>
  <Paragraphs>15</Paragraphs>
  <Slides>6</Slides>
  <Notes>1</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trang-long bien</dc:creator>
  <cp:lastModifiedBy>WIN7X64</cp:lastModifiedBy>
  <cp:revision>9</cp:revision>
  <dcterms:created xsi:type="dcterms:W3CDTF">2015-10-22T01:48:40Z</dcterms:created>
  <dcterms:modified xsi:type="dcterms:W3CDTF">2017-10-16T14:50:06Z</dcterms:modified>
</cp:coreProperties>
</file>