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58" r:id="rId3"/>
    <p:sldId id="260" r:id="rId4"/>
    <p:sldId id="262" r:id="rId5"/>
    <p:sldId id="264" r:id="rId6"/>
    <p:sldId id="267" r:id="rId7"/>
    <p:sldId id="268" r:id="rId8"/>
    <p:sldId id="270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A5CFB-0BC5-4423-ADED-03A84B294FBA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F7733-FDFE-4D06-B718-24628357FE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4862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864D-45DE-44E9-ACCE-55EF1419F66C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314A-1BBA-45AE-BE45-D836B239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864D-45DE-44E9-ACCE-55EF1419F66C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F314A-1BBA-45AE-BE45-D836B239B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 rot="-6541617">
            <a:off x="6286500" y="495300"/>
            <a:ext cx="3505200" cy="2209800"/>
            <a:chOff x="2256" y="1536"/>
            <a:chExt cx="1176" cy="744"/>
          </a:xfrm>
        </p:grpSpPr>
        <p:pic>
          <p:nvPicPr>
            <p:cNvPr id="8209" name="Picture 22" descr="pretty_flower_purple_hb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8211" name="Picture 24" descr="pretty_flower_red_hb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2" name="Picture 25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3" name="Picture 26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" name="Group 3"/>
          <p:cNvGrpSpPr>
            <a:grpSpLocks/>
          </p:cNvGrpSpPr>
          <p:nvPr/>
        </p:nvGrpSpPr>
        <p:grpSpPr bwMode="auto">
          <a:xfrm rot="4297837">
            <a:off x="-457200" y="3276600"/>
            <a:ext cx="3429000" cy="2209800"/>
            <a:chOff x="2256" y="1536"/>
            <a:chExt cx="1176" cy="744"/>
          </a:xfrm>
        </p:grpSpPr>
        <p:pic>
          <p:nvPicPr>
            <p:cNvPr id="8204" name="Picture 4" descr="pretty_flower_purple_hb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8206" name="Picture 6" descr="pretty_flower_red_hb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7" name="Picture 7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8" name="Picture 8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8196" name="Picture 12" descr="BLULIN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400800"/>
            <a:ext cx="9144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0" descr="animal-14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381000"/>
            <a:ext cx="9715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1" descr="animal-41[1]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01000" y="5257800"/>
            <a:ext cx="947738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0" y="304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GD&amp;ĐT QUẬN LONG BIÊN</a:t>
            </a:r>
          </a:p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07916" y="4919004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Bài: Người mẹ hiền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WordArt 171"/>
          <p:cNvSpPr>
            <a:spLocks noChangeArrowheads="1" noChangeShapeType="1" noTextEdit="1"/>
          </p:cNvSpPr>
          <p:nvPr/>
        </p:nvSpPr>
        <p:spPr bwMode="auto">
          <a:xfrm>
            <a:off x="1720952" y="2286000"/>
            <a:ext cx="5819336" cy="97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16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MÔN: TẬP ĐỌC</a:t>
            </a:r>
            <a:endParaRPr lang="en-US" sz="1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2971800" y="3810000"/>
            <a:ext cx="3048000" cy="6904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2595563" y="939122"/>
            <a:ext cx="4110037" cy="6016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spc="-360" dirty="0" err="1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379538" y="3647667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32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1146512" y="1990894"/>
            <a:ext cx="7543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99"/>
                </a:solidFill>
              </a:rPr>
              <a:t>Đến lượt Nam đang cố lách ra  thì </a:t>
            </a:r>
            <a:r>
              <a:rPr lang="en-US" sz="3200" smtClean="0">
                <a:solidFill>
                  <a:srgbClr val="000099"/>
                </a:solidFill>
              </a:rPr>
              <a:t> bác </a:t>
            </a:r>
            <a:r>
              <a:rPr lang="en-US" sz="3200">
                <a:solidFill>
                  <a:srgbClr val="000099"/>
                </a:solidFill>
              </a:rPr>
              <a:t>bảo vệ vừa tới,  nắm chặt hai chân em: </a:t>
            </a:r>
            <a:r>
              <a:rPr lang="en-US" sz="3200" smtClean="0">
                <a:solidFill>
                  <a:srgbClr val="000099"/>
                </a:solidFill>
              </a:rPr>
              <a:t> “</a:t>
            </a:r>
            <a:r>
              <a:rPr lang="en-US" sz="3200">
                <a:solidFill>
                  <a:srgbClr val="000099"/>
                </a:solidFill>
              </a:rPr>
              <a:t>Cậu nào đây ?  Trốn học hả ?”</a:t>
            </a: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>
            <a:off x="3023356" y="2602520"/>
            <a:ext cx="152400" cy="457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 flipH="1">
            <a:off x="6807588" y="2069120"/>
            <a:ext cx="152400" cy="457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880256" y="2514600"/>
            <a:ext cx="228600" cy="457200"/>
            <a:chOff x="6780550" y="3087856"/>
            <a:chExt cx="228600" cy="457200"/>
          </a:xfrm>
        </p:grpSpPr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 flipH="1">
              <a:off x="6780550" y="3087856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 flipH="1">
              <a:off x="6856750" y="3087856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337532" y="3048000"/>
            <a:ext cx="228600" cy="457200"/>
            <a:chOff x="8233112" y="2554456"/>
            <a:chExt cx="228600" cy="457200"/>
          </a:xfrm>
        </p:grpSpPr>
        <p:sp>
          <p:nvSpPr>
            <p:cNvPr id="17430" name="Line 22"/>
            <p:cNvSpPr>
              <a:spLocks noChangeShapeType="1"/>
            </p:cNvSpPr>
            <p:nvPr/>
          </p:nvSpPr>
          <p:spPr bwMode="auto">
            <a:xfrm flipH="1">
              <a:off x="8309312" y="2554456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 flipH="1">
              <a:off x="8233112" y="2554456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5032712" y="2478256"/>
            <a:ext cx="1066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201544" y="2969452"/>
            <a:ext cx="1524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766660" y="2985868"/>
            <a:ext cx="228600" cy="457200"/>
            <a:chOff x="8233112" y="2554456"/>
            <a:chExt cx="228600" cy="457200"/>
          </a:xfrm>
        </p:grpSpPr>
        <p:sp>
          <p:nvSpPr>
            <p:cNvPr id="18" name="Line 22"/>
            <p:cNvSpPr>
              <a:spLocks noChangeShapeType="1"/>
            </p:cNvSpPr>
            <p:nvPr/>
          </p:nvSpPr>
          <p:spPr bwMode="auto">
            <a:xfrm flipH="1">
              <a:off x="8309312" y="2554456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6"/>
            <p:cNvSpPr>
              <a:spLocks noChangeShapeType="1"/>
            </p:cNvSpPr>
            <p:nvPr/>
          </p:nvSpPr>
          <p:spPr bwMode="auto">
            <a:xfrm flipH="1">
              <a:off x="8233112" y="2554456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6" grpId="0"/>
      <p:bldP spid="17427" grpId="0" animBg="1"/>
      <p:bldP spid="17428" grpId="0" animBg="1"/>
      <p:bldP spid="17435" grpId="0" animBg="1"/>
      <p:bldP spid="174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8153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xoa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Nam 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thò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trốn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2900276" y="2514600"/>
            <a:ext cx="152400" cy="457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3563295" y="2014538"/>
            <a:ext cx="152400" cy="457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6015037" y="2444260"/>
            <a:ext cx="233363" cy="457200"/>
            <a:chOff x="7010400" y="2514600"/>
            <a:chExt cx="233363" cy="457200"/>
          </a:xfrm>
        </p:grpSpPr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 flipH="1">
              <a:off x="7091363" y="2514600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 flipH="1">
              <a:off x="7010400" y="2514600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1426841" y="2390775"/>
            <a:ext cx="1066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6705600" y="2362200"/>
            <a:ext cx="1295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016332" y="2895600"/>
            <a:ext cx="2362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3989352" y="3601328"/>
            <a:ext cx="1371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8758237" y="3130060"/>
            <a:ext cx="233363" cy="457200"/>
            <a:chOff x="7010400" y="2514600"/>
            <a:chExt cx="233363" cy="457200"/>
          </a:xfrm>
        </p:grpSpPr>
        <p:sp>
          <p:nvSpPr>
            <p:cNvPr id="18" name="Line 8"/>
            <p:cNvSpPr>
              <a:spLocks noChangeShapeType="1"/>
            </p:cNvSpPr>
            <p:nvPr/>
          </p:nvSpPr>
          <p:spPr bwMode="auto">
            <a:xfrm flipH="1">
              <a:off x="7091363" y="2514600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 flipH="1">
              <a:off x="7010400" y="2514600"/>
              <a:ext cx="152400" cy="4572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Line 6"/>
          <p:cNvSpPr>
            <a:spLocks noChangeShapeType="1"/>
          </p:cNvSpPr>
          <p:nvPr/>
        </p:nvSpPr>
        <p:spPr bwMode="auto">
          <a:xfrm flipH="1">
            <a:off x="2271932" y="3124200"/>
            <a:ext cx="152400" cy="4572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 animBg="1"/>
      <p:bldP spid="19462" grpId="0" animBg="1"/>
      <p:bldP spid="19468" grpId="0" animBg="1"/>
      <p:bldP spid="19470" grpId="0" animBg="1"/>
      <p:bldP spid="19471" grpId="0" animBg="1"/>
      <p:bldP spid="19472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-5257800"/>
            <a:ext cx="70866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CC0099"/>
                </a:solidFill>
                <a:latin typeface="Tahoma" pitchFamily="34" charset="0"/>
              </a:rPr>
              <a:t>-</a:t>
            </a:r>
            <a:r>
              <a:rPr lang="en-US" sz="2800">
                <a:solidFill>
                  <a:srgbClr val="009900"/>
                </a:solidFill>
                <a:latin typeface="Times New Roman" pitchFamily="18" charset="0"/>
              </a:rPr>
              <a:t>Những từ nào chứa tiếng “tài”  sau đây khác  nghĩa với các từ còn lại?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ahoma" pitchFamily="34" charset="0"/>
              </a:rPr>
              <a:t>A.  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Tài đức.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B.     Tài nghệ.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C.     Tài trí.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D.     Tài sản</a:t>
            </a:r>
            <a:r>
              <a:rPr lang="en-US" sz="2800">
                <a:solidFill>
                  <a:srgbClr val="0000FF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117725" y="4837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43000" y="6858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 ra chơi, Minh rủ Nam đi đâu?</a:t>
            </a: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1295400" y="1752600"/>
            <a:ext cx="5562600" cy="1219200"/>
          </a:xfrm>
          <a:prstGeom prst="cloudCallout">
            <a:avLst>
              <a:gd name="adj1" fmla="val -44093"/>
              <a:gd name="adj2" fmla="val 7005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Giờ ra chơi Minh rủ Nam trốn học, ra phố xem xiếc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104900" y="1219200"/>
            <a:ext cx="803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bạn ấy định ra phố bằng cách nào?</a:t>
            </a:r>
          </a:p>
        </p:txBody>
      </p:sp>
      <p:sp>
        <p:nvSpPr>
          <p:cNvPr id="24587" name="AutoShape 11"/>
          <p:cNvSpPr>
            <a:spLocks noChangeArrowheads="1"/>
          </p:cNvSpPr>
          <p:nvPr/>
        </p:nvSpPr>
        <p:spPr bwMode="auto">
          <a:xfrm>
            <a:off x="1066800" y="3048000"/>
            <a:ext cx="5867400" cy="990600"/>
          </a:xfrm>
          <a:prstGeom prst="cloudCallout">
            <a:avLst>
              <a:gd name="adj1" fmla="val 53569"/>
              <a:gd name="adj2" fmla="val 111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Cô xoa đầu Nam an ủi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066800" y="16764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 Nam bị bác bảo vệ giữ lại, cô giáo làm gì?</a:t>
            </a: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304800" y="2514600"/>
            <a:ext cx="8839200" cy="2971800"/>
          </a:xfrm>
          <a:prstGeom prst="cloudCallout">
            <a:avLst>
              <a:gd name="adj1" fmla="val -1130"/>
              <a:gd name="adj2" fmla="val 539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Cô giáo nói với bác bảo vệ: “Bác nhẹ tay kẻo cháu đau. Cháu này là học sinh lớp tôi”; cô đỡ em ngồi dậy, phủi đất cát lấm lem trên người em rồi đưa em về lớp.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066800" y="21336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 giáo làm gì khi Nam khóc?</a:t>
            </a:r>
          </a:p>
        </p:txBody>
      </p:sp>
      <p:sp>
        <p:nvSpPr>
          <p:cNvPr id="24591" name="AutoShape 15"/>
          <p:cNvSpPr>
            <a:spLocks noChangeArrowheads="1"/>
          </p:cNvSpPr>
          <p:nvPr/>
        </p:nvSpPr>
        <p:spPr bwMode="auto">
          <a:xfrm>
            <a:off x="1676400" y="1752600"/>
            <a:ext cx="5943600" cy="1066800"/>
          </a:xfrm>
          <a:prstGeom prst="cloudCallout">
            <a:avLst>
              <a:gd name="adj1" fmla="val -51681"/>
              <a:gd name="adj2" fmla="val 17574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Chui qua chỗ tường thủng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143000" y="26670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 mẹ hiền trong bài là ai?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6" dur="2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/>
      <p:bldP spid="24585" grpId="0" animBg="1"/>
      <p:bldP spid="24585" grpId="1" animBg="1"/>
      <p:bldP spid="24586" grpId="0"/>
      <p:bldP spid="24587" grpId="0" animBg="1"/>
      <p:bldP spid="24587" grpId="1" animBg="1"/>
      <p:bldP spid="24588" grpId="0"/>
      <p:bldP spid="24589" grpId="0" animBg="1"/>
      <p:bldP spid="24589" grpId="1" animBg="1"/>
      <p:bldP spid="24590" grpId="0"/>
      <p:bldP spid="24591" grpId="0" animBg="1"/>
      <p:bldP spid="24591" grpId="1" animBg="1"/>
      <p:bldP spid="245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1981200" y="762000"/>
            <a:ext cx="2743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dung:</a:t>
            </a: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457200" y="1447800"/>
            <a:ext cx="8686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loud 1"/>
          <p:cNvGrpSpPr>
            <a:grpSpLocks/>
          </p:cNvGrpSpPr>
          <p:nvPr/>
        </p:nvGrpSpPr>
        <p:grpSpPr bwMode="auto">
          <a:xfrm rot="297710">
            <a:off x="949325" y="355600"/>
            <a:ext cx="7694613" cy="1397000"/>
            <a:chOff x="-146" y="-8"/>
            <a:chExt cx="5956" cy="2450"/>
          </a:xfrm>
        </p:grpSpPr>
        <p:pic>
          <p:nvPicPr>
            <p:cNvPr id="40965" name="Cloud 1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46" y="-8"/>
              <a:ext cx="5956" cy="2450"/>
            </a:xfrm>
            <a:prstGeom prst="rect">
              <a:avLst/>
            </a:prstGeom>
            <a:noFill/>
          </p:spPr>
        </p:pic>
        <p:sp>
          <p:nvSpPr>
            <p:cNvPr id="40966" name="Text Box 6"/>
            <p:cNvSpPr txBox="1">
              <a:spLocks noChangeArrowheads="1"/>
            </p:cNvSpPr>
            <p:nvPr/>
          </p:nvSpPr>
          <p:spPr bwMode="auto">
            <a:xfrm>
              <a:off x="711" y="355"/>
              <a:ext cx="3825" cy="1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5400" b="1" dirty="0" err="1" smtClean="0"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5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 smtClean="0"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5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 smtClean="0">
                  <a:latin typeface="Times New Roman" pitchFamily="18" charset="0"/>
                  <a:cs typeface="Times New Roman" pitchFamily="18" charset="0"/>
                </a:rPr>
                <a:t>lại</a:t>
              </a:r>
              <a:endParaRPr lang="en-US" sz="54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1828800" y="1447800"/>
            <a:ext cx="5867400" cy="4038600"/>
          </a:xfrm>
          <a:prstGeom prst="roundRect">
            <a:avLst>
              <a:gd name="adj" fmla="val 16667"/>
            </a:avLst>
          </a:prstGeom>
          <a:solidFill>
            <a:srgbClr val="FFFFB9"/>
          </a:solidFill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pPr defTabSz="912813">
              <a:spcBef>
                <a:spcPct val="20000"/>
              </a:spcBef>
            </a:pP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endParaRPr lang="en-US" sz="4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2813">
              <a:spcBef>
                <a:spcPct val="20000"/>
              </a:spcBef>
            </a:pPr>
            <a:r>
              <a:rPr lang="en-US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4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endParaRPr lang="en-US" sz="4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2813">
              <a:spcBef>
                <a:spcPct val="20000"/>
              </a:spcBef>
            </a:pPr>
            <a:r>
              <a:rPr lang="en-US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0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endParaRPr lang="en-US" sz="4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2813">
              <a:spcBef>
                <a:spcPct val="20000"/>
              </a:spcBef>
            </a:pPr>
            <a:r>
              <a:rPr lang="en-US" sz="4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* Nam</a:t>
            </a:r>
            <a:endParaRPr lang="en-US" sz="4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2813">
              <a:spcBef>
                <a:spcPct val="20000"/>
              </a:spcBef>
            </a:pPr>
            <a:r>
              <a:rPr lang="en-US" sz="4000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* Minh.</a:t>
            </a:r>
            <a:endParaRPr lang="en-US" sz="4000" b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1600200" y="5486400"/>
            <a:ext cx="53078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609600" y="5429071"/>
            <a:ext cx="792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dirty="0">
                <a:latin typeface=".VnTime" pitchFamily="34" charset="0"/>
              </a:rPr>
              <a:t> 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0969" grpId="0" build="allAtOnce"/>
      <p:bldP spid="409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ChangeArrowheads="1"/>
          </p:cNvSpPr>
          <p:nvPr/>
        </p:nvSpPr>
        <p:spPr bwMode="auto">
          <a:xfrm>
            <a:off x="3810000" y="4876800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4800" b="1">
              <a:latin typeface=".VnAvant" pitchFamily="34" charset="0"/>
            </a:endParaRPr>
          </a:p>
        </p:txBody>
      </p:sp>
      <p:sp>
        <p:nvSpPr>
          <p:cNvPr id="30723" name="AutoShape 18"/>
          <p:cNvSpPr>
            <a:spLocks noChangeArrowheads="1"/>
          </p:cNvSpPr>
          <p:nvPr/>
        </p:nvSpPr>
        <p:spPr bwMode="auto">
          <a:xfrm>
            <a:off x="914400" y="457200"/>
            <a:ext cx="8229600" cy="4572000"/>
          </a:xfrm>
          <a:prstGeom prst="cloudCallout">
            <a:avLst>
              <a:gd name="adj1" fmla="val -41259"/>
              <a:gd name="adj2" fmla="val 6184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39&quot;&gt;&lt;/object&gt;&lt;object type=&quot;2&quot; unique_id=&quot;10140&quot;&gt;&lt;object type=&quot;3&quot; unique_id=&quot;10142&quot;&gt;&lt;property id=&quot;20148&quot; value=&quot;5&quot;/&gt;&lt;property id=&quot;20300&quot; value=&quot;Slide 2&quot;/&gt;&lt;property id=&quot;20307&quot; value=&quot;258&quot;/&gt;&lt;/object&gt;&lt;object type=&quot;3&quot; unique_id=&quot;10143&quot;&gt;&lt;property id=&quot;20148&quot; value=&quot;5&quot;/&gt;&lt;property id=&quot;20300&quot; value=&quot;Slide 3&quot;/&gt;&lt;property id=&quot;20307&quot; value=&quot;259&quot;/&gt;&lt;/object&gt;&lt;object type=&quot;3&quot; unique_id=&quot;10144&quot;&gt;&lt;property id=&quot;20148&quot; value=&quot;5&quot;/&gt;&lt;property id=&quot;20300&quot; value=&quot;Slide 4&quot;/&gt;&lt;property id=&quot;20307&quot; value=&quot;260&quot;/&gt;&lt;/object&gt;&lt;object type=&quot;3&quot; unique_id=&quot;10145&quot;&gt;&lt;property id=&quot;20148&quot; value=&quot;5&quot;/&gt;&lt;property id=&quot;20300&quot; value=&quot;Slide 5&quot;/&gt;&lt;property id=&quot;20307&quot; value=&quot;261&quot;/&gt;&lt;/object&gt;&lt;object type=&quot;3&quot; unique_id=&quot;10146&quot;&gt;&lt;property id=&quot;20148&quot; value=&quot;5&quot;/&gt;&lt;property id=&quot;20300&quot; value=&quot;Slide 6&quot;/&gt;&lt;property id=&quot;20307&quot; value=&quot;262&quot;/&gt;&lt;/object&gt;&lt;object type=&quot;3&quot; unique_id=&quot;10147&quot;&gt;&lt;property id=&quot;20148&quot; value=&quot;5&quot;/&gt;&lt;property id=&quot;20300&quot; value=&quot;Slide 7&quot;/&gt;&lt;property id=&quot;20307&quot; value=&quot;263&quot;/&gt;&lt;/object&gt;&lt;object type=&quot;3&quot; unique_id=&quot;10148&quot;&gt;&lt;property id=&quot;20148&quot; value=&quot;5&quot;/&gt;&lt;property id=&quot;20300&quot; value=&quot;Slide 8&quot;/&gt;&lt;property id=&quot;20307&quot; value=&quot;264&quot;/&gt;&lt;/object&gt;&lt;object type=&quot;3&quot; unique_id=&quot;10149&quot;&gt;&lt;property id=&quot;20148&quot; value=&quot;5&quot;/&gt;&lt;property id=&quot;20300&quot; value=&quot;Slide 9&quot;/&gt;&lt;property id=&quot;20307&quot; value=&quot;265&quot;/&gt;&lt;/object&gt;&lt;object type=&quot;3&quot; unique_id=&quot;10227&quot;&gt;&lt;property id=&quot;20148&quot; value=&quot;5&quot;/&gt;&lt;property id=&quot;20300&quot; value=&quot;Slide 1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322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user</cp:lastModifiedBy>
  <cp:revision>7</cp:revision>
  <dcterms:created xsi:type="dcterms:W3CDTF">2015-10-22T02:12:47Z</dcterms:created>
  <dcterms:modified xsi:type="dcterms:W3CDTF">2017-10-20T05:15:05Z</dcterms:modified>
</cp:coreProperties>
</file>