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4028E-9B89-41F0-B23A-02E2A431EDEE}"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D2CDB-6E8D-4AF5-BF11-14FA043DD4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4028E-9B89-41F0-B23A-02E2A431EDEE}"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D2CDB-6E8D-4AF5-BF11-14FA043DD4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2" descr="BLULINE"/>
          <p:cNvPicPr>
            <a:picLocks noChangeAspect="1" noChangeArrowheads="1"/>
          </p:cNvPicPr>
          <p:nvPr/>
        </p:nvPicPr>
        <p:blipFill>
          <a:blip r:embed="rId2" cstate="print"/>
          <a:srcRect/>
          <a:stretch>
            <a:fillRect/>
          </a:stretch>
        </p:blipFill>
        <p:spPr bwMode="auto">
          <a:xfrm>
            <a:off x="0" y="6400800"/>
            <a:ext cx="9144000" cy="185738"/>
          </a:xfrm>
          <a:prstGeom prst="rect">
            <a:avLst/>
          </a:prstGeom>
          <a:noFill/>
          <a:ln w="9525">
            <a:noFill/>
            <a:miter lim="800000"/>
            <a:headEnd/>
            <a:tailEnd/>
          </a:ln>
        </p:spPr>
      </p:pic>
      <p:sp>
        <p:nvSpPr>
          <p:cNvPr id="23" name="TextBox 22"/>
          <p:cNvSpPr txBox="1"/>
          <p:nvPr/>
        </p:nvSpPr>
        <p:spPr>
          <a:xfrm>
            <a:off x="0" y="685800"/>
            <a:ext cx="9144000" cy="954107"/>
          </a:xfrm>
          <a:prstGeom prst="rect">
            <a:avLst/>
          </a:prstGeom>
          <a:noFill/>
        </p:spPr>
        <p:txBody>
          <a:bodyPr wrap="square" rtlCol="0">
            <a:spAutoFit/>
          </a:bodyPr>
          <a:lstStyle/>
          <a:p>
            <a:pPr algn="ctr"/>
            <a:r>
              <a:rPr lang="en-US" sz="2800" b="1" smtClean="0">
                <a:solidFill>
                  <a:schemeClr val="tx2">
                    <a:lumMod val="75000"/>
                  </a:schemeClr>
                </a:solidFill>
                <a:latin typeface="Times New Roman" pitchFamily="18" charset="0"/>
                <a:cs typeface="Times New Roman" pitchFamily="18" charset="0"/>
              </a:rPr>
              <a:t>PHÒNG GIÁO DỤC VÀ ĐÀO TẠO QUẬN LONG BIÊN</a:t>
            </a:r>
          </a:p>
          <a:p>
            <a:pPr algn="ctr"/>
            <a:r>
              <a:rPr lang="en-US" sz="2800" b="1" smtClean="0">
                <a:solidFill>
                  <a:schemeClr val="tx2">
                    <a:lumMod val="75000"/>
                  </a:schemeClr>
                </a:solidFill>
                <a:latin typeface="Times New Roman" pitchFamily="18" charset="0"/>
                <a:cs typeface="Times New Roman" pitchFamily="18" charset="0"/>
              </a:rPr>
              <a:t>TRƯỜNG TIỂU HỌC ÁI MỘ B</a:t>
            </a:r>
            <a:endParaRPr lang="en-US" sz="2800" b="1">
              <a:solidFill>
                <a:schemeClr val="tx2">
                  <a:lumMod val="75000"/>
                </a:schemeClr>
              </a:solidFill>
              <a:latin typeface="Times New Roman" pitchFamily="18" charset="0"/>
              <a:cs typeface="Times New Roman" pitchFamily="18" charset="0"/>
            </a:endParaRPr>
          </a:p>
        </p:txBody>
      </p:sp>
      <p:sp>
        <p:nvSpPr>
          <p:cNvPr id="24" name="TextBox 23"/>
          <p:cNvSpPr txBox="1"/>
          <p:nvPr/>
        </p:nvSpPr>
        <p:spPr>
          <a:xfrm>
            <a:off x="1371600" y="4876800"/>
            <a:ext cx="7162800" cy="707886"/>
          </a:xfrm>
          <a:prstGeom prst="rect">
            <a:avLst/>
          </a:prstGeom>
          <a:noFill/>
        </p:spPr>
        <p:txBody>
          <a:bodyPr wrap="square" rtlCol="0">
            <a:spAutoFit/>
          </a:bodyPr>
          <a:lstStyle/>
          <a:p>
            <a:r>
              <a:rPr lang="en-US" sz="4000" b="1" i="1" smtClean="0">
                <a:latin typeface="Times New Roman" pitchFamily="18" charset="0"/>
                <a:cs typeface="Times New Roman" pitchFamily="18" charset="0"/>
              </a:rPr>
              <a:t>Bài: Ôn tập giữa học kì 1 (tiết 4)</a:t>
            </a:r>
            <a:endParaRPr lang="en-US" sz="4000" b="1" i="1">
              <a:latin typeface="Times New Roman" pitchFamily="18" charset="0"/>
              <a:cs typeface="Times New Roman" pitchFamily="18" charset="0"/>
            </a:endParaRPr>
          </a:p>
        </p:txBody>
      </p:sp>
      <p:sp>
        <p:nvSpPr>
          <p:cNvPr id="26" name="WordArt 171"/>
          <p:cNvSpPr>
            <a:spLocks noChangeArrowheads="1" noChangeShapeType="1" noTextEdit="1"/>
          </p:cNvSpPr>
          <p:nvPr/>
        </p:nvSpPr>
        <p:spPr bwMode="auto">
          <a:xfrm>
            <a:off x="1676400" y="2209800"/>
            <a:ext cx="5819336" cy="973000"/>
          </a:xfrm>
          <a:prstGeom prst="rect">
            <a:avLst/>
          </a:prstGeom>
        </p:spPr>
        <p:txBody>
          <a:bodyPr wrap="none" fromWordArt="1">
            <a:prstTxWarp prst="textPlain">
              <a:avLst>
                <a:gd name="adj" fmla="val 50000"/>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1600" b="1" kern="1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MÔN: TIẾNG VIỆT</a:t>
            </a:r>
            <a:endParaRPr lang="en-US" sz="1600" b="1" kern="1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7" name="WordArt 4"/>
          <p:cNvSpPr>
            <a:spLocks noChangeArrowheads="1" noChangeShapeType="1" noTextEdit="1"/>
          </p:cNvSpPr>
          <p:nvPr/>
        </p:nvSpPr>
        <p:spPr bwMode="auto">
          <a:xfrm>
            <a:off x="2971800" y="3733800"/>
            <a:ext cx="3048000" cy="690496"/>
          </a:xfrm>
          <a:prstGeom prst="rect">
            <a:avLst/>
          </a:prstGeom>
        </p:spPr>
        <p:txBody>
          <a:bodyPr wrap="none" fromWordArt="1">
            <a:prstTxWarp prst="textPlain">
              <a:avLst>
                <a:gd name="adj" fmla="val 50000"/>
              </a:avLst>
            </a:prstTxWarp>
          </a:bodyPr>
          <a:lstStyle/>
          <a:p>
            <a:pPr algn="ctr"/>
            <a:r>
              <a:rPr lang="en-US" sz="2000" b="1" kern="10" smtClean="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Lớp 2</a:t>
            </a:r>
            <a:endParaRPr lang="en-US" sz="2000" b="1" kern="1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endParaRPr>
          </a:p>
        </p:txBody>
      </p:sp>
    </p:spTree>
  </p:cSld>
  <p:clrMapOvr>
    <a:masterClrMapping/>
  </p:clrMapOvr>
  <p:transition spd="med">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12" name="Picture 20" descr="Fathers_Day_Surprise"/>
          <p:cNvPicPr>
            <a:picLocks noChangeAspect="1" noChangeArrowheads="1" noCrop="1"/>
          </p:cNvPicPr>
          <p:nvPr/>
        </p:nvPicPr>
        <p:blipFill>
          <a:blip r:embed="rId2" cstate="print"/>
          <a:srcRect/>
          <a:stretch>
            <a:fillRect/>
          </a:stretch>
        </p:blipFill>
        <p:spPr bwMode="auto">
          <a:xfrm>
            <a:off x="228600" y="838200"/>
            <a:ext cx="1084263" cy="1219200"/>
          </a:xfrm>
          <a:prstGeom prst="rect">
            <a:avLst/>
          </a:prstGeom>
          <a:noFill/>
          <a:ln w="9525">
            <a:noFill/>
            <a:miter lim="800000"/>
            <a:headEnd/>
            <a:tailEnd/>
          </a:ln>
        </p:spPr>
      </p:pic>
      <p:sp>
        <p:nvSpPr>
          <p:cNvPr id="8226" name="Text Box 34"/>
          <p:cNvSpPr txBox="1">
            <a:spLocks noChangeArrowheads="1"/>
          </p:cNvSpPr>
          <p:nvPr/>
        </p:nvSpPr>
        <p:spPr bwMode="auto">
          <a:xfrm>
            <a:off x="1066800" y="1295400"/>
            <a:ext cx="8077200" cy="646331"/>
          </a:xfrm>
          <a:prstGeom prst="rect">
            <a:avLst/>
          </a:prstGeom>
          <a:noFill/>
          <a:ln w="9525" algn="ctr">
            <a:noFill/>
            <a:miter lim="800000"/>
            <a:headEnd/>
            <a:tailEnd/>
          </a:ln>
          <a:effectLst/>
        </p:spPr>
        <p:txBody>
          <a:bodyPr wrap="square">
            <a:spAutoFit/>
          </a:bodyPr>
          <a:lstStyle/>
          <a:p>
            <a:pPr>
              <a:spcBef>
                <a:spcPct val="50000"/>
              </a:spcBef>
            </a:pPr>
            <a:r>
              <a:rPr lang="en-US" sz="3600" b="1" smtClean="0">
                <a:solidFill>
                  <a:schemeClr val="hlink"/>
                </a:solidFill>
                <a:latin typeface="Times New Roman" pitchFamily="18" charset="0"/>
                <a:cs typeface="Times New Roman" pitchFamily="18" charset="0"/>
              </a:rPr>
              <a:t>1. Ôn luyện tập đọc và học thuộc lòng.</a:t>
            </a:r>
            <a:endParaRPr lang="en-US" sz="3600" b="1">
              <a:solidFill>
                <a:schemeClr val="hlink"/>
              </a:solidFill>
              <a:latin typeface="Times New Roman" pitchFamily="18" charset="0"/>
              <a:cs typeface="Times New Roman" pitchFamily="18" charset="0"/>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226"/>
                                        </p:tgtEl>
                                        <p:attrNameLst>
                                          <p:attrName>style.visibility</p:attrName>
                                        </p:attrNameLst>
                                      </p:cBhvr>
                                      <p:to>
                                        <p:strVal val="visible"/>
                                      </p:to>
                                    </p:set>
                                    <p:animEffect transition="in" filter="wedge">
                                      <p:cBhvr>
                                        <p:cTn id="7" dur="2000"/>
                                        <p:tgtEl>
                                          <p:spTgt spid="8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4"/>
          <p:cNvSpPr txBox="1">
            <a:spLocks noChangeArrowheads="1"/>
          </p:cNvSpPr>
          <p:nvPr/>
        </p:nvSpPr>
        <p:spPr bwMode="auto">
          <a:xfrm>
            <a:off x="457200" y="304800"/>
            <a:ext cx="8077200" cy="646331"/>
          </a:xfrm>
          <a:prstGeom prst="rect">
            <a:avLst/>
          </a:prstGeom>
          <a:noFill/>
          <a:ln w="9525" algn="ctr">
            <a:noFill/>
            <a:miter lim="800000"/>
            <a:headEnd/>
            <a:tailEnd/>
          </a:ln>
          <a:effectLst/>
        </p:spPr>
        <p:txBody>
          <a:bodyPr wrap="square">
            <a:spAutoFit/>
          </a:bodyPr>
          <a:lstStyle/>
          <a:p>
            <a:pPr>
              <a:spcBef>
                <a:spcPct val="50000"/>
              </a:spcBef>
            </a:pPr>
            <a:r>
              <a:rPr lang="en-US" sz="3600" b="1" smtClean="0">
                <a:solidFill>
                  <a:schemeClr val="hlink"/>
                </a:solidFill>
                <a:latin typeface="Times New Roman" pitchFamily="18" charset="0"/>
                <a:cs typeface="Times New Roman" pitchFamily="18" charset="0"/>
              </a:rPr>
              <a:t>2. Nghe - viết:</a:t>
            </a:r>
            <a:endParaRPr lang="en-US" sz="3600" b="1">
              <a:solidFill>
                <a:schemeClr val="hlink"/>
              </a:solidFill>
              <a:latin typeface="Times New Roman" pitchFamily="18" charset="0"/>
              <a:cs typeface="Times New Roman" pitchFamily="18" charset="0"/>
            </a:endParaRPr>
          </a:p>
        </p:txBody>
      </p:sp>
      <p:sp>
        <p:nvSpPr>
          <p:cNvPr id="3" name="Text Box 34"/>
          <p:cNvSpPr txBox="1">
            <a:spLocks noChangeArrowheads="1"/>
          </p:cNvSpPr>
          <p:nvPr/>
        </p:nvSpPr>
        <p:spPr bwMode="auto">
          <a:xfrm>
            <a:off x="457200" y="1066800"/>
            <a:ext cx="8077200" cy="5355312"/>
          </a:xfrm>
          <a:prstGeom prst="rect">
            <a:avLst/>
          </a:prstGeom>
          <a:noFill/>
          <a:ln w="9525" algn="ctr">
            <a:noFill/>
            <a:miter lim="800000"/>
            <a:headEnd/>
            <a:tailEnd/>
          </a:ln>
          <a:effectLst/>
        </p:spPr>
        <p:txBody>
          <a:bodyPr wrap="square">
            <a:spAutoFit/>
          </a:bodyPr>
          <a:lstStyle/>
          <a:p>
            <a:pPr algn="ctr">
              <a:spcBef>
                <a:spcPts val="600"/>
              </a:spcBef>
            </a:pPr>
            <a:r>
              <a:rPr lang="en-US" sz="3600" b="1" smtClean="0">
                <a:solidFill>
                  <a:srgbClr val="FF0000"/>
                </a:solidFill>
                <a:latin typeface="Times New Roman" pitchFamily="18" charset="0"/>
                <a:cs typeface="Times New Roman" pitchFamily="18" charset="0"/>
              </a:rPr>
              <a:t>Cân voi</a:t>
            </a:r>
          </a:p>
          <a:p>
            <a:pPr algn="just">
              <a:spcBef>
                <a:spcPts val="600"/>
              </a:spcBef>
            </a:pPr>
            <a:r>
              <a:rPr lang="en-US" sz="3600" b="1" smtClean="0">
                <a:latin typeface="Times New Roman" pitchFamily="18" charset="0"/>
                <a:cs typeface="Times New Roman" pitchFamily="18" charset="0"/>
              </a:rPr>
              <a:t>	Một lần, sứ thần Trung Hoa thử tài Lương Thế Vinh, nhờ ông cân hộ con voi. Lương Thế Vinh sai lính dắt voi xuống thuyền, đánh dấu mức chìm của thuyền. Sau đó, ông cho voi lên bờ và xếp đá vào thuyền. Khi thuyền chìm đến mức đã đánh dấu, ông sai cân chỗ đá ấy và biết voi nặng bao nhiêu.</a:t>
            </a:r>
            <a:endParaRPr lang="en-US" sz="36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edge">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09c57c6689a94db3cb3a92f1f1b822fbed353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52</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WIN7X64</dc:creator>
  <cp:lastModifiedBy>WIN7X64</cp:lastModifiedBy>
  <cp:revision>5</cp:revision>
  <dcterms:created xsi:type="dcterms:W3CDTF">2017-10-25T12:27:58Z</dcterms:created>
  <dcterms:modified xsi:type="dcterms:W3CDTF">2017-10-25T12:40:22Z</dcterms:modified>
</cp:coreProperties>
</file>