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1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8331C-57AF-4063-8D35-5C69EBE8D91B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1096F-25F7-4193-B11E-80C7C6D5609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A84A8E-86D4-4D32-996A-1A9CD8491A3C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C395-773F-4EE9-BB6E-9EA6E1E11A00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4E6C-9748-4111-9A7B-0B33AFCCF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C395-773F-4EE9-BB6E-9EA6E1E11A00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4E6C-9748-4111-9A7B-0B33AFCCF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C395-773F-4EE9-BB6E-9EA6E1E11A00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4E6C-9748-4111-9A7B-0B33AFCCF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C395-773F-4EE9-BB6E-9EA6E1E11A00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4E6C-9748-4111-9A7B-0B33AFCCF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C395-773F-4EE9-BB6E-9EA6E1E11A00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4E6C-9748-4111-9A7B-0B33AFCCF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C395-773F-4EE9-BB6E-9EA6E1E11A00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4E6C-9748-4111-9A7B-0B33AFCCF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C395-773F-4EE9-BB6E-9EA6E1E11A00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4E6C-9748-4111-9A7B-0B33AFCCF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C395-773F-4EE9-BB6E-9EA6E1E11A00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4E6C-9748-4111-9A7B-0B33AFCCF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C395-773F-4EE9-BB6E-9EA6E1E11A00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4E6C-9748-4111-9A7B-0B33AFCCF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C395-773F-4EE9-BB6E-9EA6E1E11A00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4E6C-9748-4111-9A7B-0B33AFCCF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C395-773F-4EE9-BB6E-9EA6E1E11A00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4E6C-9748-4111-9A7B-0B33AFCCF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3C395-773F-4EE9-BB6E-9EA6E1E11A00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84E6C-9748-4111-9A7B-0B33AFCCF96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2" descr="BLUL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00800"/>
            <a:ext cx="9144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0" y="6858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PHÒNG </a:t>
            </a:r>
            <a:r>
              <a:rPr lang="en-US" sz="28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GIÁO DỤC VÀ ĐÀO TẠO </a:t>
            </a:r>
            <a:r>
              <a:rPr lang="en-US" sz="28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QUẬN LONG BIÊN</a:t>
            </a:r>
          </a:p>
          <a:p>
            <a:pPr algn="ctr"/>
            <a:r>
              <a:rPr lang="en-US" sz="28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  <a:endParaRPr lang="en-US" sz="2800" b="1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71600" y="487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smtClean="0">
                <a:latin typeface="Times New Roman" pitchFamily="18" charset="0"/>
                <a:cs typeface="Times New Roman" pitchFamily="18" charset="0"/>
              </a:rPr>
              <a:t>Bài: </a:t>
            </a:r>
            <a:r>
              <a:rPr lang="en-US" sz="4000" b="1" i="1" smtClean="0">
                <a:latin typeface="Times New Roman" pitchFamily="18" charset="0"/>
                <a:cs typeface="Times New Roman" pitchFamily="18" charset="0"/>
              </a:rPr>
              <a:t>Ôn tập giữa học kì 1 (tiết 8)</a:t>
            </a:r>
            <a:endParaRPr lang="en-US" sz="4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WordArt 171"/>
          <p:cNvSpPr>
            <a:spLocks noChangeArrowheads="1" noChangeShapeType="1" noTextEdit="1"/>
          </p:cNvSpPr>
          <p:nvPr/>
        </p:nvSpPr>
        <p:spPr bwMode="auto">
          <a:xfrm>
            <a:off x="1676400" y="2209800"/>
            <a:ext cx="5819336" cy="97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1600" b="1" kern="10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1600" b="1" kern="10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b="1" kern="10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 VIỆT</a:t>
            </a:r>
            <a:endParaRPr lang="en-US" sz="1600" b="1" kern="1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WordArt 4"/>
          <p:cNvSpPr>
            <a:spLocks noChangeArrowheads="1" noChangeShapeType="1" noTextEdit="1"/>
          </p:cNvSpPr>
          <p:nvPr/>
        </p:nvSpPr>
        <p:spPr bwMode="auto">
          <a:xfrm>
            <a:off x="2971800" y="3733800"/>
            <a:ext cx="3048000" cy="69049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 2</a:t>
            </a:r>
            <a:endParaRPr lang="en-US" sz="20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sy="50000" kx="2453608" rotWithShape="0">
                  <a:srgbClr val="868686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12" name="Picture 20" descr="Fathers_Day_Surprise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838200"/>
            <a:ext cx="108426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1066800" y="1295400"/>
            <a:ext cx="80772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1. Ôn luyện tập đọc và học thuộc lòng.</a:t>
            </a:r>
            <a:endParaRPr lang="en-US" sz="3600" b="1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4"/>
          <p:cNvSpPr txBox="1">
            <a:spLocks noChangeArrowheads="1"/>
          </p:cNvSpPr>
          <p:nvPr/>
        </p:nvSpPr>
        <p:spPr bwMode="auto">
          <a:xfrm>
            <a:off x="381000" y="1143000"/>
            <a:ext cx="80772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2. Trò chơi ô chữ:</a:t>
            </a:r>
            <a:endParaRPr lang="en-US" sz="3200" b="1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" name="AutoShape 1515"/>
          <p:cNvSpPr>
            <a:spLocks noChangeArrowheads="1"/>
          </p:cNvSpPr>
          <p:nvPr/>
        </p:nvSpPr>
        <p:spPr bwMode="auto">
          <a:xfrm>
            <a:off x="533400" y="762000"/>
            <a:ext cx="685800" cy="5334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564" name="AutoShape 1516"/>
          <p:cNvSpPr>
            <a:spLocks noChangeArrowheads="1"/>
          </p:cNvSpPr>
          <p:nvPr/>
        </p:nvSpPr>
        <p:spPr bwMode="auto">
          <a:xfrm>
            <a:off x="533400" y="1295400"/>
            <a:ext cx="685800" cy="5334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565" name="AutoShape 1517"/>
          <p:cNvSpPr>
            <a:spLocks noChangeArrowheads="1"/>
          </p:cNvSpPr>
          <p:nvPr/>
        </p:nvSpPr>
        <p:spPr bwMode="auto">
          <a:xfrm>
            <a:off x="533400" y="1905000"/>
            <a:ext cx="685800" cy="5334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566" name="AutoShape 1518"/>
          <p:cNvSpPr>
            <a:spLocks noChangeArrowheads="1"/>
          </p:cNvSpPr>
          <p:nvPr/>
        </p:nvSpPr>
        <p:spPr bwMode="auto">
          <a:xfrm>
            <a:off x="533400" y="2438400"/>
            <a:ext cx="685800" cy="5334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567" name="AutoShape 1519"/>
          <p:cNvSpPr>
            <a:spLocks noChangeArrowheads="1"/>
          </p:cNvSpPr>
          <p:nvPr/>
        </p:nvSpPr>
        <p:spPr bwMode="auto">
          <a:xfrm>
            <a:off x="533400" y="2895600"/>
            <a:ext cx="685800" cy="5334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3568" name="AutoShape 1520"/>
          <p:cNvSpPr>
            <a:spLocks noChangeArrowheads="1"/>
          </p:cNvSpPr>
          <p:nvPr/>
        </p:nvSpPr>
        <p:spPr bwMode="auto">
          <a:xfrm>
            <a:off x="533400" y="3352800"/>
            <a:ext cx="685800" cy="5334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3569" name="AutoShape 1521"/>
          <p:cNvSpPr>
            <a:spLocks noChangeArrowheads="1"/>
          </p:cNvSpPr>
          <p:nvPr/>
        </p:nvSpPr>
        <p:spPr bwMode="auto">
          <a:xfrm>
            <a:off x="533400" y="3886200"/>
            <a:ext cx="685800" cy="5334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3570" name="AutoShape 1522"/>
          <p:cNvSpPr>
            <a:spLocks noChangeArrowheads="1"/>
          </p:cNvSpPr>
          <p:nvPr/>
        </p:nvSpPr>
        <p:spPr bwMode="auto">
          <a:xfrm>
            <a:off x="533400" y="4419600"/>
            <a:ext cx="685800" cy="5334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3571" name="AutoShape 1523"/>
          <p:cNvSpPr>
            <a:spLocks noChangeArrowheads="1"/>
          </p:cNvSpPr>
          <p:nvPr/>
        </p:nvSpPr>
        <p:spPr bwMode="auto">
          <a:xfrm>
            <a:off x="533400" y="5029200"/>
            <a:ext cx="685800" cy="5334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3572" name="AutoShape 1524"/>
          <p:cNvSpPr>
            <a:spLocks noChangeArrowheads="1"/>
          </p:cNvSpPr>
          <p:nvPr/>
        </p:nvSpPr>
        <p:spPr bwMode="auto">
          <a:xfrm>
            <a:off x="533400" y="5638800"/>
            <a:ext cx="685800" cy="5334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3698" name="AutoShape 1650"/>
          <p:cNvSpPr>
            <a:spLocks noChangeArrowheads="1"/>
          </p:cNvSpPr>
          <p:nvPr/>
        </p:nvSpPr>
        <p:spPr bwMode="auto">
          <a:xfrm>
            <a:off x="4724400" y="6172200"/>
            <a:ext cx="609600" cy="6096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33" name="Group 3101"/>
          <p:cNvGraphicFramePr>
            <a:graphicFrameLocks noGrp="1"/>
          </p:cNvGraphicFramePr>
          <p:nvPr/>
        </p:nvGraphicFramePr>
        <p:xfrm>
          <a:off x="2133600" y="844550"/>
          <a:ext cx="5105400" cy="5181600"/>
        </p:xfrm>
        <a:graphic>
          <a:graphicData uri="http://schemas.openxmlformats.org/drawingml/2006/table">
            <a:tbl>
              <a:tblPr/>
              <a:tblGrid>
                <a:gridCol w="638175"/>
                <a:gridCol w="638175"/>
                <a:gridCol w="638175"/>
                <a:gridCol w="638175"/>
                <a:gridCol w="638175"/>
                <a:gridCol w="638175"/>
                <a:gridCol w="638175"/>
                <a:gridCol w="638175"/>
              </a:tblGrid>
              <a:tr h="4064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64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64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64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6400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64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538" name="Group 3106"/>
          <p:cNvGraphicFramePr>
            <a:graphicFrameLocks noGrp="1"/>
          </p:cNvGraphicFramePr>
          <p:nvPr/>
        </p:nvGraphicFramePr>
        <p:xfrm>
          <a:off x="2066925" y="2378075"/>
          <a:ext cx="3190875" cy="518160"/>
        </p:xfrm>
        <a:graphic>
          <a:graphicData uri="http://schemas.openxmlformats.org/drawingml/2006/table">
            <a:tbl>
              <a:tblPr/>
              <a:tblGrid>
                <a:gridCol w="638175"/>
                <a:gridCol w="638175"/>
                <a:gridCol w="638175"/>
                <a:gridCol w="638175"/>
                <a:gridCol w="638175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T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Í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H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N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535" name="Group 3103"/>
          <p:cNvGraphicFramePr>
            <a:graphicFrameLocks noGrp="1"/>
          </p:cNvGraphicFramePr>
          <p:nvPr/>
        </p:nvGraphicFramePr>
        <p:xfrm>
          <a:off x="4686300" y="854075"/>
          <a:ext cx="2552700" cy="518160"/>
        </p:xfrm>
        <a:graphic>
          <a:graphicData uri="http://schemas.openxmlformats.org/drawingml/2006/table">
            <a:tbl>
              <a:tblPr/>
              <a:tblGrid>
                <a:gridCol w="638175"/>
                <a:gridCol w="638175"/>
                <a:gridCol w="638175"/>
                <a:gridCol w="638175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H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Ấ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N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536" name="Group 3104"/>
          <p:cNvGraphicFramePr>
            <a:graphicFrameLocks noGrp="1"/>
          </p:cNvGraphicFramePr>
          <p:nvPr/>
        </p:nvGraphicFramePr>
        <p:xfrm>
          <a:off x="2781300" y="1371600"/>
          <a:ext cx="2552700" cy="518160"/>
        </p:xfrm>
        <a:graphic>
          <a:graphicData uri="http://schemas.openxmlformats.org/drawingml/2006/table">
            <a:tbl>
              <a:tblPr/>
              <a:tblGrid>
                <a:gridCol w="638175"/>
                <a:gridCol w="638175"/>
                <a:gridCol w="638175"/>
                <a:gridCol w="638175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Ị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C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H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537" name="Group 3105"/>
          <p:cNvGraphicFramePr>
            <a:graphicFrameLocks noGrp="1"/>
          </p:cNvGraphicFramePr>
          <p:nvPr/>
        </p:nvGraphicFramePr>
        <p:xfrm>
          <a:off x="3429000" y="1844675"/>
          <a:ext cx="2552700" cy="518160"/>
        </p:xfrm>
        <a:graphic>
          <a:graphicData uri="http://schemas.openxmlformats.org/drawingml/2006/table">
            <a:tbl>
              <a:tblPr/>
              <a:tblGrid>
                <a:gridCol w="638175"/>
                <a:gridCol w="638175"/>
                <a:gridCol w="638175"/>
                <a:gridCol w="638175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Q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U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Ầ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N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539" name="Group 3107"/>
          <p:cNvGraphicFramePr>
            <a:graphicFrameLocks noGrp="1"/>
          </p:cNvGraphicFramePr>
          <p:nvPr/>
        </p:nvGraphicFramePr>
        <p:xfrm>
          <a:off x="3429000" y="2895600"/>
          <a:ext cx="1914525" cy="518160"/>
        </p:xfrm>
        <a:graphic>
          <a:graphicData uri="http://schemas.openxmlformats.org/drawingml/2006/table">
            <a:tbl>
              <a:tblPr/>
              <a:tblGrid>
                <a:gridCol w="638175"/>
                <a:gridCol w="638175"/>
                <a:gridCol w="638175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B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Ú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T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540" name="Group 3108"/>
          <p:cNvGraphicFramePr>
            <a:graphicFrameLocks noGrp="1"/>
          </p:cNvGraphicFramePr>
          <p:nvPr/>
        </p:nvGraphicFramePr>
        <p:xfrm>
          <a:off x="4648200" y="3429000"/>
          <a:ext cx="1914525" cy="518160"/>
        </p:xfrm>
        <a:graphic>
          <a:graphicData uri="http://schemas.openxmlformats.org/drawingml/2006/table">
            <a:tbl>
              <a:tblPr/>
              <a:tblGrid>
                <a:gridCol w="638175"/>
                <a:gridCol w="638175"/>
                <a:gridCol w="638175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H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A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541" name="Group 3109"/>
          <p:cNvGraphicFramePr>
            <a:graphicFrameLocks noGrp="1"/>
          </p:cNvGraphicFramePr>
          <p:nvPr/>
        </p:nvGraphicFramePr>
        <p:xfrm>
          <a:off x="4038600" y="3962400"/>
          <a:ext cx="1276350" cy="518160"/>
        </p:xfrm>
        <a:graphic>
          <a:graphicData uri="http://schemas.openxmlformats.org/drawingml/2006/table">
            <a:tbl>
              <a:tblPr/>
              <a:tblGrid>
                <a:gridCol w="638175"/>
                <a:gridCol w="638175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T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Ư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542" name="Group 3110"/>
          <p:cNvGraphicFramePr>
            <a:graphicFrameLocks noGrp="1"/>
          </p:cNvGraphicFramePr>
          <p:nvPr/>
        </p:nvGraphicFramePr>
        <p:xfrm>
          <a:off x="3429000" y="4495800"/>
          <a:ext cx="3190875" cy="518160"/>
        </p:xfrm>
        <a:graphic>
          <a:graphicData uri="http://schemas.openxmlformats.org/drawingml/2006/table">
            <a:tbl>
              <a:tblPr/>
              <a:tblGrid>
                <a:gridCol w="638175"/>
                <a:gridCol w="638175"/>
                <a:gridCol w="638175"/>
                <a:gridCol w="638175"/>
                <a:gridCol w="638175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X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Ư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Ở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G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543" name="Group 3111"/>
          <p:cNvGraphicFramePr>
            <a:graphicFrameLocks noGrp="1"/>
          </p:cNvGraphicFramePr>
          <p:nvPr/>
        </p:nvGraphicFramePr>
        <p:xfrm>
          <a:off x="3429000" y="4953000"/>
          <a:ext cx="1914525" cy="518160"/>
        </p:xfrm>
        <a:graphic>
          <a:graphicData uri="http://schemas.openxmlformats.org/drawingml/2006/table">
            <a:tbl>
              <a:tblPr/>
              <a:tblGrid>
                <a:gridCol w="638175"/>
                <a:gridCol w="638175"/>
                <a:gridCol w="638175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Đ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N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544" name="Group 3112"/>
          <p:cNvGraphicFramePr>
            <a:graphicFrameLocks noGrp="1"/>
          </p:cNvGraphicFramePr>
          <p:nvPr/>
        </p:nvGraphicFramePr>
        <p:xfrm>
          <a:off x="4714875" y="5486400"/>
          <a:ext cx="1914525" cy="518160"/>
        </p:xfrm>
        <a:graphic>
          <a:graphicData uri="http://schemas.openxmlformats.org/drawingml/2006/table">
            <a:tbl>
              <a:tblPr/>
              <a:tblGrid>
                <a:gridCol w="638175"/>
                <a:gridCol w="638175"/>
                <a:gridCol w="638175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G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H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Ế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727" name="Group 2679"/>
          <p:cNvGraphicFramePr>
            <a:graphicFrameLocks noGrp="1"/>
          </p:cNvGraphicFramePr>
          <p:nvPr/>
        </p:nvGraphicFramePr>
        <p:xfrm>
          <a:off x="4695825" y="838200"/>
          <a:ext cx="638175" cy="5181600"/>
        </p:xfrm>
        <a:graphic>
          <a:graphicData uri="http://schemas.openxmlformats.org/drawingml/2006/table">
            <a:tbl>
              <a:tblPr/>
              <a:tblGrid>
                <a:gridCol w="638175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H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Ầ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H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Ư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Ở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G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1545" name="WordArt 3113"/>
          <p:cNvSpPr>
            <a:spLocks noChangeArrowheads="1" noChangeShapeType="1" noTextEdit="1"/>
          </p:cNvSpPr>
          <p:nvPr/>
        </p:nvSpPr>
        <p:spPr bwMode="auto">
          <a:xfrm>
            <a:off x="2133600" y="0"/>
            <a:ext cx="4648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TRÒ CHƠI Ô CHỮ</a:t>
            </a:r>
            <a:endParaRPr lang="en-US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2000" fill="hold"/>
                                        <p:tgtEl>
                                          <p:spTgt spid="215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2000" fill="hold"/>
                                        <p:tgtEl>
                                          <p:spTgt spid="215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2000" fill="hold"/>
                                        <p:tgtEl>
                                          <p:spTgt spid="215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215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5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7" dur="500" fill="hold"/>
                                        <p:tgtEl>
                                          <p:spTgt spid="35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5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5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6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5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2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7" dur="500" fill="hold"/>
                                        <p:tgtEl>
                                          <p:spTgt spid="35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35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5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6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5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7" dur="500" fill="hold"/>
                                        <p:tgtEl>
                                          <p:spTgt spid="35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35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35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65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35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7" dur="500" fill="hold"/>
                                        <p:tgtEl>
                                          <p:spTgt spid="35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35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35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6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5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1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7" dur="500" fill="hold"/>
                                        <p:tgtEl>
                                          <p:spTgt spid="35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35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35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67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35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7" dur="500" fill="hold"/>
                                        <p:tgtEl>
                                          <p:spTgt spid="35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35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35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68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35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7" dur="500" fill="hold"/>
                                        <p:tgtEl>
                                          <p:spTgt spid="35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35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35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69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5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2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7" dur="500" fill="hold"/>
                                        <p:tgtEl>
                                          <p:spTgt spid="35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35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35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70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5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2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7" dur="500" fill="hold"/>
                                        <p:tgtEl>
                                          <p:spTgt spid="35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35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35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71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35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21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7" dur="500" fill="hold"/>
                                        <p:tgtEl>
                                          <p:spTgt spid="35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35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35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72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36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4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50" fill="hold"/>
                                        <p:tgtEl>
                                          <p:spTgt spid="36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18" dur="50" fill="hold"/>
                                        <p:tgtEl>
                                          <p:spTgt spid="36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9" dur="50" fill="hold"/>
                                        <p:tgtEl>
                                          <p:spTgt spid="36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" fill="hold"/>
                                        <p:tgtEl>
                                          <p:spTgt spid="36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1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2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6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3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4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6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5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98"/>
                  </p:tgtEl>
                </p:cond>
              </p:nextCondLst>
            </p:seq>
          </p:childTnLst>
        </p:cTn>
      </p:par>
    </p:tnLst>
    <p:bldLst>
      <p:bldP spid="3563" grpId="0" animBg="1"/>
      <p:bldP spid="3564" grpId="0" animBg="1"/>
      <p:bldP spid="3565" grpId="0" animBg="1"/>
      <p:bldP spid="3566" grpId="0" animBg="1"/>
      <p:bldP spid="3567" grpId="0" animBg="1"/>
      <p:bldP spid="3568" grpId="0" animBg="1"/>
      <p:bldP spid="3569" grpId="0" animBg="1"/>
      <p:bldP spid="3570" grpId="0" animBg="1"/>
      <p:bldP spid="3571" grpId="0" animBg="1"/>
      <p:bldP spid="3572" grpId="0" animBg="1"/>
      <p:bldP spid="3698" grpId="0" animBg="1"/>
      <p:bldP spid="2154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1deb6478a48d01aba57e53cbb4bd62085738b6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112</Words>
  <Application>Microsoft Office PowerPoint</Application>
  <PresentationFormat>On-screen Show (4:3)</PresentationFormat>
  <Paragraphs>65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WIN7X64</dc:creator>
  <cp:lastModifiedBy>WIN7X64</cp:lastModifiedBy>
  <cp:revision>4</cp:revision>
  <dcterms:created xsi:type="dcterms:W3CDTF">2017-10-25T13:17:38Z</dcterms:created>
  <dcterms:modified xsi:type="dcterms:W3CDTF">2017-10-25T13:21:46Z</dcterms:modified>
</cp:coreProperties>
</file>