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7" r:id="rId2"/>
    <p:sldId id="258" r:id="rId3"/>
    <p:sldId id="260" r:id="rId4"/>
    <p:sldId id="261" r:id="rId5"/>
    <p:sldId id="262" r:id="rId6"/>
    <p:sldId id="263" r:id="rId7"/>
    <p:sldId id="266" r:id="rId8"/>
  </p:sldIdLst>
  <p:sldSz cx="9144000" cy="6858000" type="screen4x3"/>
  <p:notesSz cx="6858000" cy="9144000"/>
  <p:custDataLst>
    <p:tags r:id="rId1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5E7936-29E6-49BA-A4EF-890E86BC34BC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0723F-7227-4604-8A04-A62C41E670E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66628-8D84-4CB3-A8D6-2BDE08DD7F5E}" type="datetimeFigureOut">
              <a:rPr lang="en-US" smtClean="0"/>
              <a:pPr/>
              <a:t>3/28/2018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08B62-FC2D-4424-ADDF-4E00D0A8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7" name="WordArt 11"/>
          <p:cNvSpPr>
            <a:spLocks noChangeArrowheads="1" noChangeShapeType="1" noTextEdit="1"/>
          </p:cNvSpPr>
          <p:nvPr/>
        </p:nvSpPr>
        <p:spPr bwMode="auto">
          <a:xfrm>
            <a:off x="1295400" y="1676400"/>
            <a:ext cx="67818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legacyObliqueTopRight"/>
              <a:lightRig rig="legacyFlat3" dir="b"/>
            </a:scene3d>
            <a:sp3d extrusionH="430200" prstMaterial="legacyMatte">
              <a:extrusionClr>
                <a:srgbClr val="FFFF99"/>
              </a:extrusionClr>
            </a:sp3d>
          </a:bodyPr>
          <a:lstStyle/>
          <a:p>
            <a:pPr algn="ctr"/>
            <a:endParaRPr lang="en-US" sz="1100" b="1" kern="1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000000"/>
                  </a:gs>
                  <a:gs pos="20000">
                    <a:srgbClr val="0A128C"/>
                  </a:gs>
                  <a:gs pos="35001">
                    <a:srgbClr val="181CC7"/>
                  </a:gs>
                  <a:gs pos="44000">
                    <a:srgbClr val="7005D4"/>
                  </a:gs>
                  <a:gs pos="50000">
                    <a:srgbClr val="8C3D91"/>
                  </a:gs>
                  <a:gs pos="56000">
                    <a:srgbClr val="7005D4"/>
                  </a:gs>
                  <a:gs pos="64999">
                    <a:srgbClr val="181CC7"/>
                  </a:gs>
                  <a:gs pos="80000">
                    <a:srgbClr val="0A128C"/>
                  </a:gs>
                  <a:gs pos="100000">
                    <a:srgbClr val="000000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3075" name="WordArt 12"/>
          <p:cNvSpPr>
            <a:spLocks noChangeArrowheads="1" noChangeShapeType="1" noTextEdit="1"/>
          </p:cNvSpPr>
          <p:nvPr/>
        </p:nvSpPr>
        <p:spPr bwMode="auto">
          <a:xfrm>
            <a:off x="1676400" y="2362200"/>
            <a:ext cx="60960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sy="50000" kx="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Môn: Toán</a:t>
            </a:r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26988" y="-14288"/>
            <a:ext cx="9318625" cy="6837363"/>
            <a:chOff x="14" y="-9"/>
            <a:chExt cx="5781" cy="4329"/>
          </a:xfrm>
        </p:grpSpPr>
        <p:pic>
          <p:nvPicPr>
            <p:cNvPr id="3080" name="Picture 14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9" y="0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1" name="Picture 15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-2127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2" name="Picture 16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4" y="4267"/>
              <a:ext cx="5736" cy="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3" name="Picture 17" descr="n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5400000">
              <a:off x="3571" y="2132"/>
              <a:ext cx="4329" cy="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7" name="TextBox 12"/>
          <p:cNvSpPr txBox="1">
            <a:spLocks noChangeArrowheads="1"/>
          </p:cNvSpPr>
          <p:nvPr/>
        </p:nvSpPr>
        <p:spPr bwMode="auto">
          <a:xfrm>
            <a:off x="228600" y="533400"/>
            <a:ext cx="8915400" cy="1133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PHÒNG GIÁO DỤC VÀ ĐÀO TẠO QUẬN LONG BIÊN</a:t>
            </a:r>
          </a:p>
          <a:p>
            <a:pPr algn="ctr">
              <a:lnSpc>
                <a:spcPct val="150000"/>
              </a:lnSpc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TIỂU HỌC ÁI MỘ B</a:t>
            </a:r>
          </a:p>
        </p:txBody>
      </p:sp>
      <p:sp>
        <p:nvSpPr>
          <p:cNvPr id="3078" name="TextBox 13"/>
          <p:cNvSpPr txBox="1">
            <a:spLocks noChangeArrowheads="1"/>
          </p:cNvSpPr>
          <p:nvPr/>
        </p:nvSpPr>
        <p:spPr bwMode="auto">
          <a:xfrm>
            <a:off x="685800" y="4614863"/>
            <a:ext cx="85344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0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4000" b="1" i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i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Viết số thành tổng các trăm, chục, đơn vị</a:t>
            </a:r>
            <a:endParaRPr lang="en-US" sz="4000" b="1" i="1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9" name="TextBox 14"/>
          <p:cNvSpPr txBox="1">
            <a:spLocks noChangeArrowheads="1"/>
          </p:cNvSpPr>
          <p:nvPr/>
        </p:nvSpPr>
        <p:spPr bwMode="auto">
          <a:xfrm>
            <a:off x="609600" y="3773488"/>
            <a:ext cx="85344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LỚP 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repeatCount="200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7000" r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6200"/>
            <a:ext cx="4419600" cy="1323439"/>
          </a:xfrm>
          <a:prstGeom prst="rect">
            <a:avLst/>
          </a:prstGeom>
          <a:noFill/>
        </p:spPr>
        <p:txBody>
          <a:bodyPr wrap="square" rtlCol="0">
            <a:prstTxWarp prst="textPlain">
              <a:avLst/>
            </a:prstTxWarp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50" dirty="0" err="1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bài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cũ :</a:t>
            </a:r>
          </a:p>
        </p:txBody>
      </p:sp>
      <p:sp>
        <p:nvSpPr>
          <p:cNvPr id="5" name="Text Box 53"/>
          <p:cNvSpPr txBox="1">
            <a:spLocks noChangeArrowheads="1"/>
          </p:cNvSpPr>
          <p:nvPr/>
        </p:nvSpPr>
        <p:spPr bwMode="auto">
          <a:xfrm>
            <a:off x="609600" y="1524000"/>
            <a:ext cx="7924800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1.Tính :</a:t>
            </a:r>
          </a:p>
          <a:p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13m + 15m =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5km x 2 =</a:t>
            </a:r>
          </a:p>
        </p:txBody>
      </p:sp>
      <p:sp>
        <p:nvSpPr>
          <p:cNvPr id="6" name="Text Box 58"/>
          <p:cNvSpPr txBox="1">
            <a:spLocks noChangeArrowheads="1"/>
          </p:cNvSpPr>
          <p:nvPr/>
        </p:nvSpPr>
        <p:spPr bwMode="auto">
          <a:xfrm>
            <a:off x="2667000" y="2376487"/>
            <a:ext cx="1066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28 m</a:t>
            </a:r>
          </a:p>
        </p:txBody>
      </p:sp>
      <p:sp>
        <p:nvSpPr>
          <p:cNvPr id="7" name="Text Box 59"/>
          <p:cNvSpPr txBox="1">
            <a:spLocks noChangeArrowheads="1"/>
          </p:cNvSpPr>
          <p:nvPr/>
        </p:nvSpPr>
        <p:spPr bwMode="auto">
          <a:xfrm>
            <a:off x="7772400" y="2376487"/>
            <a:ext cx="10668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10km</a:t>
            </a:r>
          </a:p>
        </p:txBody>
      </p:sp>
      <p:sp>
        <p:nvSpPr>
          <p:cNvPr id="8" name="Text Box 54"/>
          <p:cNvSpPr txBox="1">
            <a:spLocks noChangeArrowheads="1"/>
          </p:cNvSpPr>
          <p:nvPr/>
        </p:nvSpPr>
        <p:spPr bwMode="auto">
          <a:xfrm>
            <a:off x="762000" y="3276600"/>
            <a:ext cx="7848600" cy="310854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2.Khoanh </a:t>
            </a:r>
            <a:r>
              <a:rPr lang="en-US" sz="28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đáp</a:t>
            </a:r>
            <a:r>
              <a:rPr lang="en-US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án</a:t>
            </a:r>
            <a:r>
              <a:rPr lang="en-US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i="1" u="sng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i="1" u="sng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May 5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15m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may 1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bộ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quần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mét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vải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A . 10m	                B . 20m		   C . 3m</a:t>
            </a:r>
          </a:p>
        </p:txBody>
      </p:sp>
      <p:sp>
        <p:nvSpPr>
          <p:cNvPr id="9" name="Oval 61"/>
          <p:cNvSpPr>
            <a:spLocks noChangeArrowheads="1"/>
          </p:cNvSpPr>
          <p:nvPr/>
        </p:nvSpPr>
        <p:spPr bwMode="auto">
          <a:xfrm>
            <a:off x="6248400" y="5715000"/>
            <a:ext cx="762000" cy="685800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 w="9525" algn="ctr">
            <a:solidFill>
              <a:schemeClr val="bg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28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0"/>
            <a:ext cx="7924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err="1">
                <a:latin typeface="Times New Roman" panose="02020603050405020304" pitchFamily="18" charset="0"/>
                <a:cs typeface="Times New Roman" pitchFamily="18" charset="0"/>
              </a:rPr>
              <a:t>Toán</a:t>
            </a:r>
            <a:r>
              <a:rPr lang="en-US" sz="3200" b="1" u="sng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Viết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sô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́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thành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tổng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các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chục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vị</a:t>
            </a:r>
          </a:p>
        </p:txBody>
      </p:sp>
      <p:sp>
        <p:nvSpPr>
          <p:cNvPr id="6" name="Rectangle 37"/>
          <p:cNvSpPr>
            <a:spLocks noChangeArrowheads="1"/>
          </p:cNvSpPr>
          <p:nvPr/>
        </p:nvSpPr>
        <p:spPr bwMode="auto">
          <a:xfrm>
            <a:off x="381000" y="2286000"/>
            <a:ext cx="8534400" cy="2133600"/>
          </a:xfrm>
          <a:prstGeom prst="rect">
            <a:avLst/>
          </a:prstGeom>
          <a:solidFill>
            <a:schemeClr val="bg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44500" y="2376487"/>
            <a:ext cx="1079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357</a:t>
            </a:r>
          </a:p>
        </p:txBody>
      </p:sp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4953000" y="2286000"/>
            <a:ext cx="28575" cy="21145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>
            <a:off x="1066800" y="2433935"/>
            <a:ext cx="196214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0" name="Text Box 46"/>
          <p:cNvSpPr txBox="1">
            <a:spLocks noChangeArrowheads="1"/>
          </p:cNvSpPr>
          <p:nvPr/>
        </p:nvSpPr>
        <p:spPr bwMode="auto">
          <a:xfrm>
            <a:off x="2667000" y="2433935"/>
            <a:ext cx="1209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" name="Text Box 47"/>
          <p:cNvSpPr txBox="1">
            <a:spLocks noChangeArrowheads="1"/>
          </p:cNvSpPr>
          <p:nvPr/>
        </p:nvSpPr>
        <p:spPr bwMode="auto">
          <a:xfrm>
            <a:off x="3657600" y="2445603"/>
            <a:ext cx="145732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10"/>
          <p:cNvSpPr txBox="1">
            <a:spLocks noChangeArrowheads="1"/>
          </p:cNvSpPr>
          <p:nvPr/>
        </p:nvSpPr>
        <p:spPr bwMode="auto">
          <a:xfrm>
            <a:off x="5076825" y="2341563"/>
            <a:ext cx="8636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357</a:t>
            </a: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5868988" y="23622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6172200" y="233045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300</a:t>
            </a: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6877050" y="2341563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7162800" y="2327275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50</a:t>
            </a:r>
          </a:p>
        </p:txBody>
      </p:sp>
      <p:sp>
        <p:nvSpPr>
          <p:cNvPr id="17" name="Text Box 15"/>
          <p:cNvSpPr txBox="1">
            <a:spLocks noChangeArrowheads="1"/>
          </p:cNvSpPr>
          <p:nvPr/>
        </p:nvSpPr>
        <p:spPr bwMode="auto">
          <a:xfrm>
            <a:off x="7669213" y="2325688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18" name="Text Box 16"/>
          <p:cNvSpPr txBox="1">
            <a:spLocks noChangeArrowheads="1"/>
          </p:cNvSpPr>
          <p:nvPr/>
        </p:nvSpPr>
        <p:spPr bwMode="auto">
          <a:xfrm>
            <a:off x="7940675" y="23114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</p:txBody>
      </p:sp>
      <p:sp>
        <p:nvSpPr>
          <p:cNvPr id="19" name="Text Box 17"/>
          <p:cNvSpPr txBox="1">
            <a:spLocks noChangeArrowheads="1"/>
          </p:cNvSpPr>
          <p:nvPr/>
        </p:nvSpPr>
        <p:spPr bwMode="auto">
          <a:xfrm>
            <a:off x="457200" y="3141663"/>
            <a:ext cx="10795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820</a:t>
            </a:r>
          </a:p>
        </p:txBody>
      </p:sp>
      <p:sp>
        <p:nvSpPr>
          <p:cNvPr id="20" name="Text Box 18"/>
          <p:cNvSpPr txBox="1">
            <a:spLocks noChangeArrowheads="1"/>
          </p:cNvSpPr>
          <p:nvPr/>
        </p:nvSpPr>
        <p:spPr bwMode="auto">
          <a:xfrm>
            <a:off x="1066800" y="3184525"/>
            <a:ext cx="3829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9"/>
          <p:cNvSpPr txBox="1">
            <a:spLocks noChangeArrowheads="1"/>
          </p:cNvSpPr>
          <p:nvPr/>
        </p:nvSpPr>
        <p:spPr bwMode="auto">
          <a:xfrm>
            <a:off x="5105400" y="3124200"/>
            <a:ext cx="86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82</a:t>
            </a:r>
          </a:p>
        </p:txBody>
      </p:sp>
      <p:sp>
        <p:nvSpPr>
          <p:cNvPr id="22" name="Text Box 20"/>
          <p:cNvSpPr txBox="1">
            <a:spLocks noChangeArrowheads="1"/>
          </p:cNvSpPr>
          <p:nvPr/>
        </p:nvSpPr>
        <p:spPr bwMode="auto">
          <a:xfrm>
            <a:off x="5486400" y="31242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3" name="Text Box 22"/>
          <p:cNvSpPr txBox="1">
            <a:spLocks noChangeArrowheads="1"/>
          </p:cNvSpPr>
          <p:nvPr/>
        </p:nvSpPr>
        <p:spPr bwMode="auto">
          <a:xfrm>
            <a:off x="6227763" y="3138488"/>
            <a:ext cx="2160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800 + 20 +</a:t>
            </a:r>
          </a:p>
        </p:txBody>
      </p:sp>
      <p:sp>
        <p:nvSpPr>
          <p:cNvPr id="24" name="Text Box 21"/>
          <p:cNvSpPr txBox="1">
            <a:spLocks noChangeArrowheads="1"/>
          </p:cNvSpPr>
          <p:nvPr/>
        </p:nvSpPr>
        <p:spPr bwMode="auto">
          <a:xfrm>
            <a:off x="5867400" y="3152775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25" name="Text Box 23"/>
          <p:cNvSpPr txBox="1">
            <a:spLocks noChangeArrowheads="1"/>
          </p:cNvSpPr>
          <p:nvPr/>
        </p:nvSpPr>
        <p:spPr bwMode="auto">
          <a:xfrm>
            <a:off x="7950200" y="3138488"/>
            <a:ext cx="431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6" name="Text Box 31"/>
          <p:cNvSpPr txBox="1">
            <a:spLocks noChangeArrowheads="1"/>
          </p:cNvSpPr>
          <p:nvPr/>
        </p:nvSpPr>
        <p:spPr bwMode="auto">
          <a:xfrm>
            <a:off x="457200" y="3848100"/>
            <a:ext cx="10795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703</a:t>
            </a:r>
          </a:p>
        </p:txBody>
      </p:sp>
      <p:sp>
        <p:nvSpPr>
          <p:cNvPr id="27" name="Text Box 32"/>
          <p:cNvSpPr txBox="1">
            <a:spLocks noChangeArrowheads="1"/>
          </p:cNvSpPr>
          <p:nvPr/>
        </p:nvSpPr>
        <p:spPr bwMode="auto">
          <a:xfrm>
            <a:off x="1066800" y="38100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gồm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b="1" dirty="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Text Box 26"/>
          <p:cNvSpPr txBox="1">
            <a:spLocks noChangeArrowheads="1"/>
          </p:cNvSpPr>
          <p:nvPr/>
        </p:nvSpPr>
        <p:spPr bwMode="auto">
          <a:xfrm>
            <a:off x="5334000" y="38100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29" name="Text Box 25"/>
          <p:cNvSpPr txBox="1">
            <a:spLocks noChangeArrowheads="1"/>
          </p:cNvSpPr>
          <p:nvPr/>
        </p:nvSpPr>
        <p:spPr bwMode="auto">
          <a:xfrm>
            <a:off x="5168900" y="3810000"/>
            <a:ext cx="10795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7  3</a:t>
            </a:r>
          </a:p>
        </p:txBody>
      </p:sp>
      <p:sp>
        <p:nvSpPr>
          <p:cNvPr id="31" name="Text Box 28"/>
          <p:cNvSpPr txBox="1">
            <a:spLocks noChangeArrowheads="1"/>
          </p:cNvSpPr>
          <p:nvPr/>
        </p:nvSpPr>
        <p:spPr bwMode="auto">
          <a:xfrm>
            <a:off x="6221413" y="3810000"/>
            <a:ext cx="21605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700 +    + 3</a:t>
            </a:r>
          </a:p>
        </p:txBody>
      </p:sp>
      <p:sp>
        <p:nvSpPr>
          <p:cNvPr id="32" name="Text Box 29"/>
          <p:cNvSpPr txBox="1">
            <a:spLocks noChangeArrowheads="1"/>
          </p:cNvSpPr>
          <p:nvPr/>
        </p:nvSpPr>
        <p:spPr bwMode="auto">
          <a:xfrm>
            <a:off x="7086600" y="38100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0</a:t>
            </a:r>
          </a:p>
        </p:txBody>
      </p:sp>
      <p:sp>
        <p:nvSpPr>
          <p:cNvPr id="33" name="Text Box 27"/>
          <p:cNvSpPr txBox="1">
            <a:spLocks noChangeArrowheads="1"/>
          </p:cNvSpPr>
          <p:nvPr/>
        </p:nvSpPr>
        <p:spPr bwMode="auto">
          <a:xfrm>
            <a:off x="5816600" y="3810000"/>
            <a:ext cx="431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=</a:t>
            </a:r>
          </a:p>
        </p:txBody>
      </p:sp>
      <p:sp>
        <p:nvSpPr>
          <p:cNvPr id="34" name="Text Box 50"/>
          <p:cNvSpPr txBox="1">
            <a:spLocks noChangeArrowheads="1"/>
          </p:cNvSpPr>
          <p:nvPr/>
        </p:nvSpPr>
        <p:spPr bwMode="auto">
          <a:xfrm>
            <a:off x="3124200" y="4435247"/>
            <a:ext cx="2209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5" name="Text Box 55"/>
          <p:cNvSpPr txBox="1">
            <a:spLocks noChangeArrowheads="1"/>
          </p:cNvSpPr>
          <p:nvPr/>
        </p:nvSpPr>
        <p:spPr bwMode="auto">
          <a:xfrm>
            <a:off x="5410200" y="5334000"/>
            <a:ext cx="2590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400 + 50 + 2</a:t>
            </a:r>
          </a:p>
        </p:txBody>
      </p:sp>
      <p:sp>
        <p:nvSpPr>
          <p:cNvPr id="36" name="Text Box 51"/>
          <p:cNvSpPr txBox="1">
            <a:spLocks noChangeArrowheads="1"/>
          </p:cNvSpPr>
          <p:nvPr/>
        </p:nvSpPr>
        <p:spPr bwMode="auto">
          <a:xfrm>
            <a:off x="4267200" y="5334000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452</a:t>
            </a:r>
          </a:p>
        </p:txBody>
      </p:sp>
      <p:sp>
        <p:nvSpPr>
          <p:cNvPr id="37" name="Text Box 56"/>
          <p:cNvSpPr txBox="1">
            <a:spLocks noChangeArrowheads="1"/>
          </p:cNvSpPr>
          <p:nvPr/>
        </p:nvSpPr>
        <p:spPr bwMode="auto">
          <a:xfrm>
            <a:off x="5029200" y="5348287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1" name="Text Box 28"/>
          <p:cNvSpPr txBox="1">
            <a:spLocks noChangeArrowheads="1"/>
          </p:cNvSpPr>
          <p:nvPr/>
        </p:nvSpPr>
        <p:spPr bwMode="auto">
          <a:xfrm>
            <a:off x="6221413" y="3810000"/>
            <a:ext cx="13985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700 + 3</a:t>
            </a:r>
          </a:p>
        </p:txBody>
      </p:sp>
      <p:sp>
        <p:nvSpPr>
          <p:cNvPr id="43" name="Text Box 22"/>
          <p:cNvSpPr txBox="1">
            <a:spLocks noChangeArrowheads="1"/>
          </p:cNvSpPr>
          <p:nvPr/>
        </p:nvSpPr>
        <p:spPr bwMode="auto">
          <a:xfrm>
            <a:off x="6227763" y="3124200"/>
            <a:ext cx="154463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800 + 20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4267200" y="5877580"/>
            <a:ext cx="76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itchFamily="18" charset="0"/>
              </a:rPr>
              <a:t>803</a:t>
            </a:r>
          </a:p>
        </p:txBody>
      </p:sp>
      <p:sp>
        <p:nvSpPr>
          <p:cNvPr id="45" name="Text Box 56"/>
          <p:cNvSpPr txBox="1">
            <a:spLocks noChangeArrowheads="1"/>
          </p:cNvSpPr>
          <p:nvPr/>
        </p:nvSpPr>
        <p:spPr bwMode="auto">
          <a:xfrm>
            <a:off x="5029200" y="5881687"/>
            <a:ext cx="45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410200" y="5867400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itchFamily="18" charset="0"/>
              </a:rPr>
              <a:t>800 + 3</a:t>
            </a:r>
          </a:p>
        </p:txBody>
      </p:sp>
      <p:sp>
        <p:nvSpPr>
          <p:cNvPr id="47" name="Text Box 15"/>
          <p:cNvSpPr txBox="1">
            <a:spLocks noChangeArrowheads="1"/>
          </p:cNvSpPr>
          <p:nvPr/>
        </p:nvSpPr>
        <p:spPr bwMode="auto">
          <a:xfrm>
            <a:off x="2743200" y="5105400"/>
            <a:ext cx="6172200" cy="138499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Nhận</a:t>
            </a:r>
            <a:r>
              <a:rPr lang="en-US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xét</a:t>
            </a:r>
            <a:r>
              <a:rPr lang="en-US" sz="2400" b="1" u="sng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 </a:t>
            </a:r>
          </a:p>
          <a:p>
            <a:pPr>
              <a:spcBef>
                <a:spcPct val="50000"/>
              </a:spcBef>
            </a:pPr>
            <a:r>
              <a:rPr lang="en-US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b="1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Nếu</a:t>
            </a:r>
            <a:r>
              <a:rPr lang="en-US" sz="2400" b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chữ số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hàng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chục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hoặc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hàng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vị là 0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̀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viết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vào</a:t>
            </a:r>
            <a:r>
              <a:rPr lang="en-US" sz="2400" b="1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tổng</a:t>
            </a:r>
            <a:endParaRPr lang="en-US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7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1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2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63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50" autoRev="1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7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168" dur="250" autoRev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69" dur="250" autoRev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70" dur="250" autoRev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50" autoRev="1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linds(horizontal)">
                                      <p:cBhvr>
                                        <p:cTn id="17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arn(inHorizontal)">
                                      <p:cBhvr>
                                        <p:cTn id="17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7" presetClass="emph" presetSubtype="0" repeatCount="3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34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35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6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7" dur="250" autoRev="1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7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1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42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43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4" dur="250" autoRev="1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16" presetClass="exit" presetSubtype="2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arn(inHorizontal)">
                                      <p:cBhvr>
                                        <p:cTn id="24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6" presetClass="exit" presetSubtype="26" fill="hold" grpId="2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arn(inHorizontal)">
                                      <p:cBhvr>
                                        <p:cTn id="25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9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3" dur="500"/>
                                        <p:tgtEl>
                                          <p:spTgt spid="4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6" dur="500"/>
                                        <p:tgtEl>
                                          <p:spTgt spid="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1" dur="500"/>
                                        <p:tgtEl>
                                          <p:spTgt spid="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2" grpId="1"/>
      <p:bldP spid="23" grpId="0"/>
      <p:bldP spid="23" grpId="1"/>
      <p:bldP spid="24" grpId="0"/>
      <p:bldP spid="25" grpId="0"/>
      <p:bldP spid="25" grpId="1"/>
      <p:bldP spid="25" grpId="2"/>
      <p:bldP spid="26" grpId="0"/>
      <p:bldP spid="27" grpId="0"/>
      <p:bldP spid="28" grpId="0"/>
      <p:bldP spid="28" grpId="1"/>
      <p:bldP spid="29" grpId="0"/>
      <p:bldP spid="31" grpId="0"/>
      <p:bldP spid="31" grpId="1"/>
      <p:bldP spid="32" grpId="0"/>
      <p:bldP spid="32" grpId="1"/>
      <p:bldP spid="32" grpId="2"/>
      <p:bldP spid="33" grpId="0"/>
      <p:bldP spid="34" grpId="0"/>
      <p:bldP spid="34" grpId="1"/>
      <p:bldP spid="35" grpId="0"/>
      <p:bldP spid="35" grpId="1"/>
      <p:bldP spid="36" grpId="0"/>
      <p:bldP spid="36" grpId="1"/>
      <p:bldP spid="37" grpId="0"/>
      <p:bldP spid="37" grpId="1"/>
      <p:bldP spid="41" grpId="0"/>
      <p:bldP spid="43" grpId="0"/>
      <p:bldP spid="44" grpId="0"/>
      <p:bldP spid="44" grpId="1"/>
      <p:bldP spid="45" grpId="0"/>
      <p:bldP spid="45" grpId="1"/>
      <p:bldP spid="46" grpId="0"/>
      <p:bldP spid="46" grpId="1"/>
      <p:bldP spid="47" grpId="0" uiExpand="1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06" name="Rectangle 62"/>
          <p:cNvSpPr>
            <a:spLocks noChangeArrowheads="1"/>
          </p:cNvSpPr>
          <p:nvPr/>
        </p:nvSpPr>
        <p:spPr bwMode="auto">
          <a:xfrm>
            <a:off x="381000" y="2728913"/>
            <a:ext cx="8458200" cy="62547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itchFamily="18" charset="0"/>
            </a:endParaRP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228600" y="3924301"/>
            <a:ext cx="955675" cy="920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1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184275" y="3013076"/>
            <a:ext cx="3455988" cy="91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endParaRPr lang="en-US" sz="10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84" name="Text Box 40"/>
          <p:cNvSpPr txBox="1">
            <a:spLocks noChangeArrowheads="1"/>
          </p:cNvSpPr>
          <p:nvPr/>
        </p:nvSpPr>
        <p:spPr bwMode="auto">
          <a:xfrm>
            <a:off x="533400" y="2805113"/>
            <a:ext cx="91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389</a:t>
            </a:r>
          </a:p>
        </p:txBody>
      </p:sp>
      <p:sp>
        <p:nvSpPr>
          <p:cNvPr id="31785" name="Text Box 41"/>
          <p:cNvSpPr txBox="1">
            <a:spLocks noChangeArrowheads="1"/>
          </p:cNvSpPr>
          <p:nvPr/>
        </p:nvSpPr>
        <p:spPr bwMode="auto">
          <a:xfrm>
            <a:off x="1447800" y="2805113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86" name="Text Box 42"/>
          <p:cNvSpPr txBox="1">
            <a:spLocks noChangeArrowheads="1"/>
          </p:cNvSpPr>
          <p:nvPr/>
        </p:nvSpPr>
        <p:spPr bwMode="auto">
          <a:xfrm>
            <a:off x="5334000" y="2817813"/>
            <a:ext cx="320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389 = 300 + 80 + 9</a:t>
            </a:r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609600" y="3338513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</a:t>
            </a:r>
          </a:p>
        </p:txBody>
      </p:sp>
      <p:sp>
        <p:nvSpPr>
          <p:cNvPr id="31788" name="Text Box 44"/>
          <p:cNvSpPr txBox="1">
            <a:spLocks noChangeArrowheads="1"/>
          </p:cNvSpPr>
          <p:nvPr/>
        </p:nvSpPr>
        <p:spPr bwMode="auto">
          <a:xfrm>
            <a:off x="568325" y="3948113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</a:t>
            </a:r>
          </a:p>
        </p:txBody>
      </p:sp>
      <p:sp>
        <p:nvSpPr>
          <p:cNvPr id="31789" name="Text Box 45"/>
          <p:cNvSpPr txBox="1">
            <a:spLocks noChangeArrowheads="1"/>
          </p:cNvSpPr>
          <p:nvPr/>
        </p:nvSpPr>
        <p:spPr bwMode="auto">
          <a:xfrm>
            <a:off x="609600" y="4557713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352</a:t>
            </a: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609600" y="5091113"/>
            <a:ext cx="838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658</a:t>
            </a: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1447800" y="3335338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93" name="Text Box 49"/>
          <p:cNvSpPr txBox="1">
            <a:spLocks noChangeArrowheads="1"/>
          </p:cNvSpPr>
          <p:nvPr/>
        </p:nvSpPr>
        <p:spPr bwMode="auto">
          <a:xfrm>
            <a:off x="1447800" y="3948113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94" name="Text Box 50"/>
          <p:cNvSpPr txBox="1">
            <a:spLocks noChangeArrowheads="1"/>
          </p:cNvSpPr>
          <p:nvPr/>
        </p:nvSpPr>
        <p:spPr bwMode="auto">
          <a:xfrm>
            <a:off x="1447800" y="4481513"/>
            <a:ext cx="381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95" name="Text Box 51"/>
          <p:cNvSpPr txBox="1">
            <a:spLocks noChangeArrowheads="1"/>
          </p:cNvSpPr>
          <p:nvPr/>
        </p:nvSpPr>
        <p:spPr bwMode="auto">
          <a:xfrm>
            <a:off x="1447800" y="5091113"/>
            <a:ext cx="3886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chục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5334000" y="3367088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237 = 200 + 30 + 7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5334000" y="3948113"/>
            <a:ext cx="3200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164 = 100 + 60 + 4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5334000" y="4557713"/>
            <a:ext cx="3429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352 = 300 + 50 + 2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5334000" y="5091113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658 = 600 + 50 + 8</a:t>
            </a:r>
          </a:p>
        </p:txBody>
      </p:sp>
      <p:sp>
        <p:nvSpPr>
          <p:cNvPr id="31805" name="Text Box 61"/>
          <p:cNvSpPr txBox="1">
            <a:spLocks noChangeArrowheads="1"/>
          </p:cNvSpPr>
          <p:nvPr/>
        </p:nvSpPr>
        <p:spPr bwMode="auto">
          <a:xfrm>
            <a:off x="0" y="1676400"/>
            <a:ext cx="4953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:</a:t>
            </a:r>
          </a:p>
        </p:txBody>
      </p:sp>
      <p:graphicFrame>
        <p:nvGraphicFramePr>
          <p:cNvPr id="32028" name="Group 28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15007086"/>
              </p:ext>
            </p:extLst>
          </p:nvPr>
        </p:nvGraphicFramePr>
        <p:xfrm>
          <a:off x="381000" y="2728913"/>
          <a:ext cx="8458200" cy="2971800"/>
        </p:xfrm>
        <a:graphic>
          <a:graphicData uri="http://schemas.openxmlformats.org/drawingml/2006/table">
            <a:tbl>
              <a:tblPr/>
              <a:tblGrid>
                <a:gridCol w="101811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586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556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77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794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2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806" grpId="0" animBg="1"/>
      <p:bldP spid="31784" grpId="0"/>
      <p:bldP spid="31785" grpId="0"/>
      <p:bldP spid="31786" grpId="0"/>
      <p:bldP spid="31787" grpId="0"/>
      <p:bldP spid="31788" grpId="0"/>
      <p:bldP spid="31789" grpId="0"/>
      <p:bldP spid="31790" grpId="0"/>
      <p:bldP spid="31792" grpId="0"/>
      <p:bldP spid="31793" grpId="0"/>
      <p:bldP spid="31794" grpId="0"/>
      <p:bldP spid="31795" grpId="0"/>
      <p:bldP spid="31797" grpId="0"/>
      <p:bldP spid="31798" grpId="0"/>
      <p:bldP spid="31799" grpId="0"/>
      <p:bldP spid="3180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8" name="Text Box 12"/>
          <p:cNvSpPr txBox="1">
            <a:spLocks noChangeArrowheads="1"/>
          </p:cNvSpPr>
          <p:nvPr/>
        </p:nvSpPr>
        <p:spPr bwMode="auto">
          <a:xfrm>
            <a:off x="228600" y="1371600"/>
            <a:ext cx="6858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2. </a:t>
            </a:r>
            <a:r>
              <a:rPr lang="en-US" sz="2800" b="1" dirty="0" err="1">
                <a:latin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số</a:t>
            </a:r>
            <a:r>
              <a:rPr lang="en-US" sz="2800" b="1" dirty="0">
                <a:latin typeface="Times New Roman" pitchFamily="18" charset="0"/>
              </a:rPr>
              <a:t> 271, 978, 835, 509 </a:t>
            </a:r>
            <a:r>
              <a:rPr lang="en-US" sz="2800" b="1" dirty="0" err="1">
                <a:latin typeface="Times New Roman" pitchFamily="18" charset="0"/>
              </a:rPr>
              <a:t>theo</a:t>
            </a:r>
            <a:r>
              <a:rPr lang="en-US" sz="2800" b="1" dirty="0">
                <a:latin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</a:rPr>
              <a:t>mẫu</a:t>
            </a:r>
            <a:r>
              <a:rPr lang="en-US" sz="2800" b="1" dirty="0">
                <a:latin typeface="Times New Roman" pitchFamily="18" charset="0"/>
              </a:rPr>
              <a:t> :</a:t>
            </a:r>
          </a:p>
        </p:txBody>
      </p:sp>
      <p:sp>
        <p:nvSpPr>
          <p:cNvPr id="34829" name="Text Box 13"/>
          <p:cNvSpPr txBox="1">
            <a:spLocks noChangeArrowheads="1"/>
          </p:cNvSpPr>
          <p:nvPr/>
        </p:nvSpPr>
        <p:spPr bwMode="auto">
          <a:xfrm>
            <a:off x="3352800" y="2514600"/>
            <a:ext cx="374491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>
              <a:latin typeface="Arial" charset="0"/>
            </a:endParaRPr>
          </a:p>
        </p:txBody>
      </p:sp>
      <p:sp>
        <p:nvSpPr>
          <p:cNvPr id="34884" name="Rectangle 68"/>
          <p:cNvSpPr>
            <a:spLocks noChangeArrowheads="1"/>
          </p:cNvSpPr>
          <p:nvPr/>
        </p:nvSpPr>
        <p:spPr bwMode="auto">
          <a:xfrm>
            <a:off x="1371600" y="2133600"/>
            <a:ext cx="3657600" cy="7620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en-US"/>
          </a:p>
        </p:txBody>
      </p:sp>
      <p:sp>
        <p:nvSpPr>
          <p:cNvPr id="34885" name="Text Box 69"/>
          <p:cNvSpPr txBox="1">
            <a:spLocks noChangeArrowheads="1"/>
          </p:cNvSpPr>
          <p:nvPr/>
        </p:nvSpPr>
        <p:spPr bwMode="auto">
          <a:xfrm>
            <a:off x="1524000" y="2209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271</a:t>
            </a:r>
          </a:p>
        </p:txBody>
      </p:sp>
      <p:sp>
        <p:nvSpPr>
          <p:cNvPr id="34887" name="Text Box 71"/>
          <p:cNvSpPr txBox="1">
            <a:spLocks noChangeArrowheads="1"/>
          </p:cNvSpPr>
          <p:nvPr/>
        </p:nvSpPr>
        <p:spPr bwMode="auto">
          <a:xfrm>
            <a:off x="2209800" y="2209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=</a:t>
            </a:r>
          </a:p>
        </p:txBody>
      </p:sp>
      <p:sp>
        <p:nvSpPr>
          <p:cNvPr id="34888" name="Text Box 72"/>
          <p:cNvSpPr txBox="1">
            <a:spLocks noChangeArrowheads="1"/>
          </p:cNvSpPr>
          <p:nvPr/>
        </p:nvSpPr>
        <p:spPr bwMode="auto">
          <a:xfrm>
            <a:off x="2635250" y="22098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200</a:t>
            </a:r>
          </a:p>
        </p:txBody>
      </p:sp>
      <p:sp>
        <p:nvSpPr>
          <p:cNvPr id="34889" name="Text Box 73"/>
          <p:cNvSpPr txBox="1">
            <a:spLocks noChangeArrowheads="1"/>
          </p:cNvSpPr>
          <p:nvPr/>
        </p:nvSpPr>
        <p:spPr bwMode="auto">
          <a:xfrm>
            <a:off x="3667125" y="219710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70</a:t>
            </a:r>
          </a:p>
        </p:txBody>
      </p:sp>
      <p:sp>
        <p:nvSpPr>
          <p:cNvPr id="34890" name="Text Box 74"/>
          <p:cNvSpPr txBox="1">
            <a:spLocks noChangeArrowheads="1"/>
          </p:cNvSpPr>
          <p:nvPr/>
        </p:nvSpPr>
        <p:spPr bwMode="auto">
          <a:xfrm>
            <a:off x="4508500" y="217805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1</a:t>
            </a:r>
          </a:p>
        </p:txBody>
      </p:sp>
      <p:sp>
        <p:nvSpPr>
          <p:cNvPr id="34891" name="Text Box 75"/>
          <p:cNvSpPr txBox="1">
            <a:spLocks noChangeArrowheads="1"/>
          </p:cNvSpPr>
          <p:nvPr/>
        </p:nvSpPr>
        <p:spPr bwMode="auto">
          <a:xfrm>
            <a:off x="4165600" y="2190750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latin typeface="Times New Roman" pitchFamily="18" charset="0"/>
              </a:rPr>
              <a:t>+</a:t>
            </a:r>
          </a:p>
        </p:txBody>
      </p:sp>
      <p:sp>
        <p:nvSpPr>
          <p:cNvPr id="34892" name="Text Box 76"/>
          <p:cNvSpPr txBox="1">
            <a:spLocks noChangeArrowheads="1"/>
          </p:cNvSpPr>
          <p:nvPr/>
        </p:nvSpPr>
        <p:spPr bwMode="auto">
          <a:xfrm>
            <a:off x="3308350" y="2225675"/>
            <a:ext cx="1066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+</a:t>
            </a:r>
          </a:p>
        </p:txBody>
      </p:sp>
      <p:sp>
        <p:nvSpPr>
          <p:cNvPr id="34894" name="Text Box 78"/>
          <p:cNvSpPr txBox="1">
            <a:spLocks noChangeArrowheads="1"/>
          </p:cNvSpPr>
          <p:nvPr/>
        </p:nvSpPr>
        <p:spPr bwMode="auto">
          <a:xfrm>
            <a:off x="609600" y="36576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34895" name="Text Box 79"/>
          <p:cNvSpPr txBox="1">
            <a:spLocks noChangeArrowheads="1"/>
          </p:cNvSpPr>
          <p:nvPr/>
        </p:nvSpPr>
        <p:spPr bwMode="auto">
          <a:xfrm>
            <a:off x="1447800" y="3352800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978 =</a:t>
            </a:r>
          </a:p>
        </p:txBody>
      </p:sp>
      <p:sp>
        <p:nvSpPr>
          <p:cNvPr id="34896" name="Text Box 80"/>
          <p:cNvSpPr txBox="1">
            <a:spLocks noChangeArrowheads="1"/>
          </p:cNvSpPr>
          <p:nvPr/>
        </p:nvSpPr>
        <p:spPr bwMode="auto">
          <a:xfrm>
            <a:off x="1447800" y="4038600"/>
            <a:ext cx="3352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835 =</a:t>
            </a:r>
          </a:p>
        </p:txBody>
      </p:sp>
      <p:sp>
        <p:nvSpPr>
          <p:cNvPr id="34897" name="Text Box 81"/>
          <p:cNvSpPr txBox="1">
            <a:spLocks noChangeArrowheads="1"/>
          </p:cNvSpPr>
          <p:nvPr/>
        </p:nvSpPr>
        <p:spPr bwMode="auto">
          <a:xfrm>
            <a:off x="1447800" y="4724400"/>
            <a:ext cx="2438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509 =</a:t>
            </a:r>
          </a:p>
        </p:txBody>
      </p:sp>
      <p:sp>
        <p:nvSpPr>
          <p:cNvPr id="23" name="Rectangle 22"/>
          <p:cNvSpPr/>
          <p:nvPr/>
        </p:nvSpPr>
        <p:spPr>
          <a:xfrm>
            <a:off x="2362200" y="3362980"/>
            <a:ext cx="2031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900 + 70 + 8</a:t>
            </a:r>
          </a:p>
        </p:txBody>
      </p:sp>
      <p:sp>
        <p:nvSpPr>
          <p:cNvPr id="24" name="Rectangle 23"/>
          <p:cNvSpPr/>
          <p:nvPr/>
        </p:nvSpPr>
        <p:spPr>
          <a:xfrm>
            <a:off x="2362200" y="4038600"/>
            <a:ext cx="203132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800 + 30 + 5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2438400" y="4724400"/>
            <a:ext cx="12875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500 + 9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48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4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4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4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4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4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4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4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0" dur="500"/>
                                        <p:tgtEl>
                                          <p:spTgt spid="34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0" dur="500"/>
                                        <p:tgtEl>
                                          <p:spTgt spid="34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8" grpId="0"/>
      <p:bldP spid="34828" grpId="1"/>
      <p:bldP spid="34884" grpId="0" animBg="1"/>
      <p:bldP spid="34885" grpId="0"/>
      <p:bldP spid="34887" grpId="0"/>
      <p:bldP spid="34888" grpId="0"/>
      <p:bldP spid="34889" grpId="0"/>
      <p:bldP spid="34890" grpId="0"/>
      <p:bldP spid="34891" grpId="0"/>
      <p:bldP spid="34892" grpId="0"/>
      <p:bldP spid="34895" grpId="0"/>
      <p:bldP spid="34896" grpId="0"/>
      <p:bldP spid="34897" grpId="0"/>
      <p:bldP spid="23" grpId="0"/>
      <p:bldP spid="24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8" name="Object 3"/>
          <p:cNvGraphicFramePr>
            <a:graphicFrameLocks noChangeAspect="1"/>
          </p:cNvGraphicFramePr>
          <p:nvPr/>
        </p:nvGraphicFramePr>
        <p:xfrm>
          <a:off x="1081088" y="2520950"/>
          <a:ext cx="228600" cy="355600"/>
        </p:xfrm>
        <a:graphic>
          <a:graphicData uri="http://schemas.openxmlformats.org/presentationml/2006/ole">
            <p:oleObj spid="_x0000_s1027" name="Equation" r:id="rId3" imgW="114102" imgH="177492" progId="">
              <p:embed/>
            </p:oleObj>
          </a:graphicData>
        </a:graphic>
      </p:graphicFrame>
      <p:sp>
        <p:nvSpPr>
          <p:cNvPr id="43019" name="Rectangle 4"/>
          <p:cNvSpPr>
            <a:spLocks noChangeArrowheads="1"/>
          </p:cNvSpPr>
          <p:nvPr/>
        </p:nvSpPr>
        <p:spPr bwMode="auto">
          <a:xfrm>
            <a:off x="2289175" y="5873750"/>
            <a:ext cx="914400" cy="9144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2400" b="1">
              <a:latin typeface="Garamond" pitchFamily="18" charset="0"/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76200" y="26670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nl-NL" sz="2800" b="1" dirty="0">
                <a:solidFill>
                  <a:schemeClr val="tx2"/>
                </a:solidFill>
                <a:latin typeface="Times New Roman" pitchFamily="18" charset="0"/>
              </a:rPr>
              <a:t>3. Mỗi số 975, 731, 980, 505, 632, 842 được viết thành </a:t>
            </a:r>
          </a:p>
          <a:p>
            <a:pPr eaLnBrk="0" hangingPunct="0"/>
            <a:r>
              <a:rPr lang="nl-NL" sz="2800" b="1" dirty="0">
                <a:solidFill>
                  <a:schemeClr val="tx2"/>
                </a:solidFill>
                <a:latin typeface="Times New Roman" pitchFamily="18" charset="0"/>
              </a:rPr>
              <a:t>tổng nào ?</a:t>
            </a:r>
            <a:endParaRPr lang="en-US" sz="3200" b="1" dirty="0">
              <a:solidFill>
                <a:srgbClr val="FF3300"/>
              </a:solidFill>
              <a:latin typeface="Times New Roman" pitchFamily="18" charset="0"/>
            </a:endParaRPr>
          </a:p>
        </p:txBody>
      </p:sp>
      <p:sp>
        <p:nvSpPr>
          <p:cNvPr id="68622" name="Rectangle 14"/>
          <p:cNvSpPr>
            <a:spLocks noChangeArrowheads="1"/>
          </p:cNvSpPr>
          <p:nvPr/>
        </p:nvSpPr>
        <p:spPr bwMode="auto">
          <a:xfrm>
            <a:off x="2212975" y="3740150"/>
            <a:ext cx="1946275" cy="3810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600 + 30 + 2</a:t>
            </a:r>
          </a:p>
        </p:txBody>
      </p:sp>
      <p:sp>
        <p:nvSpPr>
          <p:cNvPr id="68623" name="Rectangle 15"/>
          <p:cNvSpPr>
            <a:spLocks noChangeArrowheads="1"/>
          </p:cNvSpPr>
          <p:nvPr/>
        </p:nvSpPr>
        <p:spPr bwMode="auto">
          <a:xfrm>
            <a:off x="2212975" y="4425950"/>
            <a:ext cx="1946275" cy="3810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900 + 70 + 5</a:t>
            </a:r>
          </a:p>
        </p:txBody>
      </p:sp>
      <p:sp>
        <p:nvSpPr>
          <p:cNvPr id="68624" name="Rectangle 16"/>
          <p:cNvSpPr>
            <a:spLocks noChangeArrowheads="1"/>
          </p:cNvSpPr>
          <p:nvPr/>
        </p:nvSpPr>
        <p:spPr bwMode="auto">
          <a:xfrm>
            <a:off x="2212975" y="5187950"/>
            <a:ext cx="1946275" cy="3810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800 + 40 + 2</a:t>
            </a:r>
          </a:p>
        </p:txBody>
      </p:sp>
      <p:sp>
        <p:nvSpPr>
          <p:cNvPr id="68625" name="Rectangle 17"/>
          <p:cNvSpPr>
            <a:spLocks noChangeArrowheads="1"/>
          </p:cNvSpPr>
          <p:nvPr/>
        </p:nvSpPr>
        <p:spPr bwMode="auto">
          <a:xfrm>
            <a:off x="4879975" y="3740150"/>
            <a:ext cx="1963738" cy="3810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500 + 5</a:t>
            </a:r>
          </a:p>
        </p:txBody>
      </p:sp>
      <p:sp>
        <p:nvSpPr>
          <p:cNvPr id="68626" name="Rectangle 18"/>
          <p:cNvSpPr>
            <a:spLocks noChangeArrowheads="1"/>
          </p:cNvSpPr>
          <p:nvPr/>
        </p:nvSpPr>
        <p:spPr bwMode="auto">
          <a:xfrm>
            <a:off x="4879975" y="4425950"/>
            <a:ext cx="1963738" cy="3810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700 + 30 + 1</a:t>
            </a:r>
          </a:p>
        </p:txBody>
      </p:sp>
      <p:sp>
        <p:nvSpPr>
          <p:cNvPr id="68627" name="Rectangle 19"/>
          <p:cNvSpPr>
            <a:spLocks noChangeArrowheads="1"/>
          </p:cNvSpPr>
          <p:nvPr/>
        </p:nvSpPr>
        <p:spPr bwMode="auto">
          <a:xfrm>
            <a:off x="4879975" y="5187950"/>
            <a:ext cx="1963738" cy="381000"/>
          </a:xfrm>
          <a:prstGeom prst="rect">
            <a:avLst/>
          </a:prstGeom>
          <a:solidFill>
            <a:srgbClr val="FFFF99"/>
          </a:solidFill>
          <a:ln w="9525" algn="ctr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2400" b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900 + 80 </a:t>
            </a:r>
          </a:p>
        </p:txBody>
      </p:sp>
      <p:sp>
        <p:nvSpPr>
          <p:cNvPr id="43027" name="Oval 20"/>
          <p:cNvSpPr>
            <a:spLocks noChangeArrowheads="1"/>
          </p:cNvSpPr>
          <p:nvPr/>
        </p:nvSpPr>
        <p:spPr bwMode="auto">
          <a:xfrm>
            <a:off x="1069975" y="6254750"/>
            <a:ext cx="914400" cy="914400"/>
          </a:xfrm>
          <a:prstGeom prst="ellipse">
            <a:avLst/>
          </a:prstGeom>
          <a:noFill/>
          <a:ln w="9525" algn="ctr">
            <a:noFill/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1800">
              <a:latin typeface="Garamond" pitchFamily="18" charset="0"/>
            </a:endParaRPr>
          </a:p>
        </p:txBody>
      </p:sp>
      <p:sp>
        <p:nvSpPr>
          <p:cNvPr id="68629" name="Oval 21"/>
          <p:cNvSpPr>
            <a:spLocks noChangeArrowheads="1"/>
          </p:cNvSpPr>
          <p:nvPr/>
        </p:nvSpPr>
        <p:spPr bwMode="auto">
          <a:xfrm>
            <a:off x="612775" y="3663950"/>
            <a:ext cx="10668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.VnArial" pitchFamily="34" charset="0"/>
              </a:rPr>
              <a:t>975</a:t>
            </a:r>
          </a:p>
        </p:txBody>
      </p:sp>
      <p:sp>
        <p:nvSpPr>
          <p:cNvPr id="68630" name="Oval 22"/>
          <p:cNvSpPr>
            <a:spLocks noChangeArrowheads="1"/>
          </p:cNvSpPr>
          <p:nvPr/>
        </p:nvSpPr>
        <p:spPr bwMode="auto">
          <a:xfrm>
            <a:off x="612775" y="4349750"/>
            <a:ext cx="10668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.VnArial" pitchFamily="34" charset="0"/>
              </a:rPr>
              <a:t>632</a:t>
            </a:r>
          </a:p>
        </p:txBody>
      </p:sp>
      <p:sp>
        <p:nvSpPr>
          <p:cNvPr id="68631" name="Oval 23"/>
          <p:cNvSpPr>
            <a:spLocks noChangeArrowheads="1"/>
          </p:cNvSpPr>
          <p:nvPr/>
        </p:nvSpPr>
        <p:spPr bwMode="auto">
          <a:xfrm>
            <a:off x="612775" y="5035550"/>
            <a:ext cx="10668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.VnArial" pitchFamily="34" charset="0"/>
              </a:rPr>
              <a:t>842</a:t>
            </a:r>
          </a:p>
        </p:txBody>
      </p:sp>
      <p:sp>
        <p:nvSpPr>
          <p:cNvPr id="68632" name="Oval 24"/>
          <p:cNvSpPr>
            <a:spLocks noChangeArrowheads="1"/>
          </p:cNvSpPr>
          <p:nvPr/>
        </p:nvSpPr>
        <p:spPr bwMode="auto">
          <a:xfrm>
            <a:off x="7470775" y="3663950"/>
            <a:ext cx="10668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.VnArial" pitchFamily="34" charset="0"/>
              </a:rPr>
              <a:t>731</a:t>
            </a:r>
          </a:p>
        </p:txBody>
      </p:sp>
      <p:sp>
        <p:nvSpPr>
          <p:cNvPr id="68633" name="Oval 25"/>
          <p:cNvSpPr>
            <a:spLocks noChangeArrowheads="1"/>
          </p:cNvSpPr>
          <p:nvPr/>
        </p:nvSpPr>
        <p:spPr bwMode="auto">
          <a:xfrm>
            <a:off x="7470775" y="4349750"/>
            <a:ext cx="10668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.VnArial" pitchFamily="34" charset="0"/>
              </a:rPr>
              <a:t>980</a:t>
            </a:r>
          </a:p>
        </p:txBody>
      </p:sp>
      <p:sp>
        <p:nvSpPr>
          <p:cNvPr id="68634" name="Oval 26"/>
          <p:cNvSpPr>
            <a:spLocks noChangeArrowheads="1"/>
          </p:cNvSpPr>
          <p:nvPr/>
        </p:nvSpPr>
        <p:spPr bwMode="auto">
          <a:xfrm>
            <a:off x="7470775" y="5035550"/>
            <a:ext cx="1066800" cy="533400"/>
          </a:xfrm>
          <a:prstGeom prst="ellipse">
            <a:avLst/>
          </a:prstGeom>
          <a:solidFill>
            <a:schemeClr val="accent1"/>
          </a:solidFill>
          <a:ln w="9525" algn="ctr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2400" b="1">
                <a:solidFill>
                  <a:srgbClr val="000000"/>
                </a:solidFill>
                <a:latin typeface=".VnArial" pitchFamily="34" charset="0"/>
              </a:rPr>
              <a:t>505</a:t>
            </a:r>
          </a:p>
        </p:txBody>
      </p:sp>
      <p:sp>
        <p:nvSpPr>
          <p:cNvPr id="43040" name="Line 32"/>
          <p:cNvSpPr>
            <a:spLocks noChangeShapeType="1"/>
          </p:cNvSpPr>
          <p:nvPr/>
        </p:nvSpPr>
        <p:spPr bwMode="auto">
          <a:xfrm>
            <a:off x="1676400" y="3886200"/>
            <a:ext cx="457200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400" b="1"/>
          </a:p>
        </p:txBody>
      </p:sp>
      <p:sp>
        <p:nvSpPr>
          <p:cNvPr id="43041" name="Line 33"/>
          <p:cNvSpPr>
            <a:spLocks noChangeShapeType="1"/>
          </p:cNvSpPr>
          <p:nvPr/>
        </p:nvSpPr>
        <p:spPr bwMode="auto">
          <a:xfrm>
            <a:off x="1676400" y="5257800"/>
            <a:ext cx="533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400" b="1"/>
          </a:p>
        </p:txBody>
      </p:sp>
      <p:sp>
        <p:nvSpPr>
          <p:cNvPr id="43042" name="Line 34"/>
          <p:cNvSpPr>
            <a:spLocks noChangeShapeType="1"/>
          </p:cNvSpPr>
          <p:nvPr/>
        </p:nvSpPr>
        <p:spPr bwMode="auto">
          <a:xfrm flipV="1">
            <a:off x="1600200" y="3994150"/>
            <a:ext cx="577850" cy="577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400" b="1"/>
          </a:p>
        </p:txBody>
      </p:sp>
      <p:sp>
        <p:nvSpPr>
          <p:cNvPr id="43043" name="Line 35"/>
          <p:cNvSpPr>
            <a:spLocks noChangeShapeType="1"/>
          </p:cNvSpPr>
          <p:nvPr/>
        </p:nvSpPr>
        <p:spPr bwMode="auto">
          <a:xfrm>
            <a:off x="6858000" y="4038600"/>
            <a:ext cx="76200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400" b="1"/>
          </a:p>
        </p:txBody>
      </p:sp>
      <p:sp>
        <p:nvSpPr>
          <p:cNvPr id="43044" name="Line 36"/>
          <p:cNvSpPr>
            <a:spLocks noChangeShapeType="1"/>
          </p:cNvSpPr>
          <p:nvPr/>
        </p:nvSpPr>
        <p:spPr bwMode="auto">
          <a:xfrm flipV="1">
            <a:off x="6858000" y="4038600"/>
            <a:ext cx="6096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400" b="1"/>
          </a:p>
        </p:txBody>
      </p:sp>
      <p:sp>
        <p:nvSpPr>
          <p:cNvPr id="43045" name="Line 37"/>
          <p:cNvSpPr>
            <a:spLocks noChangeShapeType="1"/>
          </p:cNvSpPr>
          <p:nvPr/>
        </p:nvSpPr>
        <p:spPr bwMode="auto">
          <a:xfrm flipV="1">
            <a:off x="6858000" y="4648200"/>
            <a:ext cx="685800" cy="609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 sz="2400" b="1"/>
          </a:p>
        </p:txBody>
      </p:sp>
      <p:sp>
        <p:nvSpPr>
          <p:cNvPr id="43047" name="WordArt 39"/>
          <p:cNvSpPr>
            <a:spLocks noChangeArrowheads="1" noChangeShapeType="1" noTextEdit="1"/>
          </p:cNvSpPr>
          <p:nvPr/>
        </p:nvSpPr>
        <p:spPr bwMode="auto">
          <a:xfrm>
            <a:off x="2438400" y="1838325"/>
            <a:ext cx="4638675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4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  <a:cs typeface="Arial"/>
              </a:rPr>
              <a:t>TRÒ CHƠI: </a:t>
            </a:r>
            <a:r>
              <a:rPr lang="en-US" sz="44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+mj-lt"/>
                <a:cs typeface="Arial"/>
              </a:rPr>
              <a:t>ĐỐ BẠN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0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400" decel="1000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400" decel="100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400" decel="100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400" decel="1000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00" accel="100000" fill="hold">
                                          <p:stCondLst>
                                            <p:cond delay="240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8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8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8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8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8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8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8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68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68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4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8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68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6" presetID="1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68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68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1" dur="500"/>
                                        <p:tgtEl>
                                          <p:spTgt spid="4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3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430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3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43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430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/>
      <p:bldP spid="68614" grpId="1"/>
      <p:bldP spid="68622" grpId="0" animBg="1"/>
      <p:bldP spid="68623" grpId="0" animBg="1"/>
      <p:bldP spid="68624" grpId="0" animBg="1"/>
      <p:bldP spid="68625" grpId="0" animBg="1"/>
      <p:bldP spid="68626" grpId="0" animBg="1"/>
      <p:bldP spid="68627" grpId="0" animBg="1"/>
      <p:bldP spid="68629" grpId="0" animBg="1"/>
      <p:bldP spid="68630" grpId="0" animBg="1"/>
      <p:bldP spid="68631" grpId="0" animBg="1"/>
      <p:bldP spid="68632" grpId="0" animBg="1"/>
      <p:bldP spid="68633" grpId="0" animBg="1"/>
      <p:bldP spid="68634" grpId="0" animBg="1"/>
      <p:bldP spid="43040" grpId="0" animBg="1"/>
      <p:bldP spid="43041" grpId="0" animBg="1"/>
      <p:bldP spid="43042" grpId="0" animBg="1"/>
      <p:bldP spid="43043" grpId="0" animBg="1"/>
      <p:bldP spid="43044" grpId="0" animBg="1"/>
      <p:bldP spid="43045" grpId="0" animBg="1"/>
      <p:bldP spid="4304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AutoShape 5"/>
          <p:cNvSpPr>
            <a:spLocks noChangeArrowheads="1"/>
          </p:cNvSpPr>
          <p:nvPr/>
        </p:nvSpPr>
        <p:spPr bwMode="auto">
          <a:xfrm rot="10800000">
            <a:off x="457201" y="990600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39" name="AutoShape 11"/>
          <p:cNvSpPr>
            <a:spLocks noChangeArrowheads="1"/>
          </p:cNvSpPr>
          <p:nvPr/>
        </p:nvSpPr>
        <p:spPr bwMode="auto">
          <a:xfrm rot="10800000">
            <a:off x="2514600" y="990600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0" name="AutoShape 12"/>
          <p:cNvSpPr>
            <a:spLocks noChangeArrowheads="1"/>
          </p:cNvSpPr>
          <p:nvPr/>
        </p:nvSpPr>
        <p:spPr bwMode="auto">
          <a:xfrm rot="10800000">
            <a:off x="4724400" y="990601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1" name="AutoShape 13"/>
          <p:cNvSpPr>
            <a:spLocks noChangeArrowheads="1"/>
          </p:cNvSpPr>
          <p:nvPr/>
        </p:nvSpPr>
        <p:spPr bwMode="auto">
          <a:xfrm rot="10800000">
            <a:off x="6858000" y="990600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2" name="AutoShape 14"/>
          <p:cNvSpPr>
            <a:spLocks noChangeArrowheads="1"/>
          </p:cNvSpPr>
          <p:nvPr/>
        </p:nvSpPr>
        <p:spPr bwMode="auto">
          <a:xfrm rot="13465397">
            <a:off x="3810000" y="2438400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3" name="AutoShape 15"/>
          <p:cNvSpPr>
            <a:spLocks noChangeArrowheads="1"/>
          </p:cNvSpPr>
          <p:nvPr/>
        </p:nvSpPr>
        <p:spPr bwMode="auto">
          <a:xfrm rot="-45824681">
            <a:off x="2590800" y="3733800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5" name="AutoShape 17"/>
          <p:cNvSpPr>
            <a:spLocks noChangeArrowheads="1"/>
          </p:cNvSpPr>
          <p:nvPr/>
        </p:nvSpPr>
        <p:spPr bwMode="auto">
          <a:xfrm rot="8145634">
            <a:off x="3810000" y="5029200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6" name="AutoShape 18"/>
          <p:cNvSpPr>
            <a:spLocks noChangeArrowheads="1"/>
          </p:cNvSpPr>
          <p:nvPr/>
        </p:nvSpPr>
        <p:spPr bwMode="auto">
          <a:xfrm rot="-45839564">
            <a:off x="5105400" y="3733800"/>
            <a:ext cx="1828800" cy="1828800"/>
          </a:xfrm>
          <a:prstGeom prst="rtTriangle">
            <a:avLst/>
          </a:prstGeom>
          <a:gradFill rotWithShape="1">
            <a:gsLst>
              <a:gs pos="0">
                <a:srgbClr val="FF0000">
                  <a:gamma/>
                  <a:shade val="46275"/>
                  <a:invGamma/>
                </a:srgbClr>
              </a:gs>
              <a:gs pos="100000">
                <a:srgbClr val="FF00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FFCC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547" name="Oval 19"/>
          <p:cNvSpPr>
            <a:spLocks noChangeArrowheads="1"/>
          </p:cNvSpPr>
          <p:nvPr/>
        </p:nvSpPr>
        <p:spPr bwMode="auto">
          <a:xfrm>
            <a:off x="228600" y="228600"/>
            <a:ext cx="533400" cy="533400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pPr algn="ctr"/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22549" name="Text Box 21"/>
          <p:cNvSpPr txBox="1">
            <a:spLocks noChangeArrowheads="1"/>
          </p:cNvSpPr>
          <p:nvPr/>
        </p:nvSpPr>
        <p:spPr bwMode="auto">
          <a:xfrm>
            <a:off x="838200" y="182562"/>
            <a:ext cx="7772400" cy="579438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Xếp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thuyền</a:t>
            </a: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225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2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4" dur="1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8" dur="500"/>
                                        <p:tgtEl>
                                          <p:spTgt spid="22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34" dur="1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8" dur="500"/>
                                        <p:tgtEl>
                                          <p:spTgt spid="225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4" dur="1" fill="hold"/>
                                        <p:tgtEl>
                                          <p:spTgt spid="2254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nimBg="1"/>
      <p:bldP spid="22539" grpId="0" animBg="1"/>
      <p:bldP spid="22540" grpId="0" animBg="1"/>
      <p:bldP spid="22541" grpId="0" animBg="1"/>
      <p:bldP spid="22542" grpId="0" animBg="1"/>
      <p:bldP spid="22543" grpId="0" animBg="1"/>
      <p:bldP spid="22545" grpId="0" animBg="1"/>
      <p:bldP spid="2254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6&quot;&gt;&lt;property id=&quot;20148&quot; value=&quot;5&quot;/&gt;&lt;property id=&quot;20300&quot; value=&quot;Slide 3&quot;/&gt;&lt;property id=&quot;20307&quot; value=&quot;260&quot;/&gt;&lt;/object&gt;&lt;object type=&quot;3&quot; unique_id=&quot;10008&quot;&gt;&lt;property id=&quot;20148&quot; value=&quot;5&quot;/&gt;&lt;property id=&quot;20300&quot; value=&quot;Slide 4&quot;/&gt;&lt;property id=&quot;20307&quot; value=&quot;261&quot;/&gt;&lt;/object&gt;&lt;object type=&quot;3&quot; unique_id=&quot;10009&quot;&gt;&lt;property id=&quot;20148&quot; value=&quot;5&quot;/&gt;&lt;property id=&quot;20300&quot; value=&quot;Slide 5&quot;/&gt;&lt;property id=&quot;20307&quot; value=&quot;262&quot;/&gt;&lt;/object&gt;&lt;object type=&quot;3&quot; unique_id=&quot;10010&quot;&gt;&lt;property id=&quot;20148&quot; value=&quot;5&quot;/&gt;&lt;property id=&quot;20300&quot; value=&quot;Slide 6&quot;/&gt;&lt;property id=&quot;20307&quot; value=&quot;263&quot;/&gt;&lt;/object&gt;&lt;object type=&quot;3&quot; unique_id=&quot;10011&quot;&gt;&lt;property id=&quot;20148&quot; value=&quot;5&quot;/&gt;&lt;property id=&quot;20300&quot; value=&quot;Slide 7&quot;/&gt;&lt;property id=&quot;20307&quot; value=&quot;266&quot;/&gt;&lt;/object&gt;&lt;object type=&quot;3&quot; unique_id=&quot;10012&quot;&gt;&lt;property id=&quot;20148&quot; value=&quot;5&quot;/&gt;&lt;property id=&quot;20300&quot; value=&quot;Slide 8&quot;/&gt;&lt;property id=&quot;20307&quot; value=&quot;257&quot;/&gt;&lt;/object&gt;&lt;/object&gt;&lt;object type=&quot;8&quot; unique_id=&quot;10024&quot;&gt;&lt;/object&gt;&lt;/object&gt;&lt;/database&gt;"/>
  <p:tag name="SECTOMILLISECCONVERTED" val="1"/>
  <p:tag name="ISPRING_RESOURCE_PATHS_HASH_PRESENTER" val="3b9f8eda361882788b915f56056b9d6e75a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387</Words>
  <Application>Microsoft Office PowerPoint</Application>
  <PresentationFormat>On-screen Show (4:3)</PresentationFormat>
  <Paragraphs>102</Paragraphs>
  <Slides>7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Equation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WIN7X64</cp:lastModifiedBy>
  <cp:revision>19</cp:revision>
  <dcterms:created xsi:type="dcterms:W3CDTF">2016-03-29T15:43:42Z</dcterms:created>
  <dcterms:modified xsi:type="dcterms:W3CDTF">2018-03-28T14:14:41Z</dcterms:modified>
</cp:coreProperties>
</file>