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C79A-B1C6-48DA-92FD-FEA2B54CF004}" type="datetimeFigureOut">
              <a:rPr lang="vi-VN" smtClean="0"/>
              <a:pPr/>
              <a:t>12/09/2018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1E17-3885-4CFA-B618-BA2D79503A0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506546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C79A-B1C6-48DA-92FD-FEA2B54CF004}" type="datetimeFigureOut">
              <a:rPr lang="vi-VN" smtClean="0"/>
              <a:pPr/>
              <a:t>12/09/2018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1E17-3885-4CFA-B618-BA2D79503A0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437734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C79A-B1C6-48DA-92FD-FEA2B54CF004}" type="datetimeFigureOut">
              <a:rPr lang="vi-VN" smtClean="0"/>
              <a:pPr/>
              <a:t>12/09/2018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1E17-3885-4CFA-B618-BA2D79503A0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450403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C79A-B1C6-48DA-92FD-FEA2B54CF004}" type="datetimeFigureOut">
              <a:rPr lang="vi-VN" smtClean="0"/>
              <a:pPr/>
              <a:t>12/09/2018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1E17-3885-4CFA-B618-BA2D79503A0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815322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C79A-B1C6-48DA-92FD-FEA2B54CF004}" type="datetimeFigureOut">
              <a:rPr lang="vi-VN" smtClean="0"/>
              <a:pPr/>
              <a:t>12/09/2018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1E17-3885-4CFA-B618-BA2D79503A0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330676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C79A-B1C6-48DA-92FD-FEA2B54CF004}" type="datetimeFigureOut">
              <a:rPr lang="vi-VN" smtClean="0"/>
              <a:pPr/>
              <a:t>12/09/2018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1E17-3885-4CFA-B618-BA2D79503A0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398657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C79A-B1C6-48DA-92FD-FEA2B54CF004}" type="datetimeFigureOut">
              <a:rPr lang="vi-VN" smtClean="0"/>
              <a:pPr/>
              <a:t>12/09/2018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1E17-3885-4CFA-B618-BA2D79503A0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30602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C79A-B1C6-48DA-92FD-FEA2B54CF004}" type="datetimeFigureOut">
              <a:rPr lang="vi-VN" smtClean="0"/>
              <a:pPr/>
              <a:t>12/09/2018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1E17-3885-4CFA-B618-BA2D79503A0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83613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C79A-B1C6-48DA-92FD-FEA2B54CF004}" type="datetimeFigureOut">
              <a:rPr lang="vi-VN" smtClean="0"/>
              <a:pPr/>
              <a:t>12/09/2018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1E17-3885-4CFA-B618-BA2D79503A0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2217395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C79A-B1C6-48DA-92FD-FEA2B54CF004}" type="datetimeFigureOut">
              <a:rPr lang="vi-VN" smtClean="0"/>
              <a:pPr/>
              <a:t>12/09/2018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1E17-3885-4CFA-B618-BA2D79503A0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3107533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C79A-B1C6-48DA-92FD-FEA2B54CF004}" type="datetimeFigureOut">
              <a:rPr lang="vi-VN" smtClean="0"/>
              <a:pPr/>
              <a:t>12/09/2018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D1E17-3885-4CFA-B618-BA2D79503A0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586153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DC79A-B1C6-48DA-92FD-FEA2B54CF004}" type="datetimeFigureOut">
              <a:rPr lang="vi-VN" smtClean="0"/>
              <a:pPr/>
              <a:t>12/09/2018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D1E17-3885-4CFA-B618-BA2D79503A0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369802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B4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8" y="-84138"/>
            <a:ext cx="9144001" cy="6858001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  <a:headEnd/>
            <a:tailEnd/>
          </a:ln>
        </p:spPr>
      </p:pic>
      <p:sp>
        <p:nvSpPr>
          <p:cNvPr id="14347" name="WordArt 11"/>
          <p:cNvSpPr>
            <a:spLocks noChangeArrowheads="1" noChangeShapeType="1" noTextEdit="1"/>
          </p:cNvSpPr>
          <p:nvPr/>
        </p:nvSpPr>
        <p:spPr bwMode="auto">
          <a:xfrm>
            <a:off x="1295400" y="1676400"/>
            <a:ext cx="67818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99"/>
              </a:extrusionClr>
            </a:sp3d>
          </a:bodyPr>
          <a:lstStyle/>
          <a:p>
            <a:pPr algn="ctr"/>
            <a:endParaRPr lang="vi-VN" sz="1100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000000"/>
                  </a:gs>
                  <a:gs pos="20000">
                    <a:srgbClr val="0A128C"/>
                  </a:gs>
                  <a:gs pos="35001">
                    <a:srgbClr val="181CC7"/>
                  </a:gs>
                  <a:gs pos="44000">
                    <a:srgbClr val="7005D4"/>
                  </a:gs>
                  <a:gs pos="50000">
                    <a:srgbClr val="8C3D91"/>
                  </a:gs>
                  <a:gs pos="56000">
                    <a:srgbClr val="7005D4"/>
                  </a:gs>
                  <a:gs pos="64999">
                    <a:srgbClr val="181CC7"/>
                  </a:gs>
                  <a:gs pos="80000">
                    <a:srgbClr val="0A128C"/>
                  </a:gs>
                  <a:gs pos="100000">
                    <a:srgbClr val="000000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  <p:sp>
        <p:nvSpPr>
          <p:cNvPr id="2052" name="WordArt 12"/>
          <p:cNvSpPr>
            <a:spLocks noChangeArrowheads="1" noChangeShapeType="1" noTextEdit="1"/>
          </p:cNvSpPr>
          <p:nvPr/>
        </p:nvSpPr>
        <p:spPr bwMode="auto">
          <a:xfrm>
            <a:off x="1676400" y="2362200"/>
            <a:ext cx="60960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Môn: Toán</a:t>
            </a:r>
          </a:p>
        </p:txBody>
      </p:sp>
      <p:grpSp>
        <p:nvGrpSpPr>
          <p:cNvPr id="2053" name="Group 13"/>
          <p:cNvGrpSpPr>
            <a:grpSpLocks/>
          </p:cNvGrpSpPr>
          <p:nvPr/>
        </p:nvGrpSpPr>
        <p:grpSpPr bwMode="auto">
          <a:xfrm>
            <a:off x="26988" y="-14288"/>
            <a:ext cx="9318625" cy="6837363"/>
            <a:chOff x="14" y="-9"/>
            <a:chExt cx="5781" cy="4329"/>
          </a:xfrm>
        </p:grpSpPr>
        <p:pic>
          <p:nvPicPr>
            <p:cNvPr id="2057" name="Picture 14" descr="n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" y="0"/>
              <a:ext cx="5736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8" name="Picture 15" descr="n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2127" y="2132"/>
              <a:ext cx="4329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9" name="Picture 16" descr="n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" y="4267"/>
              <a:ext cx="5736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0" name="Picture 17" descr="n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571" y="2132"/>
              <a:ext cx="4329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54" name="TextBox 12"/>
          <p:cNvSpPr txBox="1">
            <a:spLocks noChangeArrowheads="1"/>
          </p:cNvSpPr>
          <p:nvPr/>
        </p:nvSpPr>
        <p:spPr bwMode="auto">
          <a:xfrm>
            <a:off x="228600" y="533400"/>
            <a:ext cx="8915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  <p:sp>
        <p:nvSpPr>
          <p:cNvPr id="2055" name="TextBox 13"/>
          <p:cNvSpPr txBox="1">
            <a:spLocks noChangeArrowheads="1"/>
          </p:cNvSpPr>
          <p:nvPr/>
        </p:nvSpPr>
        <p:spPr bwMode="auto">
          <a:xfrm>
            <a:off x="811213" y="4614863"/>
            <a:ext cx="8534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Bài: </a:t>
            </a:r>
            <a:r>
              <a:rPr lang="en-US" sz="4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en-US" sz="40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6" name="TextBox 14"/>
          <p:cNvSpPr txBox="1">
            <a:spLocks noChangeArrowheads="1"/>
          </p:cNvSpPr>
          <p:nvPr/>
        </p:nvSpPr>
        <p:spPr bwMode="auto">
          <a:xfrm>
            <a:off x="609600" y="3773488"/>
            <a:ext cx="8534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2</a:t>
            </a:r>
          </a:p>
        </p:txBody>
      </p:sp>
    </p:spTree>
    <p:extLst>
      <p:ext uri="{BB962C8B-B14F-4D97-AF65-F5344CB8AC3E}">
        <p14:creationId xmlns:p14="http://schemas.microsoft.com/office/powerpoint/2010/main" xmlns="" val="776783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2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73832"/>
            <a:ext cx="4752528" cy="1143000"/>
          </a:xfrm>
        </p:spPr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Tính nhẩm:</a:t>
            </a:r>
            <a:endParaRPr lang="vi-VN" sz="6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19466655"/>
              </p:ext>
            </p:extLst>
          </p:nvPr>
        </p:nvGraphicFramePr>
        <p:xfrm>
          <a:off x="323527" y="1600200"/>
          <a:ext cx="8712966" cy="2476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322"/>
                <a:gridCol w="2904322"/>
                <a:gridCol w="2904322"/>
              </a:tblGrid>
              <a:tr h="2476872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+ 1 + 5 =</a:t>
                      </a:r>
                    </a:p>
                    <a:p>
                      <a:endParaRPr lang="en-US" sz="3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+ 1 + 8 =</a:t>
                      </a:r>
                      <a:endParaRPr lang="vi-VN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+ 2 + 6 =</a:t>
                      </a:r>
                    </a:p>
                    <a:p>
                      <a:endParaRPr lang="en-US" sz="3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+ 2 + 1 =</a:t>
                      </a:r>
                      <a:endParaRPr lang="vi-VN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+ 3 + 4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=</a:t>
                      </a:r>
                    </a:p>
                    <a:p>
                      <a:endParaRPr lang="en-US" sz="3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+ 3 + 6 =</a:t>
                      </a:r>
                      <a:endParaRPr lang="vi-VN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436254" y="1052736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vi-VN" sz="28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15847" y="2132856"/>
            <a:ext cx="57606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09140" y="3068960"/>
            <a:ext cx="57606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20072" y="2159821"/>
            <a:ext cx="57606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71801" y="3068960"/>
            <a:ext cx="57606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100392" y="2132856"/>
            <a:ext cx="57606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134578" y="3068960"/>
            <a:ext cx="57606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1911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093304"/>
            <a:ext cx="8229600" cy="1143000"/>
          </a:xfrm>
        </p:spPr>
        <p:txBody>
          <a:bodyPr>
            <a:normAutofit/>
          </a:bodyPr>
          <a:lstStyle/>
          <a:p>
            <a:pPr algn="just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   Tính:</a:t>
            </a:r>
            <a:endParaRPr lang="vi-VN" sz="3200" b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85334616"/>
              </p:ext>
            </p:extLst>
          </p:nvPr>
        </p:nvGraphicFramePr>
        <p:xfrm>
          <a:off x="467544" y="2418815"/>
          <a:ext cx="8229600" cy="1466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36 </a:t>
                      </a:r>
                      <a:r>
                        <a:rPr lang="en-US" sz="32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320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4</a:t>
                      </a:r>
                      <a:endParaRPr lang="vi-VN" sz="32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en-US" sz="32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320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33</a:t>
                      </a:r>
                      <a:endParaRPr lang="vi-VN" sz="32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25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45</a:t>
                      </a:r>
                      <a:endParaRPr lang="vi-VN" sz="32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52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18</a:t>
                      </a:r>
                      <a:endParaRPr lang="vi-VN" sz="32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32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320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61</a:t>
                      </a:r>
                      <a:endParaRPr lang="vi-VN" sz="32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635307" y="134076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vi-VN" sz="28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20818" y="3933056"/>
            <a:ext cx="93610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267744" y="3933056"/>
            <a:ext cx="93610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762124" y="3958208"/>
            <a:ext cx="93610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508104" y="3943459"/>
            <a:ext cx="93610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164288" y="3913963"/>
            <a:ext cx="93610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95616" y="4174232"/>
            <a:ext cx="75608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14550" y="4174232"/>
            <a:ext cx="75608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22682" y="4174232"/>
            <a:ext cx="75608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70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554910" y="4187343"/>
            <a:ext cx="75608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70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164288" y="4159633"/>
            <a:ext cx="75608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70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51520" y="2723910"/>
            <a:ext cx="864096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baseline="-25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vi-VN" sz="48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964722" y="2618980"/>
            <a:ext cx="864096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baseline="-25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vi-VN" sz="48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693154" y="2633970"/>
            <a:ext cx="864096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baseline="-25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vi-VN" sz="48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069892" y="2624864"/>
            <a:ext cx="864096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baseline="-25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vi-VN" sz="48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422814" y="2633970"/>
            <a:ext cx="864096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baseline="-25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vi-VN" sz="4800" b="1" baseline="-2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8321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220" y="697260"/>
            <a:ext cx="8229600" cy="1143000"/>
          </a:xfrm>
        </p:spPr>
        <p:txBody>
          <a:bodyPr>
            <a:normAutofit/>
          </a:bodyPr>
          <a:lstStyle/>
          <a:p>
            <a:pPr algn="just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  Đặt tính rồi tính</a:t>
            </a:r>
            <a:endParaRPr lang="vi-VN" sz="3200" b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14144772"/>
              </p:ext>
            </p:extLst>
          </p:nvPr>
        </p:nvGraphicFramePr>
        <p:xfrm>
          <a:off x="498945" y="2060848"/>
          <a:ext cx="822960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+ 6</a:t>
                      </a:r>
                      <a:endParaRPr lang="vi-VN" sz="32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 + 12</a:t>
                      </a:r>
                      <a:endParaRPr lang="vi-VN" sz="32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+ 27</a:t>
                      </a:r>
                      <a:endParaRPr lang="vi-VN" sz="32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501576" y="94472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vi-VN" sz="28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458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6094" y="607195"/>
            <a:ext cx="8229600" cy="1584176"/>
          </a:xfrm>
        </p:spPr>
        <p:txBody>
          <a:bodyPr>
            <a:noAutofit/>
          </a:bodyPr>
          <a:lstStyle/>
          <a:p>
            <a:pPr algn="just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Một lớp học có 14 học sinh nữ và 16 học sinh nam. Hỏi lớp học đó có tất cả bao nhiêu học sinh?</a:t>
            </a:r>
            <a:endParaRPr lang="vi-VN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9"/>
            <a:ext cx="3970784" cy="244827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Tóm tắt: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Nữ     : 14 học sinh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Nam  : 16 học sinh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Tất cả: …..học sinh?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79512" y="63626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vi-VN" sz="28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52890" y="2416820"/>
            <a:ext cx="499111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Số học sinh có tất cả là:</a:t>
            </a:r>
          </a:p>
          <a:p>
            <a:pPr algn="ctr"/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14 + 16 = 30 ( học sinh)</a:t>
            </a:r>
          </a:p>
          <a:p>
            <a:pPr algn="ctr"/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Đáp số: 30 học sinh</a:t>
            </a:r>
            <a:endParaRPr lang="vi-VN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753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212976"/>
            <a:ext cx="8229600" cy="2481139"/>
          </a:xfrm>
        </p:spPr>
        <p:txBody>
          <a:bodyPr/>
          <a:lstStyle/>
          <a:p>
            <a:pPr marL="0" indent="0"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Đoạn thẳng AB dài ……..cm hoặc …….dm</a:t>
            </a:r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611560" y="76470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vi-VN" sz="28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75656" y="764704"/>
            <a:ext cx="136815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 ?</a:t>
            </a:r>
            <a:endParaRPr lang="vi-VN" sz="3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259632" y="2564904"/>
            <a:ext cx="698477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259632" y="2445602"/>
            <a:ext cx="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156176" y="2459035"/>
            <a:ext cx="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244408" y="2459035"/>
            <a:ext cx="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Left Brace 13"/>
          <p:cNvSpPr/>
          <p:nvPr/>
        </p:nvSpPr>
        <p:spPr>
          <a:xfrm rot="5400000">
            <a:off x="3430842" y="-158289"/>
            <a:ext cx="559310" cy="4891361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Left Brace 14"/>
          <p:cNvSpPr/>
          <p:nvPr/>
        </p:nvSpPr>
        <p:spPr>
          <a:xfrm rot="5400000">
            <a:off x="6920637" y="1229843"/>
            <a:ext cx="559310" cy="2088232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03848" y="141277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7cm</a:t>
            </a:r>
            <a:endParaRPr lang="vi-VN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60232" y="1439204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3 cm</a:t>
            </a:r>
            <a:endParaRPr lang="vi-VN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67944" y="3190834"/>
            <a:ext cx="684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60232" y="3176524"/>
            <a:ext cx="684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vi-VN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214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0.0&quot;&gt;&lt;object type=&quot;1&quot; unique_id=&quot;10001&quot;&gt;&lt;object type=&quot;2&quot; unique_id=&quot;10038&quot;&gt;&lt;object type=&quot;3&quot; unique_id=&quot;10039&quot;&gt;&lt;property id=&quot;20148&quot; value=&quot;5&quot;/&gt;&lt;property id=&quot;20300&quot; value=&quot;Slide 1&quot;/&gt;&lt;property id=&quot;20307&quot; value=&quot;256&quot;/&gt;&lt;/object&gt;&lt;object type=&quot;3&quot; unique_id=&quot;10040&quot;&gt;&lt;property id=&quot;20148&quot; value=&quot;5&quot;/&gt;&lt;property id=&quot;20300&quot; value=&quot;Slide 2 - &amp;quot;       Tính nhẩm:&amp;quot;&quot;/&gt;&lt;property id=&quot;20307&quot; value=&quot;257&quot;/&gt;&lt;/object&gt;&lt;object type=&quot;3&quot; unique_id=&quot;10041&quot;&gt;&lt;property id=&quot;20148&quot; value=&quot;5&quot;/&gt;&lt;property id=&quot;20300&quot; value=&quot;Slide 3 - &amp;quot;       Tính:&amp;quot;&quot;/&gt;&lt;property id=&quot;20307&quot; value=&quot;258&quot;/&gt;&lt;/object&gt;&lt;object type=&quot;3&quot; unique_id=&quot;10042&quot;&gt;&lt;property id=&quot;20148&quot; value=&quot;5&quot;/&gt;&lt;property id=&quot;20300&quot; value=&quot;Slide 4 - &amp;quot;      Đặt tính rồi tính&amp;quot;&quot;/&gt;&lt;property id=&quot;20307&quot; value=&quot;259&quot;/&gt;&lt;/object&gt;&lt;object type=&quot;3&quot; unique_id=&quot;10043&quot;&gt;&lt;property id=&quot;20148&quot; value=&quot;5&quot;/&gt;&lt;property id=&quot;20300&quot; value=&quot;Slide 5 - &amp;quot;Một lớp học có 14 học sinh nữ và 16 học sinh nam. Hỏi lớp học đó có tất cả bao nhiêu học sinh?&amp;quot;&quot;/&gt;&lt;property id=&quot;20307&quot; value=&quot;260&quot;/&gt;&lt;/object&gt;&lt;object type=&quot;3&quot; unique_id=&quot;10072&quot;&gt;&lt;property id=&quot;20148&quot; value=&quot;5&quot;/&gt;&lt;property id=&quot;20300&quot; value=&quot;Slide 6&quot;/&gt;&lt;property id=&quot;20307&quot; value=&quot;261&quot;/&gt;&lt;/object&gt;&lt;/object&gt;&lt;object type=&quot;8&quot; unique_id=&quot;10050&quot;&gt;&lt;/object&gt;&lt;/object&gt;&lt;/database&gt;"/>
  <p:tag name="SECTOMILLISECCONVERTED" val="1"/>
  <p:tag name="ISPRING_RESOURCE_PATHS_HASH_2" val="80d9d027869c32a836081a2cdd42e57218f95b"/>
  <p:tag name="ISPRING_RESOURCE_PATHS_HASH_PRESENTER" val="c8931c1e1d22d9d3a11be581068a6691f2457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210</Words>
  <Application>Microsoft Office PowerPoint</Application>
  <PresentationFormat>On-screen Show (4:3)</PresentationFormat>
  <Paragraphs>66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       Tính nhẩm:</vt:lpstr>
      <vt:lpstr>       Tính:</vt:lpstr>
      <vt:lpstr>      Đặt tính rồi tính</vt:lpstr>
      <vt:lpstr>Một lớp học có 14 học sinh nữ và 16 học sinh nam. Hỏi lớp học đó có tất cả bao nhiêu học sinh?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WIN7X64</cp:lastModifiedBy>
  <cp:revision>16</cp:revision>
  <dcterms:created xsi:type="dcterms:W3CDTF">2016-09-21T12:38:13Z</dcterms:created>
  <dcterms:modified xsi:type="dcterms:W3CDTF">2018-09-12T16:57:56Z</dcterms:modified>
</cp:coreProperties>
</file>