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23" r:id="rId1"/>
  </p:sldMasterIdLst>
  <p:notesMasterIdLst>
    <p:notesMasterId r:id="rId12"/>
  </p:notesMasterIdLst>
  <p:sldIdLst>
    <p:sldId id="326" r:id="rId2"/>
    <p:sldId id="317" r:id="rId3"/>
    <p:sldId id="306" r:id="rId4"/>
    <p:sldId id="305" r:id="rId5"/>
    <p:sldId id="323" r:id="rId6"/>
    <p:sldId id="328" r:id="rId7"/>
    <p:sldId id="324" r:id="rId8"/>
    <p:sldId id="322" r:id="rId9"/>
    <p:sldId id="329" r:id="rId10"/>
    <p:sldId id="277" r:id="rId11"/>
  </p:sldIdLst>
  <p:sldSz cx="12192000" cy="6858000"/>
  <p:notesSz cx="6858000" cy="9144000"/>
  <p:custDataLst>
    <p:tags r:id="rId13"/>
  </p:custDataLst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2" autoAdjust="0"/>
    <p:restoredTop sz="94660"/>
  </p:normalViewPr>
  <p:slideViewPr>
    <p:cSldViewPr snapToGrid="0">
      <p:cViewPr>
        <p:scale>
          <a:sx n="70" d="100"/>
          <a:sy n="70" d="100"/>
        </p:scale>
        <p:origin x="-66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3CA0F4-B284-4D60-8265-B537EBA72122}" type="datetimeFigureOut">
              <a:rPr lang="en-US"/>
              <a:pPr>
                <a:defRPr/>
              </a:pPr>
              <a:t>22/02/2019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75E1033-07A4-4BDB-A70C-4A695DD94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6761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825279-D822-41C1-8EAB-9E722D0C5337}" type="datetimeFigureOut">
              <a:rPr lang="en-US" smtClean="0"/>
              <a:pPr>
                <a:defRPr/>
              </a:pPr>
              <a:t>22/02/2019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0B8FAE-0175-426D-A35A-D50FF68C2D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BDA9D0-B5C9-48CB-B9EF-A782E723B923}" type="datetimeFigureOut">
              <a:rPr lang="en-US" smtClean="0"/>
              <a:pPr>
                <a:defRPr/>
              </a:pPr>
              <a:t>22/02/2019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8C8D0B-5093-4609-A2FE-6ADC3747BB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D28C50-3D30-4F18-87D6-5177C93129F6}" type="datetimeFigureOut">
              <a:rPr lang="en-US" smtClean="0"/>
              <a:pPr>
                <a:defRPr/>
              </a:pPr>
              <a:t>22/02/2019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BFC32E-2502-41CC-8DC2-C133404525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FEFBB3-D7D4-408D-BAFC-F0CB42F85388}" type="datetimeFigureOut">
              <a:rPr lang="en-US" smtClean="0"/>
              <a:pPr>
                <a:defRPr/>
              </a:pPr>
              <a:t>22/02/2019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6411A2-BF5B-4F84-8A36-941A846E23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4A828B-3A33-4823-AC9B-7BDC8D312F7B}" type="datetimeFigureOut">
              <a:rPr lang="en-US" smtClean="0"/>
              <a:pPr>
                <a:defRPr/>
              </a:pPr>
              <a:t>22/02/2019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F53C9D-7352-4500-807D-A1301416163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189D63-B0D8-4EB5-B628-D7A04F52A7C0}" type="datetimeFigureOut">
              <a:rPr lang="en-US" smtClean="0"/>
              <a:pPr>
                <a:defRPr/>
              </a:pPr>
              <a:t>22/02/2019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C1CABE-AB4E-41C0-A257-D28AD1D20A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79A4CA-CD19-48DD-9E97-77C74BC01032}" type="datetimeFigureOut">
              <a:rPr lang="en-US" smtClean="0"/>
              <a:pPr>
                <a:defRPr/>
              </a:pPr>
              <a:t>22/02/2019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C6D9BA-B98E-4D39-9FB7-E79B41BFE7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9EAF09-1108-4057-AB4B-E11B95B35D6B}" type="datetimeFigureOut">
              <a:rPr lang="en-US" smtClean="0"/>
              <a:pPr>
                <a:defRPr/>
              </a:pPr>
              <a:t>22/02/2019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BF4C09-187E-492C-815A-FC880149E8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4F4DD8-63AA-4D30-B1E7-B614CC3960AF}" type="datetimeFigureOut">
              <a:rPr lang="en-US" smtClean="0"/>
              <a:pPr>
                <a:defRPr/>
              </a:pPr>
              <a:t>22/02/2019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1FCC85-D578-4A13-9312-95379F4927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5D6A1E-B38F-463E-882E-A8C9AD53729A}" type="datetimeFigureOut">
              <a:rPr lang="en-US" smtClean="0"/>
              <a:pPr>
                <a:defRPr/>
              </a:pPr>
              <a:t>22/02/2019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CF0C6-5F84-4491-B9AD-07BA6B85F4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D26D06-FF68-4BEE-86E3-576C4BC980A1}" type="datetimeFigureOut">
              <a:rPr lang="en-US" smtClean="0"/>
              <a:pPr>
                <a:defRPr/>
              </a:pPr>
              <a:t>22/02/2019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D56D19-6FAF-47A5-916A-5418073688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88FE711-4949-44C0-8A3F-29888A321251}" type="datetimeFigureOut">
              <a:rPr lang="en-US" smtClean="0"/>
              <a:pPr>
                <a:defRPr/>
              </a:pPr>
              <a:t>22/02/2019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732B9AC-045D-4572-8A12-0E164A22AAA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25" r:id="rId2"/>
    <p:sldLayoutId id="2147484126" r:id="rId3"/>
    <p:sldLayoutId id="2147484127" r:id="rId4"/>
    <p:sldLayoutId id="2147484128" r:id="rId5"/>
    <p:sldLayoutId id="2147484129" r:id="rId6"/>
    <p:sldLayoutId id="2147484130" r:id="rId7"/>
    <p:sldLayoutId id="2147484131" r:id="rId8"/>
    <p:sldLayoutId id="2147484132" r:id="rId9"/>
    <p:sldLayoutId id="2147484133" r:id="rId10"/>
    <p:sldLayoutId id="2147484134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G:\B&#233;%20B&#224;o%20Ng&#432;%20&#8211;%20S&#7855;p%20&#272;&#7871;n%20T&#7871;t%20R&#7891;i%20.mp3" TargetMode="External"/><Relationship Id="rId6" Type="http://schemas.openxmlformats.org/officeDocument/2006/relationships/image" Target="../media/image12.gif"/><Relationship Id="rId5" Type="http://schemas.openxmlformats.org/officeDocument/2006/relationships/image" Target="../media/image11.gif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../../B&#224;i%20tr&#236;nh%20chi&#7871;u" TargetMode="External"/><Relationship Id="rId3" Type="http://schemas.openxmlformats.org/officeDocument/2006/relationships/tags" Target="../tags/tag4.xml"/><Relationship Id="rId7" Type="http://schemas.openxmlformats.org/officeDocument/2006/relationships/image" Target="../media/image5.jpe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audio" Target="../media/audio2.wav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.xml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5.jpeg"/><Relationship Id="rId5" Type="http://schemas.openxmlformats.org/officeDocument/2006/relationships/audio" Target="../media/audio2.wav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tags" Target="../tags/tag11.xml"/><Relationship Id="rId7" Type="http://schemas.openxmlformats.org/officeDocument/2006/relationships/audio" Target="../media/audio3.wav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3.xml"/><Relationship Id="rId10" Type="http://schemas.openxmlformats.org/officeDocument/2006/relationships/image" Target="../media/image8.png"/><Relationship Id="rId4" Type="http://schemas.openxmlformats.org/officeDocument/2006/relationships/tags" Target="../tags/tag12.xml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7" Type="http://schemas.openxmlformats.org/officeDocument/2006/relationships/image" Target="../media/image5.jpeg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audio" Target="../media/audio1.wav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tags" Target="../tags/tag20.xml"/><Relationship Id="rId7" Type="http://schemas.openxmlformats.org/officeDocument/2006/relationships/audio" Target="../media/audio4.wav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31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12" Type="http://schemas.openxmlformats.org/officeDocument/2006/relationships/image" Target="../media/image8.png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11" Type="http://schemas.openxmlformats.org/officeDocument/2006/relationships/audio" Target="../media/audio5.wav"/><Relationship Id="rId5" Type="http://schemas.openxmlformats.org/officeDocument/2006/relationships/tags" Target="../tags/tag28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27.xml"/><Relationship Id="rId9" Type="http://schemas.openxmlformats.org/officeDocument/2006/relationships/tags" Target="../tags/tag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1364341" y="348343"/>
            <a:ext cx="9753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33CC"/>
                </a:solidFill>
                <a:latin typeface="Times New Roman" pitchFamily="18" charset="0"/>
              </a:rPr>
              <a:t>PHÒNG GD&amp;ĐT QUẬN LONG BIÊN</a:t>
            </a:r>
          </a:p>
          <a:p>
            <a:pPr algn="ctr"/>
            <a:r>
              <a:rPr lang="en-US" sz="2400" b="1" dirty="0" smtClean="0">
                <a:solidFill>
                  <a:srgbClr val="0033CC"/>
                </a:solidFill>
                <a:latin typeface="Times New Roman" pitchFamily="18" charset="0"/>
              </a:rPr>
              <a:t>TRƯỜNG TIỂU HỌC ÁI MỘ B</a:t>
            </a:r>
            <a:endParaRPr lang="en-US" sz="2400" b="1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pic>
        <p:nvPicPr>
          <p:cNvPr id="2051" name="Picture 6" descr="j019538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18743" y="4161975"/>
            <a:ext cx="2743200" cy="124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8299456" y="14516"/>
            <a:ext cx="3956049" cy="3038475"/>
            <a:chOff x="3825" y="93"/>
            <a:chExt cx="1869" cy="1914"/>
          </a:xfrm>
        </p:grpSpPr>
        <p:pic>
          <p:nvPicPr>
            <p:cNvPr id="2061" name="Picture 9" descr="002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825" y="93"/>
              <a:ext cx="178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2" name="Picture 10" descr="002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430" y="225"/>
              <a:ext cx="264" cy="1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1"/>
          <p:cNvGrpSpPr>
            <a:grpSpLocks/>
          </p:cNvGrpSpPr>
          <p:nvPr/>
        </p:nvGrpSpPr>
        <p:grpSpPr bwMode="auto">
          <a:xfrm rot="-5400000">
            <a:off x="507547" y="3374117"/>
            <a:ext cx="2990850" cy="4064000"/>
            <a:chOff x="96" y="57"/>
            <a:chExt cx="1884" cy="1920"/>
          </a:xfrm>
        </p:grpSpPr>
        <p:pic>
          <p:nvPicPr>
            <p:cNvPr id="2059" name="Picture 12" descr="002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98" y="57"/>
              <a:ext cx="178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0" name="Picture 13" descr="002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96" y="195"/>
              <a:ext cx="264" cy="1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2277011" y="1265023"/>
            <a:ext cx="754742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GB" sz="6000" b="1" dirty="0">
                <a:solidFill>
                  <a:srgbClr val="FF3300"/>
                </a:solidFill>
                <a:latin typeface="time new roman"/>
              </a:rPr>
              <a:t>TIN HỌC</a:t>
            </a:r>
          </a:p>
        </p:txBody>
      </p:sp>
      <p:grpSp>
        <p:nvGrpSpPr>
          <p:cNvPr id="17" name="Group 2"/>
          <p:cNvGrpSpPr>
            <a:grpSpLocks/>
          </p:cNvGrpSpPr>
          <p:nvPr/>
        </p:nvGrpSpPr>
        <p:grpSpPr bwMode="auto">
          <a:xfrm>
            <a:off x="0" y="-1"/>
            <a:ext cx="3276600" cy="3018971"/>
            <a:chOff x="0" y="0"/>
            <a:chExt cx="2064" cy="1776"/>
          </a:xfrm>
        </p:grpSpPr>
        <p:sp>
          <p:nvSpPr>
            <p:cNvPr id="18" name="Line 3"/>
            <p:cNvSpPr>
              <a:spLocks noChangeShapeType="1"/>
            </p:cNvSpPr>
            <p:nvPr/>
          </p:nvSpPr>
          <p:spPr bwMode="auto">
            <a:xfrm>
              <a:off x="0" y="96"/>
              <a:ext cx="2064" cy="0"/>
            </a:xfrm>
            <a:prstGeom prst="line">
              <a:avLst/>
            </a:prstGeom>
            <a:noFill/>
            <a:ln w="57150">
              <a:solidFill>
                <a:srgbClr val="66FF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4"/>
            <p:cNvSpPr>
              <a:spLocks noChangeShapeType="1"/>
            </p:cNvSpPr>
            <p:nvPr/>
          </p:nvSpPr>
          <p:spPr bwMode="auto">
            <a:xfrm>
              <a:off x="96" y="0"/>
              <a:ext cx="0" cy="1776"/>
            </a:xfrm>
            <a:prstGeom prst="line">
              <a:avLst/>
            </a:prstGeom>
            <a:noFill/>
            <a:ln w="57150">
              <a:solidFill>
                <a:srgbClr val="FF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" name="Group 5"/>
          <p:cNvGrpSpPr>
            <a:grpSpLocks/>
          </p:cNvGrpSpPr>
          <p:nvPr/>
        </p:nvGrpSpPr>
        <p:grpSpPr bwMode="auto">
          <a:xfrm rot="10800000">
            <a:off x="9176659" y="4743450"/>
            <a:ext cx="3015341" cy="2114550"/>
            <a:chOff x="0" y="0"/>
            <a:chExt cx="2064" cy="1776"/>
          </a:xfrm>
        </p:grpSpPr>
        <p:sp>
          <p:nvSpPr>
            <p:cNvPr id="21" name="Line 6"/>
            <p:cNvSpPr>
              <a:spLocks noChangeShapeType="1"/>
            </p:cNvSpPr>
            <p:nvPr/>
          </p:nvSpPr>
          <p:spPr bwMode="auto">
            <a:xfrm>
              <a:off x="0" y="96"/>
              <a:ext cx="2064" cy="0"/>
            </a:xfrm>
            <a:prstGeom prst="line">
              <a:avLst/>
            </a:prstGeom>
            <a:noFill/>
            <a:ln w="57150">
              <a:solidFill>
                <a:srgbClr val="66FF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7"/>
            <p:cNvSpPr>
              <a:spLocks noChangeShapeType="1"/>
            </p:cNvSpPr>
            <p:nvPr/>
          </p:nvSpPr>
          <p:spPr bwMode="auto">
            <a:xfrm>
              <a:off x="96" y="0"/>
              <a:ext cx="0" cy="1776"/>
            </a:xfrm>
            <a:prstGeom prst="line">
              <a:avLst/>
            </a:prstGeom>
            <a:noFill/>
            <a:ln w="57150">
              <a:solidFill>
                <a:srgbClr val="FF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5" name="Picture 13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9359638">
            <a:off x="444015" y="696687"/>
            <a:ext cx="1442839" cy="1219199"/>
          </a:xfrm>
          <a:prstGeom prst="rect">
            <a:avLst/>
          </a:prstGeom>
          <a:noFill/>
        </p:spPr>
      </p:pic>
      <p:grpSp>
        <p:nvGrpSpPr>
          <p:cNvPr id="26" name="Group 81"/>
          <p:cNvGrpSpPr>
            <a:grpSpLocks/>
          </p:cNvGrpSpPr>
          <p:nvPr/>
        </p:nvGrpSpPr>
        <p:grpSpPr bwMode="auto">
          <a:xfrm rot="8795306" flipV="1">
            <a:off x="10514446" y="5223420"/>
            <a:ext cx="1263028" cy="1067497"/>
            <a:chOff x="5184" y="3792"/>
            <a:chExt cx="480" cy="384"/>
          </a:xfrm>
        </p:grpSpPr>
        <p:sp>
          <p:nvSpPr>
            <p:cNvPr id="27" name="Oval 82"/>
            <p:cNvSpPr>
              <a:spLocks noChangeArrowheads="1"/>
            </p:cNvSpPr>
            <p:nvPr/>
          </p:nvSpPr>
          <p:spPr bwMode="auto">
            <a:xfrm>
              <a:off x="5472" y="3936"/>
              <a:ext cx="192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r"/>
              <a:endParaRPr lang="en-US"/>
            </a:p>
          </p:txBody>
        </p:sp>
        <p:sp>
          <p:nvSpPr>
            <p:cNvPr id="28" name="Oval 83"/>
            <p:cNvSpPr>
              <a:spLocks noChangeArrowheads="1"/>
            </p:cNvSpPr>
            <p:nvPr/>
          </p:nvSpPr>
          <p:spPr bwMode="auto">
            <a:xfrm>
              <a:off x="5184" y="3984"/>
              <a:ext cx="192" cy="14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vi-VN">
                <a:solidFill>
                  <a:srgbClr val="FF3300"/>
                </a:solidFill>
                <a:latin typeface="VNI-Times" pitchFamily="2" charset="0"/>
              </a:endParaRPr>
            </a:p>
          </p:txBody>
        </p:sp>
        <p:sp>
          <p:nvSpPr>
            <p:cNvPr id="29" name="Oval 84"/>
            <p:cNvSpPr>
              <a:spLocks noChangeArrowheads="1"/>
            </p:cNvSpPr>
            <p:nvPr/>
          </p:nvSpPr>
          <p:spPr bwMode="auto">
            <a:xfrm>
              <a:off x="5376" y="3792"/>
              <a:ext cx="144" cy="240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r"/>
              <a:endParaRPr lang="en-US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920740" y="2228519"/>
            <a:ext cx="10972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8" descr="flower[1][1][1][1]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-2933700" y="2933700"/>
            <a:ext cx="6629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3" name="Picture 8" descr="flower[1][1][1][1]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5400000">
            <a:off x="8496300" y="3162300"/>
            <a:ext cx="6629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4" name="Picture 8" descr="flower[1][1][1][1]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0800000">
            <a:off x="464457" y="0"/>
            <a:ext cx="1124857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5" name="Picture 8" descr="flower[1][1][1][1]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0287" y="6096000"/>
            <a:ext cx="1158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WordArt 12"/>
          <p:cNvSpPr>
            <a:spLocks noChangeArrowheads="1" noChangeShapeType="1" noTextEdit="1"/>
          </p:cNvSpPr>
          <p:nvPr/>
        </p:nvSpPr>
        <p:spPr bwMode="auto">
          <a:xfrm>
            <a:off x="2667000" y="1143000"/>
            <a:ext cx="7086600" cy="1524000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660033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CHÚC SỨC KHỎE QUÝ THẦY CÔ  </a:t>
            </a:r>
          </a:p>
        </p:txBody>
      </p:sp>
      <p:pic>
        <p:nvPicPr>
          <p:cNvPr id="40967" name="Picture 148" descr="phao hoa 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-5400000">
            <a:off x="2133600" y="-609600"/>
            <a:ext cx="1676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8" name="Picture 149" descr="phao hoa 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-4417057">
            <a:off x="6781800" y="3810000"/>
            <a:ext cx="1676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9" name="Picture 150" descr="phao hoa 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6731978">
            <a:off x="4953000" y="4267200"/>
            <a:ext cx="1676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0" name="Picture 151" descr="phao hoa 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-5400000">
            <a:off x="8191500" y="3390900"/>
            <a:ext cx="2057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1" name="Picture 152" descr="phao hoa 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-2983422">
            <a:off x="2362200" y="3962400"/>
            <a:ext cx="1676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2" name="Picture 153" descr="phao hoa 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-6766835">
            <a:off x="8001000" y="-1447800"/>
            <a:ext cx="1676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3" name="Picture 154" descr="phao hoa 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-7298871">
            <a:off x="2133600" y="990600"/>
            <a:ext cx="1676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4" name="Picture 155" descr="phao hoa 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-5400000">
            <a:off x="8839200" y="685800"/>
            <a:ext cx="1676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5" name="Picture 156" descr="phao hoa 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-4450003">
            <a:off x="5029200" y="-304800"/>
            <a:ext cx="1676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671296" y="2838627"/>
            <a:ext cx="9230411" cy="830997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B0F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Chúc các em chăm ngoan, học giỏi</a:t>
            </a:r>
          </a:p>
        </p:txBody>
      </p:sp>
      <p:pic>
        <p:nvPicPr>
          <p:cNvPr id="3" name="Bé Bào Ngư – Sắp Đến Tết Rồi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9245600" y="6400800"/>
            <a:ext cx="431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10236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2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14343" grpId="0" animBg="1"/>
      <p:bldP spid="14343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7" name="Text Box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03200" y="2057402"/>
            <a:ext cx="11988800" cy="28315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600"/>
              </a:spcBef>
              <a:buFontTx/>
              <a:buNone/>
              <a:defRPr/>
            </a:pPr>
            <a:r>
              <a:rPr lang="en-US" altLang="en-US" sz="2800" b="1" u="sng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Mục tiêu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buFontTx/>
              <a:buNone/>
              <a:defRPr/>
            </a:pPr>
            <a:r>
              <a:rPr lang="en-US" altLang="en-US" sz="28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- Tạo được hiệu ứng cho văn bản trong trang trình chiếu.</a:t>
            </a:r>
          </a:p>
          <a:p>
            <a:pPr algn="just" eaLnBrk="1" hangingPunct="1">
              <a:lnSpc>
                <a:spcPct val="150000"/>
              </a:lnSpc>
              <a:spcBef>
                <a:spcPts val="600"/>
              </a:spcBef>
              <a:buFontTx/>
              <a:buNone/>
              <a:defRPr/>
            </a:pPr>
            <a:r>
              <a:rPr lang="en-US" altLang="en-US" sz="28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- Biết cách chọn hiệu ứng âm thanh, thay đổi được tốc độ hiển thị hiệu ứng.</a:t>
            </a:r>
            <a:endParaRPr lang="en-US" altLang="en-US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-1"/>
            <a:ext cx="256902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 alt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569029" cy="17417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420915" y="0"/>
            <a:ext cx="1146628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Tin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học</a:t>
            </a:r>
            <a:endParaRPr lang="en-US" sz="3200" b="1" u="sng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algn="ctr"/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</a:rPr>
              <a:t> 3: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</a:rPr>
              <a:t>Tạo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</a:rPr>
              <a:t>hiệu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</a:rPr>
              <a:t>ứng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</a:rPr>
              <a:t>cho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</a:rPr>
              <a:t>văn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</a:rPr>
              <a:t>bản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</a:rPr>
              <a:t>trong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</a:rPr>
              <a:t>trang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</a:rPr>
              <a:t>trình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</a:rPr>
              <a:t>chiếu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pic>
        <p:nvPicPr>
          <p:cNvPr id="1026" name="Picture 2">
            <a:hlinkClick r:id="rId8" action="ppaction://hlinkfile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682669" y="2071688"/>
            <a:ext cx="2284188" cy="2973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 Box 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95946" y="2079179"/>
            <a:ext cx="11988800" cy="218521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600"/>
              </a:spcBef>
              <a:buFontTx/>
              <a:buNone/>
              <a:defRPr/>
            </a:pPr>
            <a:r>
              <a:rPr lang="en-US" altLang="en-US" sz="2800" b="1" u="sng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Mục tiêu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buFontTx/>
              <a:buNone/>
              <a:defRPr/>
            </a:pPr>
            <a:r>
              <a:rPr lang="en-US" altLang="en-US" sz="28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- Tạo được hiệu ứng cho văn bản trong trang trình chiếu.</a:t>
            </a:r>
          </a:p>
          <a:p>
            <a:pPr algn="just" eaLnBrk="1" hangingPunct="1">
              <a:lnSpc>
                <a:spcPct val="150000"/>
              </a:lnSpc>
              <a:spcBef>
                <a:spcPts val="600"/>
              </a:spcBef>
              <a:buFontTx/>
              <a:buNone/>
              <a:defRPr/>
            </a:pPr>
            <a:r>
              <a:rPr lang="en-US" altLang="en-US" sz="28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altLang="en-US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>
    <p:sndAc>
      <p:stSnd>
        <p:snd r:embed="rId6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/>
      <p:bldP spid="20487" grpId="1"/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03200" y="2057403"/>
            <a:ext cx="11988800" cy="124649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600"/>
              </a:spcBef>
              <a:buFontTx/>
              <a:buNone/>
              <a:defRPr/>
            </a:pPr>
            <a:r>
              <a:rPr lang="en-US" altLang="en-US" sz="28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A. HOẠT ĐỘNG CƠ BẢN</a:t>
            </a:r>
          </a:p>
          <a:p>
            <a:pPr marL="514350" indent="-514350" eaLnBrk="1" hangingPunct="1">
              <a:spcBef>
                <a:spcPts val="600"/>
              </a:spcBef>
              <a:buFontTx/>
              <a:buAutoNum type="arabicPeriod"/>
              <a:defRPr/>
            </a:pPr>
            <a:r>
              <a:rPr lang="en-US" altLang="en-US" sz="28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Em thực </a:t>
            </a:r>
            <a:r>
              <a:rPr lang="en-US" alt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altLang="en-US" sz="28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cầu</a:t>
            </a:r>
            <a:endParaRPr lang="en-US" altLang="en-US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-1"/>
            <a:ext cx="256902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2569029" cy="17417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Box 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88682" y="1854917"/>
            <a:ext cx="11988800" cy="276998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514350" indent="-514350" eaLnBrk="1" hangingPunct="1">
              <a:spcBef>
                <a:spcPts val="600"/>
              </a:spcBef>
              <a:buNone/>
              <a:defRPr/>
            </a:pPr>
            <a:endParaRPr lang="en-US" altLang="en-US" sz="2800" b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spcBef>
                <a:spcPts val="600"/>
              </a:spcBef>
              <a:buNone/>
              <a:defRPr/>
            </a:pPr>
            <a:endParaRPr lang="en-US" altLang="en-US" sz="2800" b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spcBef>
                <a:spcPts val="600"/>
              </a:spcBef>
              <a:buNone/>
              <a:defRPr/>
            </a:pPr>
            <a:endParaRPr lang="en-US" altLang="en-US" sz="2800" b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spcBef>
                <a:spcPts val="600"/>
              </a:spcBef>
              <a:buNone/>
              <a:defRPr/>
            </a:pPr>
            <a:r>
              <a:rPr lang="en-US" altLang="en-US" sz="28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  Tạo </a:t>
            </a:r>
            <a:r>
              <a:rPr lang="en-US" alt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alt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altLang="en-US" sz="28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động</a:t>
            </a:r>
          </a:p>
          <a:p>
            <a:pPr marL="514350" indent="-514350" eaLnBrk="1" hangingPunct="1">
              <a:lnSpc>
                <a:spcPct val="150000"/>
              </a:lnSpc>
              <a:spcBef>
                <a:spcPts val="600"/>
              </a:spcBef>
              <a:buNone/>
              <a:defRPr/>
            </a:pPr>
            <a:r>
              <a:rPr lang="en-US" altLang="en-US" sz="2800" b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a) Hiệu ứng chuyển động cơ bản</a:t>
            </a:r>
            <a:endParaRPr lang="en-US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ndAc>
      <p:stSnd>
        <p:snd r:embed="rId5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0"/>
            <a:ext cx="256902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0" y="1"/>
            <a:ext cx="2569029" cy="17417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Box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203200"/>
            <a:ext cx="12192000" cy="103105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514350" indent="-514350" eaLnBrk="1" hangingPunct="1">
              <a:spcBef>
                <a:spcPts val="600"/>
              </a:spcBef>
              <a:buNone/>
              <a:defRPr/>
            </a:pPr>
            <a:r>
              <a:rPr lang="en-US" altLang="en-US" sz="2800" b="1" smtClean="0">
                <a:latin typeface="Times New Roman" pitchFamily="18" charset="0"/>
                <a:cs typeface="Times New Roman" pitchFamily="18" charset="0"/>
              </a:rPr>
              <a:t>2. Tạo hiệu ứng chuyển động</a:t>
            </a:r>
          </a:p>
          <a:p>
            <a:pPr marL="514350" indent="-514350" eaLnBrk="1" hangingPunct="1">
              <a:spcBef>
                <a:spcPts val="600"/>
              </a:spcBef>
              <a:buNone/>
              <a:defRPr/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a) Hiệu ứng chuyển động cơ bản</a:t>
            </a:r>
            <a:endParaRPr lang="en-US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7678056" y="1429655"/>
            <a:ext cx="4513944" cy="95410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buNone/>
              <a:defRPr/>
            </a:pPr>
            <a:r>
              <a:rPr lang="en-US" altLang="en-US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altLang="en-US" sz="280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sz="28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văn bản muốn tạo hiệu ứng.</a:t>
            </a:r>
            <a:endParaRPr lang="en-US" alt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707086" y="2561773"/>
            <a:ext cx="4818743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None/>
              <a:defRPr/>
            </a:pPr>
            <a:r>
              <a:rPr lang="en-US" altLang="en-US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altLang="en-US" sz="2800" i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Chọn </a:t>
            </a:r>
            <a:r>
              <a:rPr lang="en-US" altLang="en-US" sz="280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altLang="en-US" sz="28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Animations. </a:t>
            </a:r>
            <a:endParaRPr lang="en-US" alt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678055" y="3345544"/>
            <a:ext cx="4513945" cy="224676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buNone/>
              <a:defRPr/>
            </a:pPr>
            <a:r>
              <a:rPr lang="en-US" altLang="en-US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altLang="en-US" sz="2800" i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Nháy chọn     để mở ra danh sách hiệu ứng như hình bên rồi chọn một trong các hiệu ứng có trong danh sách.</a:t>
            </a:r>
            <a:endParaRPr lang="en-US" alt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1533525"/>
            <a:ext cx="7439025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8" name="Curved Connector 27"/>
          <p:cNvCxnSpPr/>
          <p:nvPr/>
        </p:nvCxnSpPr>
        <p:spPr>
          <a:xfrm rot="10800000">
            <a:off x="2975436" y="1973952"/>
            <a:ext cx="4847765" cy="754735"/>
          </a:xfrm>
          <a:prstGeom prst="curvedConnector3">
            <a:avLst>
              <a:gd name="adj1" fmla="val 50000"/>
            </a:avLst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2264229" y="1828800"/>
            <a:ext cx="798285" cy="246743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914400" y="2133600"/>
            <a:ext cx="1393372" cy="117565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Curved Connector 38"/>
          <p:cNvCxnSpPr/>
          <p:nvPr/>
        </p:nvCxnSpPr>
        <p:spPr>
          <a:xfrm rot="10800000">
            <a:off x="1828801" y="2235200"/>
            <a:ext cx="6023429" cy="1306288"/>
          </a:xfrm>
          <a:prstGeom prst="curved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0707914" y="3250743"/>
            <a:ext cx="351973" cy="571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ndAc>
      <p:stSnd>
        <p:snd r:embed="rId7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36" grpId="0" animBg="1"/>
      <p:bldP spid="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03200" y="2057403"/>
            <a:ext cx="11988800" cy="247760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600"/>
              </a:spcBef>
              <a:buFontTx/>
              <a:buNone/>
              <a:defRPr/>
            </a:pPr>
            <a:r>
              <a:rPr lang="en-US" altLang="en-US" sz="28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A. HOẠT ĐỘNG CƠ BẢN</a:t>
            </a:r>
          </a:p>
          <a:p>
            <a:pPr marL="514350" indent="-514350" eaLnBrk="1" hangingPunct="1">
              <a:spcBef>
                <a:spcPts val="600"/>
              </a:spcBef>
              <a:buFontTx/>
              <a:buAutoNum type="arabicPeriod"/>
              <a:defRPr/>
            </a:pPr>
            <a:r>
              <a:rPr lang="en-US" altLang="en-US" sz="28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Em thực </a:t>
            </a:r>
            <a:r>
              <a:rPr lang="en-US" alt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alt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endParaRPr lang="en-US" altLang="en-US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spcBef>
                <a:spcPts val="600"/>
              </a:spcBef>
              <a:buFontTx/>
              <a:buAutoNum type="arabicPeriod"/>
              <a:defRPr/>
            </a:pPr>
            <a:r>
              <a:rPr lang="en-US" alt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alt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alt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altLang="en-US" sz="28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động</a:t>
            </a:r>
          </a:p>
          <a:p>
            <a:pPr marL="514350" indent="-514350" eaLnBrk="1" hangingPunct="1">
              <a:lnSpc>
                <a:spcPct val="150000"/>
              </a:lnSpc>
              <a:spcBef>
                <a:spcPts val="600"/>
              </a:spcBef>
              <a:buNone/>
              <a:defRPr/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	a) Hiệu ứng chuyển động cơ bản</a:t>
            </a:r>
          </a:p>
        </p:txBody>
      </p:sp>
      <p:sp>
        <p:nvSpPr>
          <p:cNvPr id="6" name="Rectangle 2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-1"/>
            <a:ext cx="256902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2569029" cy="17417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Box 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03200" y="2057403"/>
            <a:ext cx="11988800" cy="247760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600"/>
              </a:spcBef>
              <a:buFontTx/>
              <a:buNone/>
              <a:defRPr/>
            </a:pPr>
            <a:r>
              <a:rPr lang="en-US" altLang="en-US" sz="28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A. HOẠT ĐỘNG CƠ BẢN</a:t>
            </a:r>
          </a:p>
          <a:p>
            <a:pPr marL="514350" indent="-514350" eaLnBrk="1" hangingPunct="1">
              <a:spcBef>
                <a:spcPts val="600"/>
              </a:spcBef>
              <a:buFontTx/>
              <a:buAutoNum type="arabicPeriod"/>
              <a:defRPr/>
            </a:pPr>
            <a:r>
              <a:rPr lang="en-US" alt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alt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endParaRPr lang="en-US" altLang="en-US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spcBef>
                <a:spcPts val="600"/>
              </a:spcBef>
              <a:buFontTx/>
              <a:buAutoNum type="arabicPeriod"/>
              <a:defRPr/>
            </a:pPr>
            <a:r>
              <a:rPr lang="en-US" alt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alt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alt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alt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endParaRPr lang="en-US" altLang="en-US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lnSpc>
                <a:spcPct val="150000"/>
              </a:lnSpc>
              <a:spcBef>
                <a:spcPts val="600"/>
              </a:spcBef>
              <a:buNone/>
              <a:defRPr/>
            </a:pP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96680" y="4343402"/>
            <a:ext cx="11553376" cy="73866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600"/>
              </a:spcBef>
              <a:buFontTx/>
              <a:buNone/>
              <a:defRPr/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b) Hiệu ứng chuyển động nâng cao</a:t>
            </a:r>
            <a:endParaRPr lang="en-US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ndAc>
      <p:stSnd>
        <p:snd r:embed="rId6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Untitled (1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0"/>
            <a:ext cx="256902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 altLang="en-US"/>
          </a:p>
        </p:txBody>
      </p:sp>
      <p:sp>
        <p:nvSpPr>
          <p:cNvPr id="10" name="Text Box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678056" y="1284517"/>
            <a:ext cx="4513944" cy="95410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buNone/>
              <a:defRPr/>
            </a:pPr>
            <a:r>
              <a:rPr lang="en-US" altLang="en-US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altLang="en-US" sz="280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sz="28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văn bản muốn tạo hiệu ứng.</a:t>
            </a:r>
            <a:endParaRPr lang="en-US" alt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7707086" y="2402119"/>
            <a:ext cx="4818743" cy="95410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None/>
              <a:defRPr/>
            </a:pPr>
            <a:r>
              <a:rPr lang="en-US" altLang="en-US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altLang="en-US" sz="2800" i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Chọn </a:t>
            </a:r>
            <a:r>
              <a:rPr lang="en-US" altLang="en-US" sz="280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altLang="en-US" sz="28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Animations, </a:t>
            </a: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Custom Animation. </a:t>
            </a:r>
            <a:endParaRPr lang="en-US" alt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678055" y="3606800"/>
            <a:ext cx="4513945" cy="181588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buNone/>
              <a:defRPr/>
            </a:pPr>
            <a:r>
              <a:rPr lang="en-US" altLang="en-US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altLang="en-US" sz="2800" i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Trên cửa sổ bên phải trang soạn thảo, chọn </a:t>
            </a:r>
            <a:r>
              <a:rPr lang="en-US" alt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Add Effect</a:t>
            </a:r>
            <a:r>
              <a:rPr lang="en-US" altLang="en-US" sz="28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rồi chọn hiệu ứng từ danh sách như hình bên.</a:t>
            </a:r>
            <a:endParaRPr lang="en-US" alt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1263881"/>
            <a:ext cx="7228114" cy="5594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Curved Connector 14"/>
          <p:cNvCxnSpPr/>
          <p:nvPr/>
        </p:nvCxnSpPr>
        <p:spPr>
          <a:xfrm rot="10800000">
            <a:off x="1727203" y="2249717"/>
            <a:ext cx="6154055" cy="420913"/>
          </a:xfrm>
          <a:prstGeom prst="curved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/>
          <p:cNvCxnSpPr/>
          <p:nvPr/>
        </p:nvCxnSpPr>
        <p:spPr>
          <a:xfrm rot="10800000">
            <a:off x="7184572" y="3280229"/>
            <a:ext cx="624115" cy="551542"/>
          </a:xfrm>
          <a:prstGeom prst="curvedConnector3">
            <a:avLst>
              <a:gd name="adj1" fmla="val 50000"/>
            </a:avLst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002972" y="1553028"/>
            <a:ext cx="798285" cy="24674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24114" y="2133600"/>
            <a:ext cx="1059543" cy="26125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833257" y="3062515"/>
            <a:ext cx="2365828" cy="1814286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Box 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0" y="14518"/>
            <a:ext cx="12192000" cy="103105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514350" indent="-514350" eaLnBrk="1" hangingPunct="1">
              <a:spcBef>
                <a:spcPts val="600"/>
              </a:spcBef>
              <a:buNone/>
              <a:defRPr/>
            </a:pPr>
            <a:r>
              <a:rPr lang="en-US" altLang="en-US" sz="2800" b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Tạo hiệu ứng chuyển động</a:t>
            </a:r>
          </a:p>
          <a:p>
            <a:pPr marL="514350" indent="-514350" eaLnBrk="1" hangingPunct="1">
              <a:spcBef>
                <a:spcPts val="600"/>
              </a:spcBef>
              <a:buNone/>
              <a:defRPr/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b) Hiệu ứng chuyển động nâng cao</a:t>
            </a:r>
            <a:endParaRPr lang="en-US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ndAc>
      <p:stSnd>
        <p:snd r:embed="rId7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21" grpId="0" animBg="1"/>
      <p:bldP spid="22" grpId="0" animBg="1"/>
      <p:bldP spid="23" grpId="0" animBg="1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-1"/>
            <a:ext cx="256902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2569029" cy="17417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333829" y="1600200"/>
            <a:ext cx="11858171" cy="307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altLang="en-US" sz="32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B. HOẠT ĐỘNG THỰC </a:t>
            </a:r>
            <a:r>
              <a:rPr lang="en-US" altLang="en-US" sz="32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endParaRPr lang="en-US" altLang="en-US" sz="2800" b="1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30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Em thực hiện các yêu cầu sau:</a:t>
            </a:r>
          </a:p>
          <a:p>
            <a:pPr marL="514350" indent="-514350">
              <a:lnSpc>
                <a:spcPct val="130000"/>
              </a:lnSpc>
              <a:buAutoNum type="alphaLcParenR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Mở bài trình chiếu “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 hiểu một số loài động vật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” đã tạo ở Bài 2, chủ đề 4.</a:t>
            </a:r>
          </a:p>
          <a:p>
            <a:pPr marL="514350" indent="-514350">
              <a:lnSpc>
                <a:spcPct val="130000"/>
              </a:lnSpc>
              <a:buAutoNum type="alphaLcParenR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Tạo hiệu ứng nâng cao cho các trang trình chiếu và lưu bài trình chiếu vào thư mục của em.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045029" y="3425371"/>
            <a:ext cx="245291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045029" y="4020457"/>
            <a:ext cx="30915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302171" y="4020457"/>
            <a:ext cx="2583543" cy="2902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8056" y="-232224"/>
            <a:ext cx="256902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 altLang="en-US"/>
          </a:p>
        </p:txBody>
      </p:sp>
      <p:sp>
        <p:nvSpPr>
          <p:cNvPr id="9" name="Text Box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8056" y="159662"/>
            <a:ext cx="12192000" cy="103105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514350" indent="-514350" eaLnBrk="1" hangingPunct="1">
              <a:spcBef>
                <a:spcPts val="600"/>
              </a:spcBef>
              <a:buNone/>
              <a:defRPr/>
            </a:pPr>
            <a:r>
              <a:rPr lang="en-US" altLang="en-US" sz="2800" b="1" smtClean="0">
                <a:latin typeface="Times New Roman" pitchFamily="18" charset="0"/>
                <a:cs typeface="Times New Roman" pitchFamily="18" charset="0"/>
              </a:rPr>
              <a:t>2. Tạo hiệu ứng chuyển động</a:t>
            </a:r>
          </a:p>
          <a:p>
            <a:pPr marL="514350" indent="-514350" eaLnBrk="1" hangingPunct="1">
              <a:spcBef>
                <a:spcPts val="600"/>
              </a:spcBef>
              <a:buNone/>
              <a:defRPr/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a) Hiệu ứng chuyển động cơ bản</a:t>
            </a:r>
            <a:endParaRPr lang="en-US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46742" y="1197431"/>
            <a:ext cx="12003314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buNone/>
              <a:defRPr/>
            </a:pPr>
            <a:r>
              <a:rPr lang="en-US" altLang="en-US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altLang="en-US" sz="280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sz="28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văn bản muốn tạo hiệu ứng.</a:t>
            </a:r>
            <a:endParaRPr lang="en-US" alt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03201" y="1734465"/>
            <a:ext cx="12525829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None/>
              <a:defRPr/>
            </a:pPr>
            <a:r>
              <a:rPr lang="en-US" altLang="en-US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altLang="en-US" sz="2800" i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Chọn </a:t>
            </a:r>
            <a:r>
              <a:rPr lang="en-US" altLang="en-US" sz="280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altLang="en-US" sz="28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Animations. </a:t>
            </a:r>
            <a:endParaRPr lang="en-US" alt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45140" y="2242463"/>
            <a:ext cx="11858171" cy="95410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buNone/>
              <a:defRPr/>
            </a:pPr>
            <a:r>
              <a:rPr lang="en-US" altLang="en-US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altLang="en-US" sz="2800" i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Nháy chọn     để mở ra danh sách hiệu ứng như hình bên rồi chọn một trong các hiệu ứng có trong danh sách.</a:t>
            </a:r>
            <a:endParaRPr lang="en-US" alt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174998" y="2205719"/>
            <a:ext cx="351973" cy="571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 Box 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01602" y="2968175"/>
            <a:ext cx="12192000" cy="103105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514350" indent="-514350" eaLnBrk="1" hangingPunct="1">
              <a:spcBef>
                <a:spcPts val="600"/>
              </a:spcBef>
              <a:buNone/>
              <a:defRPr/>
            </a:pPr>
            <a:endParaRPr lang="en-US" altLang="en-US" sz="28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spcBef>
                <a:spcPts val="600"/>
              </a:spcBef>
              <a:buNone/>
              <a:defRPr/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b) Hiệu ứng chuyển động nâng cao</a:t>
            </a:r>
            <a:endParaRPr lang="en-US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32229" y="4027717"/>
            <a:ext cx="11379200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buNone/>
              <a:defRPr/>
            </a:pPr>
            <a:r>
              <a:rPr lang="en-US" altLang="en-US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altLang="en-US" sz="280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sz="28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văn bản muốn tạo hiệu ứng.</a:t>
            </a:r>
            <a:endParaRPr lang="en-US" alt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88686" y="4564748"/>
            <a:ext cx="9376229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None/>
              <a:defRPr/>
            </a:pPr>
            <a:r>
              <a:rPr lang="en-US" altLang="en-US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altLang="en-US" sz="2800" i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Chọn </a:t>
            </a:r>
            <a:r>
              <a:rPr lang="en-US" altLang="en-US" sz="280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altLang="en-US" sz="28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Animations, </a:t>
            </a: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Custom Animation. </a:t>
            </a:r>
            <a:endParaRPr lang="en-US" alt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59657" y="5116285"/>
            <a:ext cx="10290629" cy="95410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buNone/>
              <a:defRPr/>
            </a:pPr>
            <a:r>
              <a:rPr lang="en-US" altLang="en-US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altLang="en-US" sz="2800" i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Trên cửa sổ bên phải trang soạn thảo, chọn </a:t>
            </a:r>
            <a:r>
              <a:rPr lang="en-US" alt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Add Effect</a:t>
            </a:r>
            <a:r>
              <a:rPr lang="en-US" altLang="en-US" sz="28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rồi chọn hiệu ứng từ danh sách như hình bên.</a:t>
            </a:r>
            <a:endParaRPr lang="en-US" alt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ndAc>
      <p:stSnd>
        <p:snd r:embed="rId11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6&quot;&gt;&lt;property id=&quot;20148&quot; value=&quot;5&quot;/&gt;&lt;property id=&quot;20300&quot; value=&quot;Slide 4&quot;/&gt;&lt;property id=&quot;20307&quot; value=&quot;305&quot;/&gt;&lt;/object&gt;&lt;object type=&quot;3&quot; unique_id=&quot;10007&quot;&gt;&lt;property id=&quot;20148&quot; value=&quot;5&quot;/&gt;&lt;property id=&quot;20300&quot; value=&quot;Slide 3&quot;/&gt;&lt;property id=&quot;20307&quot; value=&quot;306&quot;/&gt;&lt;/object&gt;&lt;object type=&quot;3&quot; unique_id=&quot;10024&quot;&gt;&lt;property id=&quot;20148&quot; value=&quot;5&quot;/&gt;&lt;property id=&quot;20300&quot; value=&quot;Slide 10&quot;/&gt;&lt;property id=&quot;20307&quot; value=&quot;277&quot;/&gt;&lt;/object&gt;&lt;object type=&quot;3&quot; unique_id=&quot;11815&quot;&gt;&lt;property id=&quot;20148&quot; value=&quot;5&quot;/&gt;&lt;property id=&quot;20300&quot; value=&quot;Slide 2&quot;/&gt;&lt;property id=&quot;20307&quot; value=&quot;317&quot;/&gt;&lt;/object&gt;&lt;object type=&quot;3&quot; unique_id=&quot;12150&quot;&gt;&lt;property id=&quot;20148&quot; value=&quot;5&quot;/&gt;&lt;property id=&quot;20300&quot; value=&quot;Slide 8&quot;/&gt;&lt;property id=&quot;20307&quot; value=&quot;322&quot;/&gt;&lt;/object&gt;&lt;object type=&quot;3&quot; unique_id=&quot;12237&quot;&gt;&lt;property id=&quot;20148&quot; value=&quot;5&quot;/&gt;&lt;property id=&quot;20300&quot; value=&quot;Slide 5&quot;/&gt;&lt;property id=&quot;20307&quot; value=&quot;323&quot;/&gt;&lt;/object&gt;&lt;object type=&quot;3&quot; unique_id=&quot;12238&quot;&gt;&lt;property id=&quot;20148&quot; value=&quot;5&quot;/&gt;&lt;property id=&quot;20300&quot; value=&quot;Slide 7&quot;/&gt;&lt;property id=&quot;20307&quot; value=&quot;324&quot;/&gt;&lt;/object&gt;&lt;object type=&quot;3&quot; unique_id=&quot;12481&quot;&gt;&lt;property id=&quot;20148&quot; value=&quot;5&quot;/&gt;&lt;property id=&quot;20300&quot; value=&quot;Slide 1&quot;/&gt;&lt;property id=&quot;20307&quot; value=&quot;326&quot;/&gt;&lt;/object&gt;&lt;object type=&quot;3&quot; unique_id=&quot;12657&quot;&gt;&lt;property id=&quot;20148&quot; value=&quot;5&quot;/&gt;&lt;property id=&quot;20300&quot; value=&quot;Slide 6&quot;/&gt;&lt;property id=&quot;20307&quot; value=&quot;328&quot;/&gt;&lt;/object&gt;&lt;object type=&quot;3&quot; unique_id=&quot;12700&quot;&gt;&lt;property id=&quot;20148&quot; value=&quot;5&quot;/&gt;&lt;property id=&quot;20300&quot; value=&quot;Slide 9&quot;/&gt;&lt;property id=&quot;20307&quot; value=&quot;329&quot;/&gt;&lt;/object&gt;&lt;/object&gt;&lt;object type=&quot;8&quot; unique_id=&quot;10048&quot;&gt;&lt;/object&gt;&lt;/object&gt;&lt;/database&gt;"/>
  <p:tag name="SECTOMILLISECCONVERTED" val="1"/>
  <p:tag name="ISPRING_RESOURCE_PATHS_HASH_PRESENTER" val="2ea545a3cfcdc7fbd6183542ff1b6b62f7220e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SlideThumbPath val=&quot;Slide3.PNG&quot;/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2425</TotalTime>
  <Words>411</Words>
  <Application>Microsoft Office PowerPoint</Application>
  <PresentationFormat>Custom</PresentationFormat>
  <Paragraphs>55</Paragraphs>
  <Slides>10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THAMB</cp:lastModifiedBy>
  <cp:revision>193</cp:revision>
  <dcterms:created xsi:type="dcterms:W3CDTF">2015-01-27T02:31:58Z</dcterms:created>
  <dcterms:modified xsi:type="dcterms:W3CDTF">2019-02-22T10:38:27Z</dcterms:modified>
</cp:coreProperties>
</file>