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6858000" cy="9144000"/>
  <p:embeddedFontLst>
    <p:embeddedFont>
      <p:font typeface="Libre Franklin"/>
      <p:regular r:id="rId20"/>
      <p:bold r:id="rId21"/>
      <p:italic r:id="rId22"/>
      <p:boldItalic r:id="rId23"/>
    </p:embeddedFont>
    <p:embeddedFont>
      <p:font typeface="Arial Narrow"/>
      <p:regular r:id="rId24"/>
      <p:bold r:id="rId25"/>
      <p:italic r:id="rId26"/>
      <p:boldItalic r:id="rId2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r:id="rId28" roundtripDataSignature="AMtx7mgczqvfkzAid8sQHG6hv1UY9F5lH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LibreFranklin-regular.fntdata"/><Relationship Id="rId22" Type="http://schemas.openxmlformats.org/officeDocument/2006/relationships/font" Target="fonts/LibreFranklin-italic.fntdata"/><Relationship Id="rId21" Type="http://schemas.openxmlformats.org/officeDocument/2006/relationships/font" Target="fonts/LibreFranklin-bold.fntdata"/><Relationship Id="rId24" Type="http://schemas.openxmlformats.org/officeDocument/2006/relationships/font" Target="fonts/ArialNarrow-regular.fntdata"/><Relationship Id="rId23" Type="http://schemas.openxmlformats.org/officeDocument/2006/relationships/font" Target="fonts/LibreFranklin-boldItalic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ArialNarrow-italic.fntdata"/><Relationship Id="rId25" Type="http://schemas.openxmlformats.org/officeDocument/2006/relationships/font" Target="fonts/ArialNarrow-bold.fntdata"/><Relationship Id="rId28" Type="http://customschemas.google.com/relationships/presentationmetadata" Target="metadata"/><Relationship Id="rId27" Type="http://schemas.openxmlformats.org/officeDocument/2006/relationships/font" Target="fonts/ArialNarrow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2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rgbClr val="000000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6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Google Shape;197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8" name="Google Shape;198;p10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05" name="Shape 2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Google Shape;206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7" name="Google Shape;207;p1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12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3" name="Google Shape;213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4" name="Google Shape;214;p1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Google Shape;235;p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6" name="Google Shape;236;p1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" name="Google Shape;243;p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4" name="Google Shape;244;p1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6" name="Google Shape;126;p3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4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5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49" name="Google Shape;149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5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6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58" name="Google Shape;15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9" name="Google Shape;159;p6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7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524288"/>
            <a:headEnd len="sm" w="sm" type="none"/>
            <a:tailEnd len="sm" w="sm" type="none"/>
          </a:ln>
        </p:spPr>
      </p:sp>
      <p:sp>
        <p:nvSpPr>
          <p:cNvPr id="165" name="Google Shape;16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7:notes"/>
          <p:cNvSpPr txBox="1"/>
          <p:nvPr/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Calibri"/>
              <a:buNone/>
            </a:pPr>
            <a:fld id="{00000000-1234-1234-1234-123412341234}" type="slidenum">
              <a:rPr b="0" i="0" lang="en-US" sz="1200" u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p8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9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6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6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8" name="Google Shape;18;p1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5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4000" cap="none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25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75" name="Google Shape;75;p2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6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26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81" name="Google Shape;81;p2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2" name="Google Shape;82;p2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2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1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8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8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1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1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3" name="Google Shape;33;p19"/>
          <p:cNvSpPr txBox="1"/>
          <p:nvPr>
            <p:ph idx="1" type="body"/>
          </p:nvPr>
        </p:nvSpPr>
        <p:spPr>
          <a:xfrm rot="5400000">
            <a:off x="2309019" y="-251619"/>
            <a:ext cx="4525962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1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1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2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2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2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1" name="Google Shape;41;p2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2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2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21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1" sz="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6" name="Google Shape;46;p21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47" name="Google Shape;47;p21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48" name="Google Shape;48;p2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2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22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2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2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2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8" name="Google Shape;58;p23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59" name="Google Shape;59;p23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0" name="Google Shape;60;p23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61" name="Google Shape;61;p23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62" name="Google Shape;62;p2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2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4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4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8" name="Google Shape;68;p24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69" name="Google Shape;69;p2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5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1" name="Google Shape;11;p15"/>
          <p:cNvSpPr txBox="1"/>
          <p:nvPr>
            <p:ph idx="1" type="body"/>
          </p:nvPr>
        </p:nvSpPr>
        <p:spPr>
          <a:xfrm>
            <a:off x="457200" y="1600200"/>
            <a:ext cx="8229600" cy="45259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1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3" name="Google Shape;13;p1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/>
        </p:txBody>
      </p:sp>
      <p:sp>
        <p:nvSpPr>
          <p:cNvPr id="14" name="Google Shape;14;p1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Libre Franklin"/>
              <a:buNone/>
              <a:defRPr b="0" i="0" sz="1200" u="none" cap="none" strike="noStrike">
                <a:solidFill>
                  <a:srgbClr val="898989"/>
                </a:solidFill>
                <a:latin typeface="Libre Franklin"/>
                <a:ea typeface="Libre Franklin"/>
                <a:cs typeface="Libre Franklin"/>
                <a:sym typeface="Libre Frankl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3.png"/><Relationship Id="rId5" Type="http://schemas.openxmlformats.org/officeDocument/2006/relationships/image" Target="../media/image1.png"/><Relationship Id="rId6" Type="http://schemas.openxmlformats.org/officeDocument/2006/relationships/image" Target="../media/image11.png"/><Relationship Id="rId7" Type="http://schemas.openxmlformats.org/officeDocument/2006/relationships/image" Target="../media/image13.png"/><Relationship Id="rId8" Type="http://schemas.openxmlformats.org/officeDocument/2006/relationships/image" Target="../media/image6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21.png"/><Relationship Id="rId4" Type="http://schemas.openxmlformats.org/officeDocument/2006/relationships/image" Target="../media/image24.png"/><Relationship Id="rId5" Type="http://schemas.openxmlformats.org/officeDocument/2006/relationships/image" Target="../media/image20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19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5.jpg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7.png"/><Relationship Id="rId4" Type="http://schemas.openxmlformats.org/officeDocument/2006/relationships/image" Target="../media/image23.png"/><Relationship Id="rId5" Type="http://schemas.openxmlformats.org/officeDocument/2006/relationships/image" Target="../media/image25.png"/><Relationship Id="rId6" Type="http://schemas.openxmlformats.org/officeDocument/2006/relationships/image" Target="../media/image26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5.jpg"/><Relationship Id="rId4" Type="http://schemas.openxmlformats.org/officeDocument/2006/relationships/image" Target="../media/image9.jp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5.png"/><Relationship Id="rId4" Type="http://schemas.openxmlformats.org/officeDocument/2006/relationships/image" Target="../media/image12.png"/><Relationship Id="rId5" Type="http://schemas.openxmlformats.org/officeDocument/2006/relationships/image" Target="../media/image8.png"/><Relationship Id="rId6" Type="http://schemas.openxmlformats.org/officeDocument/2006/relationships/image" Target="../media/image16.png"/><Relationship Id="rId7" Type="http://schemas.openxmlformats.org/officeDocument/2006/relationships/image" Target="../media/image2.png"/><Relationship Id="rId8" Type="http://schemas.openxmlformats.org/officeDocument/2006/relationships/image" Target="../media/image4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2.jp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0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"/>
          <p:cNvSpPr txBox="1"/>
          <p:nvPr/>
        </p:nvSpPr>
        <p:spPr>
          <a:xfrm>
            <a:off x="3733800" y="2212975"/>
            <a:ext cx="3048000" cy="15700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33CC"/>
              </a:buClr>
              <a:buSzPts val="3200"/>
              <a:buFont typeface="Times New Roman"/>
              <a:buNone/>
            </a:pPr>
            <a:r>
              <a:rPr b="1" i="0" lang="en-US" sz="3200" u="none" cap="none" strike="noStrike">
                <a:solidFill>
                  <a:srgbClr val="FF33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Tin học Lớp: 4</a:t>
            </a:r>
            <a:endParaRPr b="1" i="0" sz="3200" u="none" cap="none" strike="noStrike">
              <a:solidFill>
                <a:srgbClr val="FF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1" i="1" sz="3200" u="none" cap="none" strike="noStrike">
              <a:solidFill>
                <a:srgbClr val="FF33CC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00"/>
              </a:buClr>
              <a:buSzPts val="3200"/>
              <a:buFont typeface="Times New Roman"/>
              <a:buNone/>
            </a:pPr>
            <a:r>
              <a:rPr b="1" i="1" lang="en-US" sz="3200" u="none" cap="none" strike="noStrike">
                <a:solidFill>
                  <a:srgbClr val="FFFF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descr="ag00373_" id="89" name="Google Shape;89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2800" y="5146675"/>
            <a:ext cx="1981200" cy="171132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110" id="90" name="Google Shape;90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-228600" y="4953000"/>
            <a:ext cx="1828800" cy="1905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ME00024" id="91" name="Google Shape;91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6200" y="1314450"/>
            <a:ext cx="13716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ME00024" id="92" name="Google Shape;92;p1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7772400" y="1295400"/>
            <a:ext cx="1371600" cy="104775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inh nguoi" id="93" name="Google Shape;93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2819400" y="5762625"/>
            <a:ext cx="914400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hinh nguoi" id="94" name="Google Shape;94;p1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flipH="1">
            <a:off x="5040312" y="5762625"/>
            <a:ext cx="990600" cy="10953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lumen-pflanzen108" id="95" name="Google Shape;95;p1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3810000" y="5800725"/>
            <a:ext cx="121920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sun14[1]" id="96" name="Google Shape;96;p1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0" y="0"/>
            <a:ext cx="1600200" cy="1385887"/>
          </a:xfrm>
          <a:prstGeom prst="rect">
            <a:avLst/>
          </a:prstGeom>
          <a:noFill/>
          <a:ln>
            <a:noFill/>
          </a:ln>
        </p:spPr>
      </p:pic>
      <p:sp>
        <p:nvSpPr>
          <p:cNvPr id="97" name="Google Shape;97;p1"/>
          <p:cNvSpPr txBox="1"/>
          <p:nvPr/>
        </p:nvSpPr>
        <p:spPr>
          <a:xfrm>
            <a:off x="1284287" y="901700"/>
            <a:ext cx="6705600" cy="1092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2600"/>
              <a:buFont typeface="Times New Roman"/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PHÒNG GD&amp;ĐT QUẬN LONG BIÊN </a:t>
            </a:r>
            <a:endParaRPr/>
          </a:p>
          <a:p>
            <a:pPr indent="0" lvl="0" marL="0" marR="0" rtl="0" algn="ctr">
              <a:lnSpc>
                <a:spcPct val="100000"/>
              </a:lnSpc>
              <a:spcBef>
                <a:spcPts val="1300"/>
              </a:spcBef>
              <a:spcAft>
                <a:spcPts val="0"/>
              </a:spcAft>
              <a:buClr>
                <a:srgbClr val="0000FF"/>
              </a:buClr>
              <a:buSzPts val="2600"/>
              <a:buFont typeface="Times New Roman"/>
              <a:buNone/>
            </a:pPr>
            <a:r>
              <a:rPr b="1" i="0" lang="en-US" sz="2600" u="none" cap="none" strike="noStrik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TRƯỜNG TIỂU HỌC ÁI MỘ B</a:t>
            </a:r>
            <a:endParaRPr/>
          </a:p>
        </p:txBody>
      </p:sp>
      <p:pic>
        <p:nvPicPr>
          <p:cNvPr id="98" name="Google Shape;98;p1"/>
          <p:cNvPicPr preferRelativeResize="0"/>
          <p:nvPr/>
        </p:nvPicPr>
        <p:blipFill rotWithShape="1">
          <a:blip r:embed="rId9">
            <a:alphaModFix/>
          </a:blip>
          <a:srcRect b="0" l="0" r="0" t="0"/>
          <a:stretch/>
        </p:blipFill>
        <p:spPr>
          <a:xfrm>
            <a:off x="7162800" y="0"/>
            <a:ext cx="1981200" cy="2514600"/>
          </a:xfrm>
          <a:prstGeom prst="rect">
            <a:avLst/>
          </a:prstGeom>
          <a:noFill/>
          <a:ln>
            <a:noFill/>
          </a:ln>
        </p:spPr>
      </p:pic>
      <p:sp>
        <p:nvSpPr>
          <p:cNvPr id="99" name="Google Shape;99;p1"/>
          <p:cNvSpPr txBox="1"/>
          <p:nvPr/>
        </p:nvSpPr>
        <p:spPr>
          <a:xfrm>
            <a:off x="2284412" y="3360737"/>
            <a:ext cx="49022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3200"/>
              <a:buFont typeface="Times New Roman"/>
              <a:buNone/>
            </a:pPr>
            <a:r>
              <a:rPr b="1" i="0" lang="en-US" sz="3200" u="sng" cap="none" strike="noStrik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5: Thực hành tổng hợp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9" name="Shape 1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Google Shape;200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Calibri"/>
              <a:buNone/>
            </a:pPr>
            <a:r>
              <a:rPr b="1" i="0" lang="en-US" sz="36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Câu 2: Em vào đâu để tạo hiệu ứng cho nội dung văn bản trong trang trình chiếu?</a:t>
            </a:r>
            <a:endParaRPr/>
          </a:p>
        </p:txBody>
      </p:sp>
      <p:pic>
        <p:nvPicPr>
          <p:cNvPr id="201" name="Google Shape;201;p10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3505200"/>
            <a:ext cx="4094162" cy="849312"/>
          </a:xfrm>
          <a:prstGeom prst="rect">
            <a:avLst/>
          </a:prstGeom>
          <a:noFill/>
          <a:ln>
            <a:noFill/>
          </a:ln>
        </p:spPr>
      </p:pic>
      <p:pic>
        <p:nvPicPr>
          <p:cNvPr id="202" name="Google Shape;202;p10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60362" y="2401887"/>
            <a:ext cx="3678237" cy="9080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3" name="Google Shape;203;p10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381000" y="4800600"/>
            <a:ext cx="4216400" cy="738187"/>
          </a:xfrm>
          <a:prstGeom prst="rect">
            <a:avLst/>
          </a:prstGeom>
          <a:noFill/>
          <a:ln>
            <a:noFill/>
          </a:ln>
        </p:spPr>
      </p:pic>
      <p:sp>
        <p:nvSpPr>
          <p:cNvPr id="204" name="Google Shape;204;p10"/>
          <p:cNvSpPr/>
          <p:nvPr/>
        </p:nvSpPr>
        <p:spPr>
          <a:xfrm>
            <a:off x="174625" y="4800600"/>
            <a:ext cx="552450" cy="65405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4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500"/>
                                        <p:tgtEl>
                                          <p:spTgt spid="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y+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08" name="Shape 2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Google Shape;209;p11"/>
          <p:cNvSpPr txBox="1"/>
          <p:nvPr/>
        </p:nvSpPr>
        <p:spPr>
          <a:xfrm>
            <a:off x="152400" y="2514600"/>
            <a:ext cx="8686800" cy="1508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Trao đổi với bạn, tìm hiểu chức năng của các công cụ WordArt, Date &amp; Time trong thẻ Insert.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210" name="Google Shape;210;p1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533400" y="1143000"/>
            <a:ext cx="1600200" cy="1076325"/>
          </a:xfrm>
          <a:prstGeom prst="rect">
            <a:avLst/>
          </a:prstGeom>
          <a:noFill/>
          <a:ln>
            <a:noFill/>
          </a:ln>
        </p:spPr>
      </p:pic>
      <p:sp>
        <p:nvSpPr>
          <p:cNvPr id="211" name="Google Shape;211;p11"/>
          <p:cNvSpPr txBox="1"/>
          <p:nvPr/>
        </p:nvSpPr>
        <p:spPr>
          <a:xfrm>
            <a:off x="457200" y="533400"/>
            <a:ext cx="8686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514350" lvl="0" marL="51435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CC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rgbClr val="0000CC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C. HOẠT ĐỘNG ỨNG DỤNG, MỞ RỘNG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15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6" name="Google Shape;216;p12"/>
          <p:cNvGrpSpPr/>
          <p:nvPr/>
        </p:nvGrpSpPr>
        <p:grpSpPr>
          <a:xfrm>
            <a:off x="1981200" y="100012"/>
            <a:ext cx="4354512" cy="1292225"/>
            <a:chOff x="192" y="873"/>
            <a:chExt cx="2630" cy="814"/>
          </a:xfrm>
        </p:grpSpPr>
        <p:grpSp>
          <p:nvGrpSpPr>
            <p:cNvPr id="217" name="Google Shape;217;p12"/>
            <p:cNvGrpSpPr/>
            <p:nvPr/>
          </p:nvGrpSpPr>
          <p:grpSpPr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218" name="Google Shape;218;p12"/>
              <p:cNvSpPr/>
              <p:nvPr/>
            </p:nvSpPr>
            <p:spPr>
              <a:xfrm>
                <a:off x="2781" y="1981"/>
                <a:ext cx="64" cy="5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19" name="Google Shape;219;p12"/>
              <p:cNvSpPr/>
              <p:nvPr/>
            </p:nvSpPr>
            <p:spPr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1764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0" name="Google Shape;220;p12"/>
              <p:cNvSpPr/>
              <p:nvPr/>
            </p:nvSpPr>
            <p:spPr>
              <a:xfrm>
                <a:off x="2163" y="1983"/>
                <a:ext cx="1300" cy="524"/>
              </a:xfrm>
              <a:prstGeom prst="ellipse">
                <a:avLst/>
              </a:prstGeom>
              <a:gradFill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1" name="Google Shape;221;p12"/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2" name="Google Shape;222;p12"/>
              <p:cNvSpPr/>
              <p:nvPr/>
            </p:nvSpPr>
            <p:spPr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3" name="Google Shape;223;p12"/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4" name="Google Shape;224;p12"/>
              <p:cNvSpPr txBox="1"/>
              <p:nvPr/>
            </p:nvSpPr>
            <p:spPr>
              <a:xfrm rot="5400000">
                <a:off x="2391" y="1841"/>
                <a:ext cx="802" cy="8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5" name="Google Shape;225;p12"/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2"/>
              <p:cNvSpPr txBox="1"/>
              <p:nvPr/>
            </p:nvSpPr>
            <p:spPr>
              <a:xfrm rot="5400000">
                <a:off x="2412" y="1837"/>
                <a:ext cx="781" cy="7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7" name="Google Shape;227;p12"/>
              <p:cNvSpPr/>
              <p:nvPr/>
            </p:nvSpPr>
            <p:spPr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lt1">
                  <a:alpha val="4745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8" name="Google Shape;228;p12"/>
              <p:cNvSpPr txBox="1"/>
              <p:nvPr/>
            </p:nvSpPr>
            <p:spPr>
              <a:xfrm rot="5400000">
                <a:off x="2411" y="1819"/>
                <a:ext cx="730" cy="7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229" name="Google Shape;229;p12"/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C0C0C0">
                      <a:alpha val="37647"/>
                    </a:srgbClr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2"/>
              <p:cNvSpPr txBox="1"/>
              <p:nvPr/>
            </p:nvSpPr>
            <p:spPr>
              <a:xfrm rot="5400000">
                <a:off x="2497" y="1813"/>
                <a:ext cx="593" cy="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231" name="Google Shape;231;p12"/>
            <p:cNvSpPr txBox="1"/>
            <p:nvPr/>
          </p:nvSpPr>
          <p:spPr>
            <a:xfrm>
              <a:off x="493" y="1008"/>
              <a:ext cx="2034" cy="679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FF"/>
                </a:buClr>
                <a:buSzPts val="3200"/>
                <a:buFont typeface="Times New Roman"/>
                <a:buNone/>
              </a:pPr>
              <a:r>
                <a:rPr b="1" i="0" lang="en-US" sz="3200" u="none">
                  <a:solidFill>
                    <a:srgbClr val="3333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Em cần ghi nhớ</a:t>
              </a:r>
              <a:endParaRPr/>
            </a:p>
          </p:txBody>
        </p:sp>
      </p:grpSp>
      <p:sp>
        <p:nvSpPr>
          <p:cNvPr id="232" name="Google Shape;232;p12"/>
          <p:cNvSpPr/>
          <p:nvPr/>
        </p:nvSpPr>
        <p:spPr>
          <a:xfrm>
            <a:off x="228600" y="762000"/>
            <a:ext cx="8915400" cy="6096000"/>
          </a:xfrm>
          <a:custGeom>
            <a:rect b="b" l="l" r="r" t="t"/>
            <a:pathLst>
              <a:path extrusionOk="0" h="43200" w="43200">
                <a:moveTo>
                  <a:pt x="3900" y="14370"/>
                </a:moveTo>
                <a:cubicBezTo>
                  <a:pt x="3629" y="11657"/>
                  <a:pt x="4261" y="8921"/>
                  <a:pt x="5623" y="6907"/>
                </a:cubicBezTo>
                <a:cubicBezTo>
                  <a:pt x="7775" y="3726"/>
                  <a:pt x="11264" y="3017"/>
                  <a:pt x="14005" y="5202"/>
                </a:cubicBezTo>
                <a:cubicBezTo>
                  <a:pt x="15678" y="909"/>
                  <a:pt x="19914" y="22"/>
                  <a:pt x="22456" y="3432"/>
                </a:cubicBezTo>
                <a:cubicBezTo>
                  <a:pt x="23097" y="1683"/>
                  <a:pt x="24328" y="474"/>
                  <a:pt x="25749" y="200"/>
                </a:cubicBezTo>
                <a:cubicBezTo>
                  <a:pt x="27313" y="-102"/>
                  <a:pt x="28875" y="770"/>
                  <a:pt x="29833" y="2481"/>
                </a:cubicBezTo>
                <a:cubicBezTo>
                  <a:pt x="31215" y="267"/>
                  <a:pt x="33501" y="-460"/>
                  <a:pt x="35463" y="690"/>
                </a:cubicBezTo>
                <a:cubicBezTo>
                  <a:pt x="36958" y="1566"/>
                  <a:pt x="38030" y="3400"/>
                  <a:pt x="38318" y="5576"/>
                </a:cubicBezTo>
                <a:cubicBezTo>
                  <a:pt x="40046" y="6218"/>
                  <a:pt x="41422" y="7998"/>
                  <a:pt x="41982" y="10318"/>
                </a:cubicBezTo>
                <a:cubicBezTo>
                  <a:pt x="42389" y="12002"/>
                  <a:pt x="42331" y="13831"/>
                  <a:pt x="41818" y="15460"/>
                </a:cubicBezTo>
                <a:cubicBezTo>
                  <a:pt x="43079" y="17694"/>
                  <a:pt x="43520" y="20590"/>
                  <a:pt x="43016" y="23322"/>
                </a:cubicBezTo>
                <a:cubicBezTo>
                  <a:pt x="42346" y="26954"/>
                  <a:pt x="40128" y="29674"/>
                  <a:pt x="37404" y="30204"/>
                </a:cubicBezTo>
                <a:cubicBezTo>
                  <a:pt x="37391" y="32471"/>
                  <a:pt x="36658" y="34621"/>
                  <a:pt x="35395" y="36101"/>
                </a:cubicBezTo>
                <a:cubicBezTo>
                  <a:pt x="33476" y="38350"/>
                  <a:pt x="30704" y="38639"/>
                  <a:pt x="28555" y="36815"/>
                </a:cubicBezTo>
                <a:cubicBezTo>
                  <a:pt x="27860" y="39948"/>
                  <a:pt x="25999" y="42343"/>
                  <a:pt x="23667" y="43106"/>
                </a:cubicBezTo>
                <a:cubicBezTo>
                  <a:pt x="20919" y="44005"/>
                  <a:pt x="18051" y="42473"/>
                  <a:pt x="16480" y="39266"/>
                </a:cubicBezTo>
                <a:cubicBezTo>
                  <a:pt x="12772" y="42310"/>
                  <a:pt x="7956" y="40599"/>
                  <a:pt x="5804" y="35472"/>
                </a:cubicBezTo>
                <a:cubicBezTo>
                  <a:pt x="3690" y="35809"/>
                  <a:pt x="1705" y="34024"/>
                  <a:pt x="1110" y="31250"/>
                </a:cubicBezTo>
                <a:cubicBezTo>
                  <a:pt x="679" y="29243"/>
                  <a:pt x="1060" y="27077"/>
                  <a:pt x="2113" y="25551"/>
                </a:cubicBezTo>
                <a:cubicBezTo>
                  <a:pt x="619" y="24354"/>
                  <a:pt x="-213" y="22057"/>
                  <a:pt x="-5" y="19704"/>
                </a:cubicBezTo>
                <a:cubicBezTo>
                  <a:pt x="239" y="16949"/>
                  <a:pt x="1845" y="14791"/>
                  <a:pt x="3863" y="14507"/>
                </a:cubicBezTo>
                <a:cubicBezTo>
                  <a:pt x="3875" y="14461"/>
                  <a:pt x="3888" y="14416"/>
                  <a:pt x="3900" y="14370"/>
                </a:cubicBezTo>
                <a:close/>
              </a:path>
              <a:path extrusionOk="0" fill="none" h="43200" w="43200">
                <a:moveTo>
                  <a:pt x="4693" y="26177"/>
                </a:moveTo>
                <a:cubicBezTo>
                  <a:pt x="3809" y="26271"/>
                  <a:pt x="2925" y="25993"/>
                  <a:pt x="2160" y="25380"/>
                </a:cubicBezTo>
                <a:moveTo>
                  <a:pt x="6928" y="34899"/>
                </a:moveTo>
                <a:cubicBezTo>
                  <a:pt x="6573" y="35092"/>
                  <a:pt x="6200" y="35220"/>
                  <a:pt x="5820" y="35280"/>
                </a:cubicBezTo>
                <a:moveTo>
                  <a:pt x="16478" y="39090"/>
                </a:moveTo>
                <a:cubicBezTo>
                  <a:pt x="16211" y="38544"/>
                  <a:pt x="15987" y="37961"/>
                  <a:pt x="15810" y="37350"/>
                </a:cubicBezTo>
                <a:moveTo>
                  <a:pt x="28827" y="34751"/>
                </a:moveTo>
                <a:cubicBezTo>
                  <a:pt x="28788" y="35398"/>
                  <a:pt x="28698" y="36038"/>
                  <a:pt x="28560" y="36660"/>
                </a:cubicBezTo>
                <a:moveTo>
                  <a:pt x="34129" y="22954"/>
                </a:moveTo>
                <a:cubicBezTo>
                  <a:pt x="36133" y="24282"/>
                  <a:pt x="37398" y="27058"/>
                  <a:pt x="37380" y="30090"/>
                </a:cubicBezTo>
                <a:moveTo>
                  <a:pt x="41798" y="15354"/>
                </a:moveTo>
                <a:cubicBezTo>
                  <a:pt x="41473" y="16386"/>
                  <a:pt x="40978" y="17302"/>
                  <a:pt x="40350" y="18030"/>
                </a:cubicBezTo>
                <a:moveTo>
                  <a:pt x="38324" y="5426"/>
                </a:moveTo>
                <a:cubicBezTo>
                  <a:pt x="38379" y="5843"/>
                  <a:pt x="38405" y="6266"/>
                  <a:pt x="38400" y="6690"/>
                </a:cubicBezTo>
                <a:moveTo>
                  <a:pt x="29078" y="3952"/>
                </a:moveTo>
                <a:cubicBezTo>
                  <a:pt x="29267" y="3369"/>
                  <a:pt x="29516" y="2826"/>
                  <a:pt x="29820" y="2340"/>
                </a:cubicBezTo>
                <a:moveTo>
                  <a:pt x="22141" y="4720"/>
                </a:moveTo>
                <a:cubicBezTo>
                  <a:pt x="22218" y="4238"/>
                  <a:pt x="22339" y="3771"/>
                  <a:pt x="22500" y="3330"/>
                </a:cubicBezTo>
                <a:moveTo>
                  <a:pt x="14000" y="5192"/>
                </a:moveTo>
                <a:cubicBezTo>
                  <a:pt x="14472" y="5568"/>
                  <a:pt x="14908" y="6021"/>
                  <a:pt x="15300" y="6540"/>
                </a:cubicBezTo>
                <a:moveTo>
                  <a:pt x="4127" y="15789"/>
                </a:moveTo>
                <a:cubicBezTo>
                  <a:pt x="4024" y="15325"/>
                  <a:pt x="3948" y="14851"/>
                  <a:pt x="3900" y="14370"/>
                </a:cubicBezTo>
              </a:path>
            </a:pathLst>
          </a:custGeom>
          <a:solidFill>
            <a:schemeClr val="lt1"/>
          </a:solidFill>
          <a:ln cap="flat" cmpd="sng" w="25400">
            <a:solidFill>
              <a:schemeClr val="accent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233" name="Google Shape;233;p12"/>
          <p:cNvSpPr txBox="1"/>
          <p:nvPr/>
        </p:nvSpPr>
        <p:spPr>
          <a:xfrm>
            <a:off x="1524000" y="1905000"/>
            <a:ext cx="6858000" cy="4032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Một bài trình chiếu gồm nhiều trang.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Trang đầu thường ghi thông tin về tiêu đề, tác giả của bài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Thông tin mỗi trang cần ngắn gọn, nên kèm theo hình minh họa.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Trang cuối nên có lời cảm ơn người theo dõi.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p13"/>
          <p:cNvSpPr txBox="1"/>
          <p:nvPr/>
        </p:nvSpPr>
        <p:spPr>
          <a:xfrm>
            <a:off x="152400" y="838200"/>
            <a:ext cx="82296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4000"/>
              <a:buFont typeface="Libre Franklin"/>
              <a:buNone/>
            </a:pPr>
            <a:r>
              <a:rPr b="1" i="0" lang="en-US" sz="4000" u="none">
                <a:solidFill>
                  <a:srgbClr val="0000FF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DẶN DÒ</a:t>
            </a:r>
            <a:endParaRPr/>
          </a:p>
        </p:txBody>
      </p:sp>
      <p:sp>
        <p:nvSpPr>
          <p:cNvPr id="239" name="Google Shape;239;p13"/>
          <p:cNvSpPr/>
          <p:nvPr/>
        </p:nvSpPr>
        <p:spPr>
          <a:xfrm>
            <a:off x="228600" y="2057400"/>
            <a:ext cx="8534400" cy="2895600"/>
          </a:xfrm>
          <a:prstGeom prst="plaque">
            <a:avLst>
              <a:gd fmla="val 16667" name="adj"/>
            </a:avLst>
          </a:prstGeom>
          <a:solidFill>
            <a:srgbClr val="95B3D7"/>
          </a:solidFill>
          <a:ln cap="flat" cmpd="sng" w="25400">
            <a:solidFill>
              <a:srgbClr val="385D8A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Về nhà em xem lại nội dung đã học về thiết kế bài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Học thuộc ghi nhớ.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FF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00FF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* Chuẩn bị yêu cầu 3 (HĐTH) để tiết sau thực hành tiếp.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3200" u="none">
              <a:solidFill>
                <a:srgbClr val="0000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40" name="Google Shape;240;p13"/>
          <p:cNvSpPr txBox="1"/>
          <p:nvPr/>
        </p:nvSpPr>
        <p:spPr>
          <a:xfrm>
            <a:off x="7010400" y="6669087"/>
            <a:ext cx="2133600" cy="18891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Libre Franklin"/>
              <a:buNone/>
            </a:pPr>
            <a:fld id="{00000000-1234-1234-1234-123412341234}" type="slidenum">
              <a:rPr b="0" i="0" lang="en-US" sz="1000" u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‹#›</a:t>
            </a:fld>
            <a:endParaRPr/>
          </a:p>
        </p:txBody>
      </p:sp>
      <p:pic>
        <p:nvPicPr>
          <p:cNvPr descr="Logo" id="241" name="Google Shape;241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04800" y="838200"/>
            <a:ext cx="1143000" cy="6000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45" name="Shape 2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lower[1][1][1][1]" id="246" name="Google Shape;246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5400000">
            <a:off x="-3028950" y="3028950"/>
            <a:ext cx="662940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ower[1][1][1][1]" id="247" name="Google Shape;247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-5400000">
            <a:off x="5543550" y="3257550"/>
            <a:ext cx="6629400" cy="5715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ower[1][1][1][1]" id="248" name="Google Shape;248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 rot="10800000">
            <a:off x="347662" y="0"/>
            <a:ext cx="8437562" cy="7620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flower[1][1][1][1]" id="249" name="Google Shape;24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17487" y="6096000"/>
            <a:ext cx="8686800" cy="762000"/>
          </a:xfrm>
          <a:prstGeom prst="rect">
            <a:avLst/>
          </a:prstGeom>
          <a:noFill/>
          <a:ln>
            <a:noFill/>
          </a:ln>
        </p:spPr>
      </p:pic>
      <p:sp>
        <p:nvSpPr>
          <p:cNvPr id="250" name="Google Shape;250;p14"/>
          <p:cNvSpPr/>
          <p:nvPr/>
        </p:nvSpPr>
        <p:spPr>
          <a:xfrm>
            <a:off x="2000250" y="1143000"/>
            <a:ext cx="5314950" cy="1524000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l"/>
            <a:r>
              <a:rPr b="0" i="0">
                <a:ln cap="flat" cmpd="sng" w="12700">
                  <a:solidFill>
                    <a:srgbClr val="800080"/>
                  </a:solidFill>
                  <a:prstDash val="solid"/>
                  <a:miter lim="800000"/>
                  <a:headEnd len="sm" w="sm" type="none"/>
                  <a:tailEnd len="sm" w="sm" type="none"/>
                </a:ln>
                <a:solidFill>
                  <a:srgbClr val="660033">
                    <a:alpha val="49803"/>
                  </a:srgbClr>
                </a:solidFill>
                <a:latin typeface="Times New Roman"/>
              </a:rPr>
              <a:t>CHÚC SỨC KHỎE QUÝ THẦY CÔ   </a:t>
            </a:r>
          </a:p>
        </p:txBody>
      </p:sp>
      <p:pic>
        <p:nvPicPr>
          <p:cNvPr descr="phao hoa 1" id="251" name="Google Shape;251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1390650" y="-2476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2" name="Google Shape;252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4440000">
            <a:off x="4876800" y="41719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3" name="Google Shape;253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6720000">
            <a:off x="3505200" y="46291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4" name="Google Shape;254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5886450" y="3752850"/>
            <a:ext cx="2057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5" name="Google Shape;255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3000000">
            <a:off x="1562100" y="43243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6" name="Google Shape;256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6780000">
            <a:off x="5791200" y="-990600"/>
            <a:ext cx="1676400" cy="2743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7" name="Google Shape;257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7320000">
            <a:off x="1390650" y="13525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8" name="Google Shape;258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5400000">
            <a:off x="6419850" y="1047750"/>
            <a:ext cx="1676400" cy="21717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phao hoa 1" id="259" name="Google Shape;25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 rot="-4500000">
            <a:off x="3562350" y="57150"/>
            <a:ext cx="1676400" cy="2171700"/>
          </a:xfrm>
          <a:prstGeom prst="rect">
            <a:avLst/>
          </a:prstGeom>
          <a:noFill/>
          <a:ln>
            <a:noFill/>
          </a:ln>
        </p:spPr>
      </p:pic>
      <p:sp>
        <p:nvSpPr>
          <p:cNvPr id="260" name="Google Shape;260;p14"/>
          <p:cNvSpPr/>
          <p:nvPr/>
        </p:nvSpPr>
        <p:spPr>
          <a:xfrm>
            <a:off x="304800" y="2971800"/>
            <a:ext cx="8475397" cy="769441"/>
          </a:xfrm>
          <a:prstGeom prst="rect">
            <a:avLst/>
          </a:prstGeom>
          <a:noFill/>
          <a:ln>
            <a:noFill/>
          </a:ln>
          <a:effectLst>
            <a:reflection blurRad="0" dir="0" dist="0" endA="300" endPos="55000" fadeDir="5400000" kx="0" rotWithShape="0" algn="bl" stA="50000" stPos="0" sy="-100000" ky="0"/>
          </a:effectLst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B0F0"/>
              </a:buClr>
              <a:buSzPts val="4400"/>
              <a:buFont typeface="Times New Roman"/>
              <a:buNone/>
            </a:pPr>
            <a:r>
              <a:rPr b="1" i="0" lang="en-US" sz="4400" u="none" cap="none" strike="noStrike">
                <a:solidFill>
                  <a:srgbClr val="00B0F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Chúc các em chăm ngoan, học giỏi</a:t>
            </a:r>
            <a:endParaRPr/>
          </a:p>
        </p:txBody>
      </p:sp>
      <p:pic>
        <p:nvPicPr>
          <p:cNvPr id="261" name="Google Shape;261;p14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934200" y="6400800"/>
            <a:ext cx="323850" cy="431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62" name="Google Shape;262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343400" y="4343400"/>
            <a:ext cx="304800" cy="3048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"/>
          <p:cNvSpPr txBox="1"/>
          <p:nvPr/>
        </p:nvSpPr>
        <p:spPr>
          <a:xfrm>
            <a:off x="2819400" y="485775"/>
            <a:ext cx="3505200" cy="49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2600"/>
              <a:buFont typeface="Times New Roman"/>
              <a:buNone/>
            </a:pPr>
            <a:r>
              <a:rPr b="1" i="0" lang="en-US" sz="2600" u="sng" cap="none" strike="noStrike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Môn:</a:t>
            </a:r>
            <a:r>
              <a:rPr b="1" i="0" lang="en-US" sz="2600" u="none" cap="none" strike="noStrike">
                <a:solidFill>
                  <a:srgbClr val="6600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Tin học</a:t>
            </a:r>
            <a:endParaRPr/>
          </a:p>
        </p:txBody>
      </p:sp>
      <p:grpSp>
        <p:nvGrpSpPr>
          <p:cNvPr id="105" name="Google Shape;105;p2"/>
          <p:cNvGrpSpPr/>
          <p:nvPr/>
        </p:nvGrpSpPr>
        <p:grpSpPr>
          <a:xfrm>
            <a:off x="576262" y="1352550"/>
            <a:ext cx="3709987" cy="1039812"/>
            <a:chOff x="192" y="873"/>
            <a:chExt cx="2630" cy="655"/>
          </a:xfrm>
        </p:grpSpPr>
        <p:grpSp>
          <p:nvGrpSpPr>
            <p:cNvPr id="106" name="Google Shape;106;p2"/>
            <p:cNvGrpSpPr/>
            <p:nvPr/>
          </p:nvGrpSpPr>
          <p:grpSpPr>
            <a:xfrm>
              <a:off x="192" y="873"/>
              <a:ext cx="2630" cy="655"/>
              <a:chOff x="2160" y="1678"/>
              <a:chExt cx="1303" cy="1134"/>
            </a:xfrm>
          </p:grpSpPr>
          <p:sp>
            <p:nvSpPr>
              <p:cNvPr id="107" name="Google Shape;107;p2"/>
              <p:cNvSpPr/>
              <p:nvPr/>
            </p:nvSpPr>
            <p:spPr>
              <a:xfrm>
                <a:off x="2781" y="1981"/>
                <a:ext cx="64" cy="524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50000">
                    <a:srgbClr val="FCDF06"/>
                  </a:gs>
                  <a:gs pos="100000">
                    <a:srgbClr val="FFFFFF"/>
                  </a:gs>
                </a:gsLst>
                <a:lin ang="27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8" name="Google Shape;108;p2"/>
              <p:cNvSpPr/>
              <p:nvPr/>
            </p:nvSpPr>
            <p:spPr>
              <a:xfrm>
                <a:off x="2783" y="1981"/>
                <a:ext cx="64" cy="524"/>
              </a:xfrm>
              <a:prstGeom prst="ellipse">
                <a:avLst/>
              </a:prstGeom>
              <a:solidFill>
                <a:srgbClr val="00FF00">
                  <a:alpha val="31764"/>
                </a:srgbClr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09" name="Google Shape;109;p2"/>
              <p:cNvSpPr/>
              <p:nvPr/>
            </p:nvSpPr>
            <p:spPr>
              <a:xfrm>
                <a:off x="2163" y="1983"/>
                <a:ext cx="1300" cy="524"/>
              </a:xfrm>
              <a:prstGeom prst="ellipse">
                <a:avLst/>
              </a:prstGeom>
              <a:gradFill>
                <a:gsLst>
                  <a:gs pos="0">
                    <a:srgbClr val="887903"/>
                  </a:gs>
                  <a:gs pos="50000">
                    <a:srgbClr val="FCDF06"/>
                  </a:gs>
                  <a:gs pos="100000">
                    <a:srgbClr val="887903"/>
                  </a:gs>
                </a:gsLst>
                <a:lin ang="18900000" scaled="0"/>
              </a:gra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0" name="Google Shape;110;p2"/>
              <p:cNvSpPr/>
              <p:nvPr/>
            </p:nvSpPr>
            <p:spPr>
              <a:xfrm>
                <a:off x="2160" y="1948"/>
                <a:ext cx="1300" cy="566"/>
              </a:xfrm>
              <a:prstGeom prst="ellipse">
                <a:avLst/>
              </a:prstGeom>
              <a:solidFill>
                <a:srgbClr val="FF00FF">
                  <a:alpha val="0"/>
                </a:srgbClr>
              </a:solidFill>
              <a:ln cap="flat" cmpd="sng" w="38100">
                <a:solidFill>
                  <a:schemeClr val="lt1"/>
                </a:solidFill>
                <a:prstDash val="solid"/>
                <a:miter lim="800000"/>
                <a:headEnd len="sm" w="sm" type="none"/>
                <a:tailEnd len="sm" w="sm" type="none"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1" name="Google Shape;111;p2"/>
              <p:cNvSpPr/>
              <p:nvPr/>
            </p:nvSpPr>
            <p:spPr>
              <a:xfrm>
                <a:off x="2228" y="1983"/>
                <a:ext cx="1170" cy="524"/>
              </a:xfrm>
              <a:prstGeom prst="ellipse">
                <a:avLst/>
              </a:prstGeom>
              <a:solidFill>
                <a:srgbClr val="FF00FF"/>
              </a:solidFill>
              <a:ln>
                <a:noFill/>
              </a:ln>
            </p:spPr>
            <p:txBody>
              <a:bodyPr anchorCtr="0" anchor="ctr" bIns="45700" lIns="91425" spcFirstLastPara="1" rIns="91425" wrap="square" tIns="45700">
                <a:sp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2" name="Google Shape;112;p2"/>
              <p:cNvSpPr/>
              <p:nvPr/>
            </p:nvSpPr>
            <p:spPr>
              <a:xfrm>
                <a:off x="2246" y="1678"/>
                <a:ext cx="1134" cy="1134"/>
              </a:xfrm>
              <a:prstGeom prst="ellipse">
                <a:avLst/>
              </a:prstGeom>
              <a:gradFill>
                <a:gsLst>
                  <a:gs pos="0">
                    <a:srgbClr val="595959"/>
                  </a:gs>
                  <a:gs pos="100000">
                    <a:srgbClr val="C0C0C0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3" name="Google Shape;113;p2"/>
              <p:cNvSpPr txBox="1"/>
              <p:nvPr/>
            </p:nvSpPr>
            <p:spPr>
              <a:xfrm rot="5400000">
                <a:off x="2391" y="1841"/>
                <a:ext cx="802" cy="80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4" name="Google Shape;114;p2"/>
              <p:cNvSpPr/>
              <p:nvPr/>
            </p:nvSpPr>
            <p:spPr>
              <a:xfrm>
                <a:off x="2261" y="1685"/>
                <a:ext cx="1105" cy="1105"/>
              </a:xfrm>
              <a:prstGeom prst="ellipse">
                <a:avLst/>
              </a:prstGeom>
              <a:gradFill>
                <a:gsLst>
                  <a:gs pos="0">
                    <a:srgbClr val="C0C0C0">
                      <a:alpha val="0"/>
                    </a:srgbClr>
                  </a:gs>
                  <a:gs pos="100000">
                    <a:srgbClr val="E9E9E9"/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5" name="Google Shape;115;p2"/>
              <p:cNvSpPr txBox="1"/>
              <p:nvPr/>
            </p:nvSpPr>
            <p:spPr>
              <a:xfrm rot="5400000">
                <a:off x="2412" y="1837"/>
                <a:ext cx="781" cy="78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6" name="Google Shape;116;p2"/>
              <p:cNvSpPr/>
              <p:nvPr/>
            </p:nvSpPr>
            <p:spPr>
              <a:xfrm>
                <a:off x="2273" y="1696"/>
                <a:ext cx="1052" cy="1032"/>
              </a:xfrm>
              <a:prstGeom prst="ellipse">
                <a:avLst/>
              </a:prstGeom>
              <a:solidFill>
                <a:schemeClr val="lt1">
                  <a:alpha val="4745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2"/>
              <p:cNvSpPr txBox="1"/>
              <p:nvPr/>
            </p:nvSpPr>
            <p:spPr>
              <a:xfrm rot="5400000">
                <a:off x="2411" y="1819"/>
                <a:ext cx="730" cy="744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  <p:sp>
            <p:nvSpPr>
              <p:cNvPr id="118" name="Google Shape;118;p2"/>
              <p:cNvSpPr/>
              <p:nvPr/>
            </p:nvSpPr>
            <p:spPr>
              <a:xfrm>
                <a:off x="2334" y="1725"/>
                <a:ext cx="936" cy="838"/>
              </a:xfrm>
              <a:prstGeom prst="ellipse">
                <a:avLst/>
              </a:prstGeom>
              <a:gradFill>
                <a:gsLst>
                  <a:gs pos="0">
                    <a:srgbClr val="FFFFFF"/>
                  </a:gs>
                  <a:gs pos="100000">
                    <a:srgbClr val="C0C0C0">
                      <a:alpha val="37647"/>
                    </a:srgbClr>
                  </a:gs>
                </a:gsLst>
                <a:lin ang="5400000" scaled="0"/>
              </a:gra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9" name="Google Shape;119;p2"/>
              <p:cNvSpPr txBox="1"/>
              <p:nvPr/>
            </p:nvSpPr>
            <p:spPr>
              <a:xfrm rot="5400000">
                <a:off x="2497" y="1813"/>
                <a:ext cx="593" cy="662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ctr" bIns="45700" lIns="91425" spcFirstLastPara="1" rIns="91425" wrap="square" tIns="45700">
                <a:noAutofit/>
              </a:bodyPr>
              <a:lstStyle/>
              <a:p>
                <a:pPr indent="0" lvl="0" marL="0" marR="0" rtl="0" algn="l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 b="0" i="0" sz="1800" u="none">
                  <a:solidFill>
                    <a:schemeClr val="dk1"/>
                  </a:solidFill>
                  <a:latin typeface="Libre Franklin"/>
                  <a:ea typeface="Libre Franklin"/>
                  <a:cs typeface="Libre Franklin"/>
                  <a:sym typeface="Libre Franklin"/>
                </a:endParaRPr>
              </a:p>
            </p:txBody>
          </p:sp>
        </p:grpSp>
        <p:sp>
          <p:nvSpPr>
            <p:cNvPr id="120" name="Google Shape;120;p2"/>
            <p:cNvSpPr txBox="1"/>
            <p:nvPr/>
          </p:nvSpPr>
          <p:spPr>
            <a:xfrm>
              <a:off x="557" y="1008"/>
              <a:ext cx="1843" cy="31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3333FF"/>
                </a:buClr>
                <a:buSzPts val="2600"/>
                <a:buFont typeface="Times New Roman"/>
                <a:buNone/>
              </a:pPr>
              <a:r>
                <a:rPr b="1" i="0" lang="en-US" sz="2600" u="none">
                  <a:solidFill>
                    <a:srgbClr val="3333FF"/>
                  </a:solidFill>
                  <a:latin typeface="Times New Roman"/>
                  <a:ea typeface="Times New Roman"/>
                  <a:cs typeface="Times New Roman"/>
                  <a:sym typeface="Times New Roman"/>
                </a:rPr>
                <a:t>Khởi động</a:t>
              </a:r>
              <a:endParaRPr/>
            </a:p>
          </p:txBody>
        </p:sp>
      </p:grpSp>
      <p:pic>
        <p:nvPicPr>
          <p:cNvPr descr="Logo" id="121" name="Google Shape;121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28600" y="2514600"/>
            <a:ext cx="1143000" cy="828675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"/>
          <p:cNvSpPr txBox="1"/>
          <p:nvPr/>
        </p:nvSpPr>
        <p:spPr>
          <a:xfrm>
            <a:off x="685800" y="2362200"/>
            <a:ext cx="8001000" cy="15573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sng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TRÒ CHƠI</a:t>
            </a: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</a:t>
            </a:r>
            <a:endParaRPr/>
          </a:p>
          <a:p>
            <a:pPr indent="-342900" lvl="0" marL="342900" marR="0" rtl="0" algn="ct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FF000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HỘP QUÀ BÍ MẬT</a:t>
            </a:r>
            <a:endParaRPr/>
          </a:p>
        </p:txBody>
      </p:sp>
      <p:pic>
        <p:nvPicPr>
          <p:cNvPr descr="C:\Users\ADMIN\Documents\hop-qua-dinh-pha-le-va-25-bong-hoa-hong-25.jpg" id="123" name="Google Shape;123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48000" y="4038600"/>
            <a:ext cx="3108325" cy="2133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3"/>
          <p:cNvSpPr txBox="1"/>
          <p:nvPr>
            <p:ph idx="4294967295" type="title"/>
          </p:nvPr>
        </p:nvSpPr>
        <p:spPr>
          <a:xfrm>
            <a:off x="457200" y="274638"/>
            <a:ext cx="8229600" cy="2163762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A04400"/>
              </a:buClr>
              <a:buSzPts val="4800"/>
              <a:buFont typeface="Calibri"/>
              <a:buNone/>
            </a:pPr>
            <a:r>
              <a:rPr b="1" i="0" lang="en-US" sz="4800" u="none" cap="none" strike="noStrike">
                <a:solidFill>
                  <a:srgbClr val="A04400"/>
                </a:solidFill>
                <a:latin typeface="Calibri"/>
                <a:ea typeface="Calibri"/>
                <a:cs typeface="Calibri"/>
                <a:sym typeface="Calibri"/>
              </a:rPr>
              <a:t>Câu 1: </a:t>
            </a:r>
            <a:r>
              <a:rPr b="1" i="0" lang="en-US" sz="4400" u="none" cap="none" strike="noStrike">
                <a:solidFill>
                  <a:srgbClr val="974806"/>
                </a:solidFill>
                <a:latin typeface="Calibri"/>
                <a:ea typeface="Calibri"/>
                <a:cs typeface="Calibri"/>
                <a:sym typeface="Calibri"/>
              </a:rPr>
              <a:t>Để mở phần mềm trình chiếu Powerpoint, em nháy đúp chuột vào biểu tượng nào?</a:t>
            </a:r>
            <a:endParaRPr b="1" i="0" sz="4800" u="none" cap="none" strike="noStrike">
              <a:solidFill>
                <a:srgbClr val="974806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9" name="Google Shape;129;p3"/>
          <p:cNvPicPr preferRelativeResize="0"/>
          <p:nvPr>
            <p:ph idx="1" type="body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30275" y="3532187"/>
            <a:ext cx="1355725" cy="1184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0" name="Google Shape;130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736975" y="3397250"/>
            <a:ext cx="1760537" cy="1217612"/>
          </a:xfrm>
          <a:prstGeom prst="rect">
            <a:avLst/>
          </a:prstGeom>
          <a:noFill/>
          <a:ln>
            <a:noFill/>
          </a:ln>
        </p:spPr>
      </p:pic>
      <p:pic>
        <p:nvPicPr>
          <p:cNvPr id="131" name="Google Shape;131;p3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6384925" y="3425825"/>
            <a:ext cx="1887537" cy="1219200"/>
          </a:xfrm>
          <a:prstGeom prst="rect">
            <a:avLst/>
          </a:prstGeom>
          <a:noFill/>
          <a:ln>
            <a:noFill/>
          </a:ln>
        </p:spPr>
      </p:pic>
      <p:sp>
        <p:nvSpPr>
          <p:cNvPr id="132" name="Google Shape;132;p3"/>
          <p:cNvSpPr/>
          <p:nvPr/>
        </p:nvSpPr>
        <p:spPr>
          <a:xfrm>
            <a:off x="696912" y="4078287"/>
            <a:ext cx="552450" cy="65405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pic>
        <p:nvPicPr>
          <p:cNvPr descr="HÃ¬nh áº£nh cÃ³ liÃªn quan" id="133" name="Google Shape;133;p3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1219200" y="3505200"/>
            <a:ext cx="1066800" cy="10668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4" name="Google Shape;134;p3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4114800" y="3505200"/>
            <a:ext cx="1143000" cy="838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35" name="Google Shape;135;p3"/>
          <p:cNvPicPr preferRelativeResize="0"/>
          <p:nvPr/>
        </p:nvPicPr>
        <p:blipFill rotWithShape="1">
          <a:blip r:embed="rId8">
            <a:alphaModFix/>
          </a:blip>
          <a:srcRect b="0" l="0" r="0" t="0"/>
          <a:stretch/>
        </p:blipFill>
        <p:spPr>
          <a:xfrm>
            <a:off x="6858000" y="3429000"/>
            <a:ext cx="1295400" cy="108108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4"/>
          <p:cNvSpPr txBox="1"/>
          <p:nvPr>
            <p:ph type="title"/>
          </p:nvPr>
        </p:nvSpPr>
        <p:spPr>
          <a:xfrm>
            <a:off x="304800" y="274626"/>
            <a:ext cx="8610600" cy="2060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</a:pPr>
            <a:r>
              <a:rPr b="1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Câu 2: Em vào thẻ nào để tạo hiệu ứng ch</a:t>
            </a:r>
            <a:r>
              <a:rPr b="1" lang="en-US" sz="4000"/>
              <a:t>uyển động cho </a:t>
            </a:r>
            <a:r>
              <a:rPr b="1" i="0" lang="en-US" sz="400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hình ảnh trong trang trình chiếu?</a:t>
            </a:r>
            <a:endParaRPr/>
          </a:p>
        </p:txBody>
      </p:sp>
      <p:sp>
        <p:nvSpPr>
          <p:cNvPr id="141" name="Google Shape;141;p4"/>
          <p:cNvSpPr/>
          <p:nvPr/>
        </p:nvSpPr>
        <p:spPr>
          <a:xfrm>
            <a:off x="884898" y="3739388"/>
            <a:ext cx="861600" cy="652500"/>
          </a:xfrm>
          <a:prstGeom prst="ellipse">
            <a:avLst/>
          </a:prstGeom>
          <a:noFill/>
          <a:ln cap="flat" cmpd="sng" w="254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i="0" sz="1800" u="none">
              <a:solidFill>
                <a:schemeClr val="dk1"/>
              </a:solidFill>
              <a:latin typeface="Libre Franklin"/>
              <a:ea typeface="Libre Franklin"/>
              <a:cs typeface="Libre Franklin"/>
              <a:sym typeface="Libre Franklin"/>
            </a:endParaRPr>
          </a:p>
        </p:txBody>
      </p:sp>
      <p:sp>
        <p:nvSpPr>
          <p:cNvPr id="142" name="Google Shape;142;p4"/>
          <p:cNvSpPr txBox="1"/>
          <p:nvPr/>
        </p:nvSpPr>
        <p:spPr>
          <a:xfrm>
            <a:off x="884900" y="2335150"/>
            <a:ext cx="73545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3" name="Google Shape;143;p4"/>
          <p:cNvSpPr txBox="1"/>
          <p:nvPr/>
        </p:nvSpPr>
        <p:spPr>
          <a:xfrm>
            <a:off x="1229025" y="2900525"/>
            <a:ext cx="735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-393700" lvl="0" marL="457200" rtl="0" algn="l">
              <a:spcBef>
                <a:spcPts val="0"/>
              </a:spcBef>
              <a:spcAft>
                <a:spcPts val="0"/>
              </a:spcAft>
              <a:buSzPts val="2600"/>
              <a:buFont typeface="Calibri"/>
              <a:buAutoNum type="alphaUcPeriod"/>
            </a:pPr>
            <a:r>
              <a:rPr b="1" lang="en-US" sz="2600">
                <a:latin typeface="Calibri"/>
                <a:ea typeface="Calibri"/>
                <a:cs typeface="Calibri"/>
                <a:sym typeface="Calibri"/>
              </a:rPr>
              <a:t>Transitions</a:t>
            </a:r>
            <a:endParaRPr b="1" sz="2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4" name="Google Shape;144;p4"/>
          <p:cNvSpPr txBox="1"/>
          <p:nvPr/>
        </p:nvSpPr>
        <p:spPr>
          <a:xfrm>
            <a:off x="1548575" y="3957475"/>
            <a:ext cx="7354500" cy="85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5" name="Google Shape;145;p4"/>
          <p:cNvSpPr txBox="1"/>
          <p:nvPr/>
        </p:nvSpPr>
        <p:spPr>
          <a:xfrm>
            <a:off x="1229025" y="3773138"/>
            <a:ext cx="735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latin typeface="Calibri"/>
                <a:ea typeface="Calibri"/>
                <a:cs typeface="Calibri"/>
                <a:sym typeface="Calibri"/>
              </a:rPr>
              <a:t>B. Animation- Motion Paths</a:t>
            </a:r>
            <a:endParaRPr b="1" sz="260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6" name="Google Shape;146;p4"/>
          <p:cNvSpPr txBox="1"/>
          <p:nvPr/>
        </p:nvSpPr>
        <p:spPr>
          <a:xfrm>
            <a:off x="1229025" y="4645750"/>
            <a:ext cx="73545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US" sz="2600">
                <a:latin typeface="Calibri"/>
                <a:ea typeface="Calibri"/>
                <a:cs typeface="Calibri"/>
                <a:sym typeface="Calibri"/>
              </a:rPr>
              <a:t>C. Animation - Add Effect</a:t>
            </a:r>
            <a:endParaRPr b="1" sz="26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8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2" presetSubtype="8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dur="1000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fmla="" tm="0">
                                          <p:val>
                                            <p:strVal val="#ppt_x-1"/>
                                          </p:val>
                                        </p:tav>
                                        <p:tav fmla=""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p5"/>
          <p:cNvSpPr txBox="1"/>
          <p:nvPr/>
        </p:nvSpPr>
        <p:spPr>
          <a:xfrm>
            <a:off x="2286000" y="485775"/>
            <a:ext cx="3505200" cy="5857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Tin học</a:t>
            </a:r>
            <a:endParaRPr/>
          </a:p>
        </p:txBody>
      </p:sp>
      <p:sp>
        <p:nvSpPr>
          <p:cNvPr id="153" name="Google Shape;153;p5"/>
          <p:cNvSpPr txBox="1"/>
          <p:nvPr/>
        </p:nvSpPr>
        <p:spPr>
          <a:xfrm>
            <a:off x="1447800" y="1066800"/>
            <a:ext cx="6477000" cy="584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rgbClr val="00206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Bài 5: Thực hành tổng hợp</a:t>
            </a:r>
            <a:endParaRPr/>
          </a:p>
        </p:txBody>
      </p:sp>
      <p:pic>
        <p:nvPicPr>
          <p:cNvPr id="154" name="Google Shape;154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79375" y="1901825"/>
            <a:ext cx="9382125" cy="3694112"/>
          </a:xfrm>
          <a:prstGeom prst="rect">
            <a:avLst/>
          </a:prstGeom>
          <a:noFill/>
          <a:ln>
            <a:noFill/>
          </a:ln>
        </p:spPr>
      </p:pic>
      <p:sp>
        <p:nvSpPr>
          <p:cNvPr descr="White marble" id="155" name="Google Shape;155;p5"/>
          <p:cNvSpPr txBox="1"/>
          <p:nvPr/>
        </p:nvSpPr>
        <p:spPr>
          <a:xfrm>
            <a:off x="1752600" y="1612900"/>
            <a:ext cx="5105400" cy="5842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3200"/>
              <a:buFont typeface="Arial"/>
              <a:buNone/>
            </a:pPr>
            <a:r>
              <a:rPr b="1" i="0" lang="en-US" sz="3200" u="sng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MỤC TIÊU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22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6"/>
          <p:cNvSpPr txBox="1"/>
          <p:nvPr/>
        </p:nvSpPr>
        <p:spPr>
          <a:xfrm>
            <a:off x="228600" y="990600"/>
            <a:ext cx="8382000" cy="77866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1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1. Thực hiện nhấn các tổ hợp phím để kiểm tra các chức năng tương ứng.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N: Khởi tạo một Powerpoint mới.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M: Thêm một trang trình chiếu mới.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B: Bật/ tắt chế độ in đậm.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I: Bật/ tắt chế độ in nghiêng.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U: Bật/ tắt chế độ gạch chân.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P: In ra bài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Ctrl + S: Lưu bài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F5: Bắt đầu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Times New Roman"/>
              <a:buNone/>
            </a:pPr>
            <a:r>
              <a:rPr b="0" i="0" lang="en-US" sz="28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ESC: Thoát khỏi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descr="Logo" id="162" name="Google Shape;162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377825" y="228600"/>
            <a:ext cx="981075" cy="6096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7"/>
          <p:cNvSpPr txBox="1"/>
          <p:nvPr/>
        </p:nvSpPr>
        <p:spPr>
          <a:xfrm>
            <a:off x="0" y="647700"/>
            <a:ext cx="9144000" cy="8956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2. Trao đổi với bạn rồi thực hiện các yêu cầu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a)</a:t>
            </a:r>
            <a:r>
              <a:rPr b="1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Thiết kế bài trình chiếu có chủ đề “Giới thiệu nhóm và các thành viên”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Trang 1: Giới thiệu tên nhóm, tên các bạn trong nhóm.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Các trang tiếp theo giới thiệu từng thành viên trong nhóm, bao gồm các thông tin.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Họ và tên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Hình ảnh cá nhân (nếu có)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Sinh nhật</a:t>
            </a:r>
            <a:endParaRPr/>
          </a:p>
          <a:p>
            <a:pPr indent="-15240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Sở thích.....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+ Trang cuối: cảm ơn người theo dõi.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b) Chọn màu nền, màu chữ trong các trang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c) Tạo hiệu ứng cho nội dung và hình ảnh trong các trang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d) Ghi thông tin người soạn, số trang cho bài trình chiếu.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e) Đặt tên cho bài trình chiếu rồi lưu bài trình chiếu vào thư mục của em trên máy tính.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Times New Roman"/>
              <a:buNone/>
            </a:pPr>
            <a:r>
              <a:rPr b="0" i="0" lang="en-US" sz="24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g) Sử dụng bài trình chiếu để thuyết trình trước nhóm.</a:t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Libre Franklin"/>
              <a:buNone/>
            </a:pPr>
            <a:r>
              <a:t/>
            </a:r>
            <a:endParaRPr b="0" i="0" sz="3200" u="none">
              <a:solidFill>
                <a:srgbClr val="0070C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70C0"/>
              </a:buClr>
              <a:buSzPts val="3200"/>
              <a:buFont typeface="Times New Roman"/>
              <a:buNone/>
            </a:pPr>
            <a:r>
              <a:rPr b="0" i="0" lang="en-US" sz="3200" u="none">
                <a:solidFill>
                  <a:srgbClr val="0070C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endParaRPr/>
          </a:p>
        </p:txBody>
      </p:sp>
      <p:pic>
        <p:nvPicPr>
          <p:cNvPr id="169" name="Google Shape;169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52400" y="0"/>
            <a:ext cx="981075" cy="647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8"/>
          <p:cNvSpPr/>
          <p:nvPr/>
        </p:nvSpPr>
        <p:spPr>
          <a:xfrm>
            <a:off x="2209800" y="0"/>
            <a:ext cx="4724400" cy="12192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C6D9F1"/>
          </a:solidFill>
          <a:ln cap="flat" cmpd="sng" w="9525">
            <a:solidFill>
              <a:srgbClr val="46AAC5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CỦNG CỐ</a:t>
            </a:r>
            <a:endParaRPr/>
          </a:p>
        </p:txBody>
      </p:sp>
      <p:sp>
        <p:nvSpPr>
          <p:cNvPr id="175" name="Google Shape;175;p8"/>
          <p:cNvSpPr/>
          <p:nvPr/>
        </p:nvSpPr>
        <p:spPr>
          <a:xfrm rot="-718086">
            <a:off x="-134378" y="1625627"/>
            <a:ext cx="9495080" cy="4108826"/>
          </a:xfrm>
          <a:prstGeom prst="irregularSeal2">
            <a:avLst/>
          </a:prstGeom>
          <a:gradFill>
            <a:gsLst>
              <a:gs pos="0">
                <a:srgbClr val="9BE9FF"/>
              </a:gs>
              <a:gs pos="35000">
                <a:srgbClr val="B8F1FF"/>
              </a:gs>
              <a:gs pos="100000">
                <a:srgbClr val="E2FBFF"/>
              </a:gs>
            </a:gsLst>
            <a:lin ang="16200000" scaled="0"/>
          </a:gradFill>
          <a:ln cap="flat" cmpd="sng" w="57150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5400"/>
              <a:buFont typeface="Calibri"/>
              <a:buNone/>
            </a:pPr>
            <a:r>
              <a:rPr b="1" i="0" lang="en-US" sz="5400" u="none" cap="none" strike="noStrike">
                <a:solidFill>
                  <a:srgbClr val="515151"/>
                </a:solidFill>
                <a:latin typeface="Calibri"/>
                <a:ea typeface="Calibri"/>
                <a:cs typeface="Calibri"/>
                <a:sym typeface="Calibri"/>
              </a:rPr>
              <a:t>Trò chơi Ai nhanh, ai đúng ???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p9"/>
          <p:cNvSpPr/>
          <p:nvPr/>
        </p:nvSpPr>
        <p:spPr>
          <a:xfrm>
            <a:off x="2209800" y="0"/>
            <a:ext cx="4724400" cy="1219200"/>
          </a:xfrm>
          <a:prstGeom prst="pentagon">
            <a:avLst>
              <a:gd fmla="val 105146" name="hf"/>
              <a:gd fmla="val 110557" name="vf"/>
            </a:avLst>
          </a:prstGeom>
          <a:solidFill>
            <a:srgbClr val="C6D9F1"/>
          </a:solidFill>
          <a:ln cap="flat" cmpd="sng" w="9525">
            <a:solidFill>
              <a:srgbClr val="46AAC5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5400000" dist="23000">
              <a:srgbClr val="000000">
                <a:alpha val="34901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Times New Roman"/>
              <a:buNone/>
            </a:pP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CỦNG CỐ</a:t>
            </a:r>
            <a:endParaRPr/>
          </a:p>
        </p:txBody>
      </p:sp>
      <p:sp>
        <p:nvSpPr>
          <p:cNvPr id="181" name="Google Shape;181;p9"/>
          <p:cNvSpPr txBox="1"/>
          <p:nvPr/>
        </p:nvSpPr>
        <p:spPr>
          <a:xfrm>
            <a:off x="228600" y="1350962"/>
            <a:ext cx="7620000" cy="2800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6666"/>
              </a:buClr>
              <a:buSzPts val="3600"/>
              <a:buFont typeface="Times New Roman"/>
              <a:buNone/>
            </a:pPr>
            <a:r>
              <a:rPr b="1" i="0" lang="en-US" sz="3600" u="none">
                <a:solidFill>
                  <a:srgbClr val="006666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3200" u="sng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Câu 1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Để lưu bài trình chiếu, em nhấn tổ hợp phím nào?</a:t>
            </a:r>
            <a:endParaRPr/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Times New Roman"/>
              <a:buAutoNum type="alphaUcPeriod"/>
            </a:pPr>
            <a:r>
              <a:rPr b="1" i="0" lang="en-US" sz="36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Ctrl + B</a:t>
            </a:r>
            <a:endParaRPr b="1" i="0" sz="3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Times New Roman"/>
              <a:buAutoNum type="alphaUcPeriod"/>
            </a:pPr>
            <a:r>
              <a:rPr b="1" i="0" lang="en-US" sz="36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Ctrl + S</a:t>
            </a:r>
            <a:endParaRPr b="1" i="0" sz="3600" u="none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3600"/>
              <a:buFont typeface="Times New Roman"/>
              <a:buAutoNum type="alphaUcPeriod"/>
            </a:pPr>
            <a:r>
              <a:rPr b="0" i="0" lang="en-US" sz="36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 </a:t>
            </a:r>
            <a:r>
              <a:rPr b="1" i="0" lang="en-US" sz="3200" u="non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Ctrl + M</a:t>
            </a:r>
            <a:endParaRPr/>
          </a:p>
        </p:txBody>
      </p:sp>
      <p:grpSp>
        <p:nvGrpSpPr>
          <p:cNvPr id="182" name="Google Shape;182;p9"/>
          <p:cNvGrpSpPr/>
          <p:nvPr/>
        </p:nvGrpSpPr>
        <p:grpSpPr>
          <a:xfrm>
            <a:off x="3489325" y="5084762"/>
            <a:ext cx="2174875" cy="762000"/>
            <a:chOff x="2383" y="3216"/>
            <a:chExt cx="1896" cy="672"/>
          </a:xfrm>
        </p:grpSpPr>
        <p:sp>
          <p:nvSpPr>
            <p:cNvPr id="183" name="Google Shape;183;p9"/>
            <p:cNvSpPr/>
            <p:nvPr/>
          </p:nvSpPr>
          <p:spPr>
            <a:xfrm>
              <a:off x="2383" y="3216"/>
              <a:ext cx="1896" cy="672"/>
            </a:xfrm>
            <a:prstGeom prst="roundRect">
              <a:avLst>
                <a:gd fmla="val 2352" name="adj"/>
              </a:avLst>
            </a:prstGeom>
            <a:gradFill>
              <a:gsLst>
                <a:gs pos="0">
                  <a:srgbClr val="DDDDDD"/>
                </a:gs>
                <a:gs pos="50000">
                  <a:srgbClr val="F3F3F3"/>
                </a:gs>
                <a:gs pos="100000">
                  <a:srgbClr val="DDDDDD"/>
                </a:gs>
              </a:gsLst>
              <a:lin ang="2700000" scaled="0"/>
            </a:gradFill>
            <a:ln cap="flat" cmpd="sng" w="38100">
              <a:solidFill>
                <a:srgbClr val="FFFFFF"/>
              </a:solidFill>
              <a:prstDash val="solid"/>
              <a:miter lim="800000"/>
              <a:headEnd len="sm" w="sm" type="none"/>
              <a:tailEnd len="sm" w="sm" type="none"/>
            </a:ln>
            <a:effectLst>
              <a:outerShdw blurRad="63500" dir="2928844" dist="135002">
                <a:srgbClr val="000000">
                  <a:alpha val="49803"/>
                </a:srgbClr>
              </a:outerShdw>
            </a:effectLst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84" name="Google Shape;184;p9"/>
            <p:cNvSpPr txBox="1"/>
            <p:nvPr/>
          </p:nvSpPr>
          <p:spPr>
            <a:xfrm>
              <a:off x="2653" y="3321"/>
              <a:ext cx="906" cy="461"/>
            </a:xfrm>
            <a:prstGeom prst="rect">
              <a:avLst/>
            </a:prstGeom>
            <a:noFill/>
            <a:ln>
              <a:noFill/>
            </a:ln>
            <a:effectLst>
              <a:outerShdw blurRad="63500" dir="2700000" dist="35921">
                <a:schemeClr val="dk1"/>
              </a:outerShdw>
            </a:effectLst>
          </p:spPr>
          <p:txBody>
            <a:bodyPr anchorCtr="0" anchor="t" bIns="45700" lIns="91425" spcFirstLastPara="1" rIns="91425" wrap="square" tIns="45700">
              <a:spAutoFit/>
            </a:bodyPr>
            <a:lstStyle/>
            <a:p>
              <a:pPr indent="0" lvl="0" marL="0" marR="0" rtl="0" algn="ctr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8EB4E3"/>
                </a:buClr>
                <a:buSzPts val="2800"/>
                <a:buFont typeface="Calibri"/>
                <a:buNone/>
              </a:pPr>
              <a:r>
                <a:rPr b="0" i="0" lang="en-US" sz="2800" u="none">
                  <a:solidFill>
                    <a:srgbClr val="8EB4E3"/>
                  </a:solidFill>
                  <a:latin typeface="Calibri"/>
                  <a:ea typeface="Calibri"/>
                  <a:cs typeface="Calibri"/>
                  <a:sym typeface="Calibri"/>
                </a:rPr>
                <a:t>Đáp án:</a:t>
              </a:r>
              <a:endParaRPr/>
            </a:p>
          </p:txBody>
        </p:sp>
      </p:grpSp>
      <p:sp>
        <p:nvSpPr>
          <p:cNvPr id="185" name="Google Shape;185;p9"/>
          <p:cNvSpPr/>
          <p:nvPr/>
        </p:nvSpPr>
        <p:spPr>
          <a:xfrm>
            <a:off x="6708775" y="6096000"/>
            <a:ext cx="838200" cy="550862"/>
          </a:xfrm>
          <a:prstGeom prst="ellipse">
            <a:avLst/>
          </a:prstGeom>
          <a:gradFill>
            <a:gsLst>
              <a:gs pos="0">
                <a:srgbClr val="CC66FF"/>
              </a:gs>
              <a:gs pos="50000">
                <a:schemeClr val="lt1"/>
              </a:gs>
              <a:gs pos="100000">
                <a:srgbClr val="CC66FF"/>
              </a:gs>
            </a:gsLst>
            <a:lin ang="5400000" scaled="0"/>
          </a:gradFill>
          <a:ln cap="flat" cmpd="sng" w="28575">
            <a:solidFill>
              <a:srgbClr val="6600F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400"/>
              <a:buFont typeface="Times New Roman"/>
              <a:buNone/>
            </a:pPr>
            <a:r>
              <a:rPr b="1" i="0" lang="en-US" sz="1400" u="none">
                <a:solidFill>
                  <a:srgbClr val="FF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Đáp án</a:t>
            </a:r>
            <a:endParaRPr/>
          </a:p>
        </p:txBody>
      </p:sp>
      <p:sp>
        <p:nvSpPr>
          <p:cNvPr id="186" name="Google Shape;186;p9"/>
          <p:cNvSpPr/>
          <p:nvPr/>
        </p:nvSpPr>
        <p:spPr>
          <a:xfrm>
            <a:off x="2895600" y="5922962"/>
            <a:ext cx="1143000" cy="914400"/>
          </a:xfrm>
          <a:prstGeom prst="star16">
            <a:avLst>
              <a:gd fmla="val 37500" name="adj"/>
            </a:avLst>
          </a:prstGeom>
          <a:gradFill>
            <a:gsLst>
              <a:gs pos="0">
                <a:schemeClr val="lt1"/>
              </a:gs>
              <a:gs pos="100000">
                <a:srgbClr val="FC4254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2</a:t>
            </a:r>
            <a:endParaRPr/>
          </a:p>
        </p:txBody>
      </p:sp>
      <p:sp>
        <p:nvSpPr>
          <p:cNvPr id="187" name="Google Shape;187;p9"/>
          <p:cNvSpPr/>
          <p:nvPr/>
        </p:nvSpPr>
        <p:spPr>
          <a:xfrm>
            <a:off x="2895600" y="5922962"/>
            <a:ext cx="1143000" cy="914400"/>
          </a:xfrm>
          <a:prstGeom prst="star16">
            <a:avLst>
              <a:gd fmla="val 37500" name="adj"/>
            </a:avLst>
          </a:prstGeom>
          <a:gradFill>
            <a:gsLst>
              <a:gs pos="0">
                <a:schemeClr val="lt1"/>
              </a:gs>
              <a:gs pos="100000">
                <a:srgbClr val="FC4254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3</a:t>
            </a:r>
            <a:endParaRPr/>
          </a:p>
        </p:txBody>
      </p:sp>
      <p:sp>
        <p:nvSpPr>
          <p:cNvPr id="188" name="Google Shape;188;p9"/>
          <p:cNvSpPr/>
          <p:nvPr/>
        </p:nvSpPr>
        <p:spPr>
          <a:xfrm>
            <a:off x="2895600" y="5922962"/>
            <a:ext cx="1143000" cy="914400"/>
          </a:xfrm>
          <a:prstGeom prst="star16">
            <a:avLst>
              <a:gd fmla="val 37500" name="adj"/>
            </a:avLst>
          </a:prstGeom>
          <a:gradFill>
            <a:gsLst>
              <a:gs pos="0">
                <a:schemeClr val="lt1"/>
              </a:gs>
              <a:gs pos="100000">
                <a:srgbClr val="FC4254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4</a:t>
            </a:r>
            <a:endParaRPr/>
          </a:p>
        </p:txBody>
      </p:sp>
      <p:sp>
        <p:nvSpPr>
          <p:cNvPr id="189" name="Google Shape;189;p9"/>
          <p:cNvSpPr/>
          <p:nvPr/>
        </p:nvSpPr>
        <p:spPr>
          <a:xfrm>
            <a:off x="2895600" y="5922962"/>
            <a:ext cx="1143000" cy="914400"/>
          </a:xfrm>
          <a:prstGeom prst="star16">
            <a:avLst>
              <a:gd fmla="val 37500" name="adj"/>
            </a:avLst>
          </a:prstGeom>
          <a:gradFill>
            <a:gsLst>
              <a:gs pos="0">
                <a:schemeClr val="lt1"/>
              </a:gs>
              <a:gs pos="100000">
                <a:srgbClr val="FC4254"/>
              </a:gs>
            </a:gsLst>
            <a:path path="circle">
              <a:fillToRect b="50%" l="50%" r="50%" t="50%"/>
            </a:path>
            <a:tileRect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33CC"/>
              </a:buClr>
              <a:buSzPts val="4400"/>
              <a:buFont typeface="Arial"/>
              <a:buNone/>
            </a:pPr>
            <a:r>
              <a:rPr b="1" i="0" lang="en-US" sz="4400" u="none">
                <a:solidFill>
                  <a:srgbClr val="0033CC"/>
                </a:solidFill>
                <a:latin typeface="Arial"/>
                <a:ea typeface="Arial"/>
                <a:cs typeface="Arial"/>
                <a:sym typeface="Arial"/>
              </a:rPr>
              <a:t>5</a:t>
            </a:r>
            <a:endParaRPr/>
          </a:p>
        </p:txBody>
      </p:sp>
      <p:grpSp>
        <p:nvGrpSpPr>
          <p:cNvPr id="190" name="Google Shape;190;p9"/>
          <p:cNvGrpSpPr/>
          <p:nvPr/>
        </p:nvGrpSpPr>
        <p:grpSpPr>
          <a:xfrm>
            <a:off x="2714625" y="2878137"/>
            <a:ext cx="2409825" cy="1981200"/>
            <a:chOff x="912" y="2592"/>
            <a:chExt cx="3072" cy="960"/>
          </a:xfrm>
        </p:grpSpPr>
        <p:sp>
          <p:nvSpPr>
            <p:cNvPr id="191" name="Google Shape;191;p9"/>
            <p:cNvSpPr/>
            <p:nvPr/>
          </p:nvSpPr>
          <p:spPr>
            <a:xfrm>
              <a:off x="912" y="2592"/>
              <a:ext cx="3072" cy="960"/>
            </a:xfrm>
            <a:prstGeom prst="ellipse">
              <a:avLst/>
            </a:prstGeom>
            <a:solidFill>
              <a:srgbClr val="00FF00"/>
            </a:solidFill>
            <a:ln cap="flat" cmpd="sng" w="9525">
              <a:solidFill>
                <a:srgbClr val="FF0000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0" i="0" sz="1800" u="none">
                <a:solidFill>
                  <a:schemeClr val="dk1"/>
                </a:solidFill>
                <a:latin typeface="Libre Franklin"/>
                <a:ea typeface="Libre Franklin"/>
                <a:cs typeface="Libre Franklin"/>
                <a:sym typeface="Libre Franklin"/>
              </a:endParaRPr>
            </a:p>
          </p:txBody>
        </p:sp>
        <p:sp>
          <p:nvSpPr>
            <p:cNvPr id="192" name="Google Shape;192;p9"/>
            <p:cNvSpPr/>
            <p:nvPr/>
          </p:nvSpPr>
          <p:spPr>
            <a:xfrm>
              <a:off x="1488" y="2880"/>
              <a:ext cx="1884" cy="408"/>
            </a:xfrm>
            <a:prstGeom prst="rect">
              <a:avLst/>
            </a:prstGeom>
          </p:spPr>
          <p:txBody>
            <a:bodyPr>
              <a:prstTxWarp prst="textPlain"/>
            </a:bodyPr>
            <a:lstStyle/>
            <a:p>
              <a:pPr lvl="0" algn="l"/>
              <a:r>
                <a:rPr b="0" i="1">
                  <a:ln cap="flat" cmpd="sng" w="12700">
                    <a:solidFill>
                      <a:srgbClr val="FFFF00"/>
                    </a:solidFill>
                    <a:prstDash val="solid"/>
                    <a:miter lim="800000"/>
                    <a:headEnd len="sm" w="sm" type="none"/>
                    <a:tailEnd len="sm" w="sm" type="none"/>
                  </a:ln>
                  <a:solidFill>
                    <a:srgbClr val="FF0000"/>
                  </a:solidFill>
                  <a:latin typeface="Times New Roman"/>
                </a:rPr>
                <a:t>HÕt giê </a:t>
              </a:r>
            </a:p>
          </p:txBody>
        </p:sp>
      </p:grpSp>
      <p:sp>
        <p:nvSpPr>
          <p:cNvPr id="193" name="Google Shape;193;p9"/>
          <p:cNvSpPr txBox="1"/>
          <p:nvPr/>
        </p:nvSpPr>
        <p:spPr>
          <a:xfrm>
            <a:off x="2532062" y="5111750"/>
            <a:ext cx="5454650" cy="762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1D1D"/>
              </a:buClr>
              <a:buSzPts val="3400"/>
              <a:buFont typeface="Libre Franklin"/>
              <a:buNone/>
            </a:pPr>
            <a:r>
              <a:rPr b="1" i="0" lang="en-US" sz="3400" u="none">
                <a:solidFill>
                  <a:srgbClr val="FF1D1D"/>
                </a:solidFill>
                <a:latin typeface="Libre Franklin"/>
                <a:ea typeface="Libre Franklin"/>
                <a:cs typeface="Libre Franklin"/>
                <a:sym typeface="Libre Franklin"/>
              </a:rPr>
              <a:t>B. </a:t>
            </a:r>
            <a:endParaRPr/>
          </a:p>
        </p:txBody>
      </p:sp>
      <p:sp>
        <p:nvSpPr>
          <p:cNvPr id="194" name="Google Shape;194;p9"/>
          <p:cNvSpPr/>
          <p:nvPr/>
        </p:nvSpPr>
        <p:spPr>
          <a:xfrm>
            <a:off x="4776787" y="6096000"/>
            <a:ext cx="1128712" cy="557212"/>
          </a:xfrm>
          <a:prstGeom prst="roundRect">
            <a:avLst>
              <a:gd fmla="val 16667" name="adj"/>
            </a:avLst>
          </a:prstGeom>
          <a:gradFill>
            <a:gsLst>
              <a:gs pos="0">
                <a:srgbClr val="F8B049"/>
              </a:gs>
              <a:gs pos="8999">
                <a:srgbClr val="B43E85"/>
              </a:gs>
              <a:gs pos="15499">
                <a:srgbClr val="C50849"/>
              </a:gs>
              <a:gs pos="16499">
                <a:srgbClr val="F952A0"/>
              </a:gs>
              <a:gs pos="18499">
                <a:srgbClr val="FEE7F2"/>
              </a:gs>
              <a:gs pos="39500">
                <a:srgbClr val="F8B049"/>
              </a:gs>
              <a:gs pos="43499">
                <a:srgbClr val="F8B049"/>
              </a:gs>
              <a:gs pos="50000">
                <a:srgbClr val="FC9FCB"/>
              </a:gs>
              <a:gs pos="56500">
                <a:srgbClr val="F8B049"/>
              </a:gs>
              <a:gs pos="60500">
                <a:srgbClr val="F8B049"/>
              </a:gs>
              <a:gs pos="81500">
                <a:srgbClr val="FEE7F2"/>
              </a:gs>
              <a:gs pos="83500">
                <a:srgbClr val="F952A0"/>
              </a:gs>
              <a:gs pos="84500">
                <a:srgbClr val="C50849"/>
              </a:gs>
              <a:gs pos="91000">
                <a:srgbClr val="B43E85"/>
              </a:gs>
              <a:gs pos="100000">
                <a:srgbClr val="F8B049"/>
              </a:gs>
            </a:gsLst>
            <a:lin ang="5400000" scaled="0"/>
          </a:gradFill>
          <a:ln cap="flat" cmpd="sng" w="9525">
            <a:solidFill>
              <a:schemeClr val="dk1"/>
            </a:solidFill>
            <a:prstDash val="solid"/>
            <a:miter lim="800000"/>
            <a:headEnd len="sm" w="sm" type="none"/>
            <a:tailEnd len="sm" w="sm" type="none"/>
          </a:ln>
          <a:effectLst>
            <a:outerShdw blurRad="63500" dir="2700000" dist="35921">
              <a:schemeClr val="lt2"/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1800"/>
              <a:buFont typeface="Arial Narrow"/>
              <a:buNone/>
            </a:pPr>
            <a:r>
              <a:rPr b="1" i="0" lang="en-US" sz="1800" u="none">
                <a:solidFill>
                  <a:srgbClr val="FF0000"/>
                </a:solidFill>
                <a:latin typeface="Arial Narrow"/>
                <a:ea typeface="Arial Narrow"/>
                <a:cs typeface="Arial Narrow"/>
                <a:sym typeface="Arial Narrow"/>
              </a:rPr>
              <a:t>Thêi gian</a:t>
            </a:r>
            <a:endParaRPr/>
          </a:p>
        </p:txBody>
      </p:sp>
      <p:sp>
        <p:nvSpPr>
          <p:cNvPr id="195" name="Google Shape;195;p9"/>
          <p:cNvSpPr/>
          <p:nvPr/>
        </p:nvSpPr>
        <p:spPr>
          <a:xfrm rot="-718086">
            <a:off x="-42124" y="1932408"/>
            <a:ext cx="9228247" cy="2993185"/>
          </a:xfrm>
          <a:prstGeom prst="irregularSeal2">
            <a:avLst/>
          </a:prstGeom>
          <a:gradFill>
            <a:gsLst>
              <a:gs pos="0">
                <a:srgbClr val="9BE9FF"/>
              </a:gs>
              <a:gs pos="35000">
                <a:srgbClr val="B8F1FF"/>
              </a:gs>
              <a:gs pos="100000">
                <a:srgbClr val="E2FBFF"/>
              </a:gs>
            </a:gsLst>
            <a:lin ang="16200000" scaled="0"/>
          </a:gradFill>
          <a:ln cap="flat" cmpd="sng" w="57150">
            <a:solidFill>
              <a:srgbClr val="FF0066"/>
            </a:solidFill>
            <a:prstDash val="solid"/>
            <a:round/>
            <a:headEnd len="sm" w="sm" type="none"/>
            <a:tailEnd len="sm" w="sm" type="none"/>
          </a:ln>
          <a:effectLst>
            <a:outerShdw blurRad="40000" rotWithShape="0" dir="5400000" dist="20000">
              <a:srgbClr val="000000">
                <a:alpha val="37647"/>
              </a:srgbClr>
            </a:outerShdw>
          </a:effectLst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15151"/>
              </a:buClr>
              <a:buSzPts val="5400"/>
              <a:buFont typeface="Calibri"/>
              <a:buNone/>
            </a:pPr>
            <a:r>
              <a:rPr b="1" i="0" lang="en-US" sz="5400" u="none" cap="none" strike="noStrike">
                <a:solidFill>
                  <a:srgbClr val="515151"/>
                </a:solidFill>
                <a:latin typeface="Calibri"/>
                <a:ea typeface="Calibri"/>
                <a:cs typeface="Calibri"/>
                <a:sym typeface="Calibri"/>
              </a:rPr>
              <a:t>Trò chơi Ai sẽ đúng ???</a:t>
            </a:r>
            <a:endParaRPr/>
          </a:p>
        </p:txBody>
      </p:sp>
    </p:spTree>
  </p:cSld>
  <p:clrMapOvr>
    <a:masterClrMapping/>
  </p:clrMapOvr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after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300"/>
                                        <p:tgtEl>
                                          <p:spTgt spid="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fill="hold">
                      <p:stCondLst>
                        <p:cond delay="indefinite"/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click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1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2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fill="hold">
                            <p:stCondLst>
                              <p:cond delay="3000"/>
                            </p:stCondLst>
                            <p:childTnLst>
                              <p:par>
                                <p:cTn fill="hold" nodeType="afterEffect" presetClass="exit" presetID="10" presetSubtype="0">
                                  <p:stCondLst>
                                    <p:cond delay="0"/>
                                  </p:stCondLst>
                                  <p:childTnLst>
                                    <p:animEffect filter="fade" transition="out">
                                      <p:cBhvr>
                                        <p:cTn dur="10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dur="1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2017-10-29T02:30:12Z</dcterms:created>
  <dc:creator>Admin</dc:creator>
</cp:coreProperties>
</file>