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1"/>
  </p:sldMasterIdLst>
  <p:notesMasterIdLst>
    <p:notesMasterId r:id="rId14"/>
  </p:notesMasterIdLst>
  <p:sldIdLst>
    <p:sldId id="273" r:id="rId2"/>
    <p:sldId id="264" r:id="rId3"/>
    <p:sldId id="265" r:id="rId4"/>
    <p:sldId id="266" r:id="rId5"/>
    <p:sldId id="274" r:id="rId6"/>
    <p:sldId id="267" r:id="rId7"/>
    <p:sldId id="270" r:id="rId8"/>
    <p:sldId id="268" r:id="rId9"/>
    <p:sldId id="269" r:id="rId10"/>
    <p:sldId id="271" r:id="rId11"/>
    <p:sldId id="263" r:id="rId12"/>
    <p:sldId id="27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687" autoAdjust="0"/>
  </p:normalViewPr>
  <p:slideViewPr>
    <p:cSldViewPr>
      <p:cViewPr varScale="1">
        <p:scale>
          <a:sx n="60" d="100"/>
          <a:sy n="60" d="100"/>
        </p:scale>
        <p:origin x="78" y="2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EF62E1-F642-40F1-B959-680C65F74BD9}" type="datetimeFigureOut">
              <a:rPr lang="en-US" smtClean="0"/>
              <a:t>27-Aug-21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C439EA-870B-4280-B91C-FBF042497B71}" type="slidenum">
              <a:rPr lang="en-US" smtClean="0"/>
              <a:t>‹#›</a:t>
            </a:fld>
            <a:endParaRPr lang="en-US"/>
          </a:p>
        </p:txBody>
      </p:sp>
    </p:spTree>
    <p:extLst>
      <p:ext uri="{BB962C8B-B14F-4D97-AF65-F5344CB8AC3E}">
        <p14:creationId xmlns:p14="http://schemas.microsoft.com/office/powerpoint/2010/main" val="2168941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C439EA-870B-4280-B91C-FBF042497B71}" type="slidenum">
              <a:rPr lang="en-US" smtClean="0"/>
              <a:t>6</a:t>
            </a:fld>
            <a:endParaRPr lang="en-US"/>
          </a:p>
        </p:txBody>
      </p:sp>
    </p:spTree>
    <p:extLst>
      <p:ext uri="{BB962C8B-B14F-4D97-AF65-F5344CB8AC3E}">
        <p14:creationId xmlns:p14="http://schemas.microsoft.com/office/powerpoint/2010/main" val="177602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C439EA-870B-4280-B91C-FBF042497B71}" type="slidenum">
              <a:rPr lang="en-US" smtClean="0"/>
              <a:t>9</a:t>
            </a:fld>
            <a:endParaRPr lang="en-US"/>
          </a:p>
        </p:txBody>
      </p:sp>
    </p:spTree>
    <p:extLst>
      <p:ext uri="{BB962C8B-B14F-4D97-AF65-F5344CB8AC3E}">
        <p14:creationId xmlns:p14="http://schemas.microsoft.com/office/powerpoint/2010/main" val="3434749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8335969A-C93F-4AB1-B111-D14BFBB38ED5}" type="datetimeFigureOut">
              <a:rPr lang="en-US" smtClean="0"/>
              <a:t>27-Aug-21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63BB91DD-B65E-43B2-A280-28DBD03048E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335969A-C93F-4AB1-B111-D14BFBB38ED5}" type="datetimeFigureOut">
              <a:rPr lang="en-US" smtClean="0"/>
              <a:t>27-Aug-21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B91DD-B65E-43B2-A280-28DBD03048E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335969A-C93F-4AB1-B111-D14BFBB38ED5}" type="datetimeFigureOut">
              <a:rPr lang="en-US" smtClean="0"/>
              <a:t>27-Aug-21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B91DD-B65E-43B2-A280-28DBD03048E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8335969A-C93F-4AB1-B111-D14BFBB38ED5}" type="datetimeFigureOut">
              <a:rPr lang="en-US" smtClean="0"/>
              <a:t>27-Aug-21</a:t>
            </a:fld>
            <a:endParaRPr lang="en-US"/>
          </a:p>
        </p:txBody>
      </p:sp>
      <p:sp>
        <p:nvSpPr>
          <p:cNvPr id="9" name="Slide Number Placeholder 8"/>
          <p:cNvSpPr>
            <a:spLocks noGrp="1"/>
          </p:cNvSpPr>
          <p:nvPr>
            <p:ph type="sldNum" sz="quarter" idx="15"/>
          </p:nvPr>
        </p:nvSpPr>
        <p:spPr/>
        <p:txBody>
          <a:bodyPr rtlCol="0"/>
          <a:lstStyle/>
          <a:p>
            <a:fld id="{63BB91DD-B65E-43B2-A280-28DBD03048E3}"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335969A-C93F-4AB1-B111-D14BFBB38ED5}" type="datetimeFigureOut">
              <a:rPr lang="en-US" smtClean="0"/>
              <a:t>27-Aug-21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63BB91DD-B65E-43B2-A280-28DBD03048E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8335969A-C93F-4AB1-B111-D14BFBB38ED5}" type="datetimeFigureOut">
              <a:rPr lang="en-US" smtClean="0"/>
              <a:t>27-Aug-21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BB91DD-B65E-43B2-A280-28DBD03048E3}"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8335969A-C93F-4AB1-B111-D14BFBB38ED5}" type="datetimeFigureOut">
              <a:rPr lang="en-US" smtClean="0"/>
              <a:t>27-Aug-21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BB91DD-B65E-43B2-A280-28DBD03048E3}"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8335969A-C93F-4AB1-B111-D14BFBB38ED5}" type="datetimeFigureOut">
              <a:rPr lang="en-US" smtClean="0"/>
              <a:t>27-Aug-21</a:t>
            </a:fld>
            <a:endParaRPr lang="en-US"/>
          </a:p>
        </p:txBody>
      </p:sp>
      <p:sp>
        <p:nvSpPr>
          <p:cNvPr id="7" name="Slide Number Placeholder 6"/>
          <p:cNvSpPr>
            <a:spLocks noGrp="1"/>
          </p:cNvSpPr>
          <p:nvPr>
            <p:ph type="sldNum" sz="quarter" idx="11"/>
          </p:nvPr>
        </p:nvSpPr>
        <p:spPr/>
        <p:txBody>
          <a:bodyPr rtlCol="0"/>
          <a:lstStyle/>
          <a:p>
            <a:fld id="{63BB91DD-B65E-43B2-A280-28DBD03048E3}"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35969A-C93F-4AB1-B111-D14BFBB38ED5}" type="datetimeFigureOut">
              <a:rPr lang="en-US" smtClean="0"/>
              <a:t>27-Aug-21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BB91DD-B65E-43B2-A280-28DBD03048E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8335969A-C93F-4AB1-B111-D14BFBB38ED5}" type="datetimeFigureOut">
              <a:rPr lang="en-US" smtClean="0"/>
              <a:t>27-Aug-21</a:t>
            </a:fld>
            <a:endParaRPr lang="en-US"/>
          </a:p>
        </p:txBody>
      </p:sp>
      <p:sp>
        <p:nvSpPr>
          <p:cNvPr id="22" name="Slide Number Placeholder 21"/>
          <p:cNvSpPr>
            <a:spLocks noGrp="1"/>
          </p:cNvSpPr>
          <p:nvPr>
            <p:ph type="sldNum" sz="quarter" idx="15"/>
          </p:nvPr>
        </p:nvSpPr>
        <p:spPr/>
        <p:txBody>
          <a:bodyPr rtlCol="0"/>
          <a:lstStyle/>
          <a:p>
            <a:fld id="{63BB91DD-B65E-43B2-A280-28DBD03048E3}"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335969A-C93F-4AB1-B111-D14BFBB38ED5}" type="datetimeFigureOut">
              <a:rPr lang="en-US" smtClean="0"/>
              <a:t>27-Aug-21</a:t>
            </a:fld>
            <a:endParaRPr lang="en-US"/>
          </a:p>
        </p:txBody>
      </p:sp>
      <p:sp>
        <p:nvSpPr>
          <p:cNvPr id="18" name="Slide Number Placeholder 17"/>
          <p:cNvSpPr>
            <a:spLocks noGrp="1"/>
          </p:cNvSpPr>
          <p:nvPr>
            <p:ph type="sldNum" sz="quarter" idx="11"/>
          </p:nvPr>
        </p:nvSpPr>
        <p:spPr/>
        <p:txBody>
          <a:bodyPr rtlCol="0"/>
          <a:lstStyle/>
          <a:p>
            <a:fld id="{63BB91DD-B65E-43B2-A280-28DBD03048E3}"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335969A-C93F-4AB1-B111-D14BFBB38ED5}" type="datetimeFigureOut">
              <a:rPr lang="en-US" smtClean="0"/>
              <a:t>27-Aug-21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3BB91DD-B65E-43B2-A280-28DBD03048E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6.jpg"/><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4100" name="Rectangle 4">
            <a:extLst>
              <a:ext uri="{FF2B5EF4-FFF2-40B4-BE49-F238E27FC236}">
                <a16:creationId xmlns:a16="http://schemas.microsoft.com/office/drawing/2014/main" id="{EBCBBC48-8ECE-465E-BA54-6B25AFEE3D16}"/>
              </a:ext>
            </a:extLst>
          </p:cNvPr>
          <p:cNvSpPr>
            <a:spLocks noGrp="1" noChangeArrowheads="1"/>
          </p:cNvSpPr>
          <p:nvPr>
            <p:ph type="title"/>
          </p:nvPr>
        </p:nvSpPr>
        <p:spPr>
          <a:xfrm>
            <a:off x="1371600" y="2057400"/>
            <a:ext cx="6781800" cy="1143000"/>
          </a:xfrm>
        </p:spPr>
        <p:txBody>
          <a:bodyPr/>
          <a:lstStyle/>
          <a:p>
            <a:r>
              <a:rPr lang="en-US" altLang="en-US" sz="6000" dirty="0" err="1">
                <a:solidFill>
                  <a:schemeClr val="tx1"/>
                </a:solidFill>
                <a:latin typeface="Times New Roman" panose="02020603050405020304" pitchFamily="18" charset="0"/>
                <a:cs typeface="Times New Roman" panose="02020603050405020304" pitchFamily="18" charset="0"/>
              </a:rPr>
              <a:t>Chính</a:t>
            </a:r>
            <a:r>
              <a:rPr lang="en-US" altLang="en-US" sz="6000" dirty="0">
                <a:solidFill>
                  <a:schemeClr val="tx1"/>
                </a:solidFill>
                <a:latin typeface="Times New Roman" panose="02020603050405020304" pitchFamily="18" charset="0"/>
                <a:cs typeface="Times New Roman" panose="02020603050405020304" pitchFamily="18" charset="0"/>
              </a:rPr>
              <a:t> </a:t>
            </a:r>
            <a:r>
              <a:rPr lang="en-US" altLang="en-US" sz="6000" dirty="0" err="1">
                <a:solidFill>
                  <a:schemeClr val="tx1"/>
                </a:solidFill>
                <a:latin typeface="Times New Roman" panose="02020603050405020304" pitchFamily="18" charset="0"/>
                <a:cs typeface="Times New Roman" panose="02020603050405020304" pitchFamily="18" charset="0"/>
              </a:rPr>
              <a:t>tả</a:t>
            </a:r>
            <a:r>
              <a:rPr lang="en-US" altLang="en-US" sz="6000" dirty="0">
                <a:solidFill>
                  <a:schemeClr val="tx1"/>
                </a:solidFill>
                <a:latin typeface="Times New Roman" panose="02020603050405020304" pitchFamily="18" charset="0"/>
                <a:cs typeface="Times New Roman" panose="02020603050405020304" pitchFamily="18" charset="0"/>
              </a:rPr>
              <a:t> (</a:t>
            </a:r>
            <a:r>
              <a:rPr lang="en-US" altLang="en-US" sz="3600" dirty="0" err="1">
                <a:solidFill>
                  <a:schemeClr val="tx1"/>
                </a:solidFill>
                <a:latin typeface="Times New Roman" panose="02020603050405020304" pitchFamily="18" charset="0"/>
                <a:cs typeface="Times New Roman" panose="02020603050405020304" pitchFamily="18" charset="0"/>
              </a:rPr>
              <a:t>nghe</a:t>
            </a:r>
            <a:r>
              <a:rPr lang="en-US" altLang="en-US" sz="3600" dirty="0">
                <a:solidFill>
                  <a:schemeClr val="tx1"/>
                </a:solidFill>
                <a:latin typeface="Times New Roman" panose="02020603050405020304" pitchFamily="18" charset="0"/>
                <a:cs typeface="Times New Roman" panose="02020603050405020304" pitchFamily="18" charset="0"/>
              </a:rPr>
              <a:t> – </a:t>
            </a:r>
            <a:r>
              <a:rPr lang="en-US" altLang="en-US" sz="3600" dirty="0" err="1">
                <a:solidFill>
                  <a:schemeClr val="tx1"/>
                </a:solidFill>
                <a:latin typeface="Times New Roman" panose="02020603050405020304" pitchFamily="18" charset="0"/>
                <a:cs typeface="Times New Roman" panose="02020603050405020304" pitchFamily="18" charset="0"/>
              </a:rPr>
              <a:t>viết</a:t>
            </a:r>
            <a:r>
              <a:rPr lang="en-US" altLang="en-US" sz="6000" dirty="0">
                <a:solidFill>
                  <a:schemeClr val="tx1"/>
                </a:solidFill>
                <a:latin typeface="Times New Roman" panose="02020603050405020304" pitchFamily="18" charset="0"/>
                <a:cs typeface="Times New Roman" panose="02020603050405020304" pitchFamily="18" charset="0"/>
              </a:rPr>
              <a:t>)</a:t>
            </a:r>
          </a:p>
        </p:txBody>
      </p:sp>
      <p:sp>
        <p:nvSpPr>
          <p:cNvPr id="4102" name="WordArt 6">
            <a:extLst>
              <a:ext uri="{FF2B5EF4-FFF2-40B4-BE49-F238E27FC236}">
                <a16:creationId xmlns:a16="http://schemas.microsoft.com/office/drawing/2014/main" id="{3F721EDC-3B28-4272-BA7C-D1E88772E0DB}"/>
              </a:ext>
            </a:extLst>
          </p:cNvPr>
          <p:cNvSpPr>
            <a:spLocks noChangeArrowheads="1" noChangeShapeType="1" noTextEdit="1"/>
          </p:cNvSpPr>
          <p:nvPr/>
        </p:nvSpPr>
        <p:spPr bwMode="auto">
          <a:xfrm>
            <a:off x="1600200" y="3276600"/>
            <a:ext cx="6324600" cy="25908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InflateBottom">
              <a:avLst>
                <a:gd name="adj" fmla="val 68083"/>
              </a:avLst>
            </a:prstTxWarp>
          </a:bodyPr>
          <a:lstStyle/>
          <a:p>
            <a:pPr algn="ctr"/>
            <a:r>
              <a:rPr lang="vi-VN" sz="3600" b="1" kern="10" dirty="0">
                <a:solidFill>
                  <a:srgbClr val="FF0000"/>
                </a:solidFill>
                <a:effectLst>
                  <a:outerShdw dist="35921" dir="2700000" algn="ctr" rotWithShape="0">
                    <a:srgbClr val="C0C0C0">
                      <a:alpha val="80000"/>
                    </a:srgbClr>
                  </a:outerShdw>
                </a:effectLst>
                <a:latin typeface="Times New Roman" panose="02020603050405020304" pitchFamily="18" charset="0"/>
                <a:cs typeface="Times New Roman" panose="02020603050405020304" pitchFamily="18" charset="0"/>
              </a:rPr>
              <a:t>LƯƠNG NGỌC QUYẾN</a:t>
            </a:r>
            <a:endParaRPr lang="en-US" sz="3600" b="1" kern="10" dirty="0">
              <a:solidFill>
                <a:srgbClr val="FF0000"/>
              </a:solidFill>
              <a:effectLst>
                <a:outerShdw dist="35921" dir="2700000" algn="ctr" rotWithShape="0">
                  <a:srgbClr val="C0C0C0">
                    <a:alpha val="80000"/>
                  </a:srgbClr>
                </a:outerShdw>
              </a:effectLst>
              <a:latin typeface="Times New Roman" panose="02020603050405020304" pitchFamily="18" charset="0"/>
              <a:cs typeface="Times New Roman" panose="02020603050405020304" pitchFamily="18" charset="0"/>
            </a:endParaRPr>
          </a:p>
        </p:txBody>
      </p:sp>
      <p:sp>
        <p:nvSpPr>
          <p:cNvPr id="6" name="TextBox 13">
            <a:extLst>
              <a:ext uri="{FF2B5EF4-FFF2-40B4-BE49-F238E27FC236}">
                <a16:creationId xmlns:a16="http://schemas.microsoft.com/office/drawing/2014/main" id="{2D70B8B3-13EA-4EA6-A413-955BDEF5F57E}"/>
              </a:ext>
            </a:extLst>
          </p:cNvPr>
          <p:cNvSpPr txBox="1">
            <a:spLocks noChangeArrowheads="1"/>
          </p:cNvSpPr>
          <p:nvPr/>
        </p:nvSpPr>
        <p:spPr bwMode="auto">
          <a:xfrm>
            <a:off x="1638300" y="304800"/>
            <a:ext cx="58674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2400" b="1" dirty="0">
                <a:solidFill>
                  <a:srgbClr val="002060"/>
                </a:solidFill>
                <a:latin typeface="Times New Roman" panose="02020603050405020304" pitchFamily="18" charset="0"/>
                <a:cs typeface="Times New Roman" panose="02020603050405020304" pitchFamily="18" charset="0"/>
              </a:rPr>
              <a:t>ỦY BAN NHÂN DÂN QUẬN LONG BIÊN</a:t>
            </a:r>
          </a:p>
          <a:p>
            <a:pPr algn="ctr" eaLnBrk="1" hangingPunct="1">
              <a:spcBef>
                <a:spcPct val="0"/>
              </a:spcBef>
              <a:buFontTx/>
              <a:buNone/>
            </a:pPr>
            <a:r>
              <a:rPr lang="en-US" altLang="en-US" sz="2800" b="1" u="sng" dirty="0">
                <a:solidFill>
                  <a:srgbClr val="002060"/>
                </a:solidFill>
                <a:latin typeface="Times New Roman" panose="02020603050405020304" pitchFamily="18" charset="0"/>
                <a:cs typeface="Times New Roman" panose="02020603050405020304" pitchFamily="18" charset="0"/>
              </a:rPr>
              <a:t>TRƯỜNG TIỂU HỌC ÁI MỘ B</a:t>
            </a:r>
          </a:p>
        </p:txBody>
      </p:sp>
      <p:pic>
        <p:nvPicPr>
          <p:cNvPr id="7" name="Picture 12">
            <a:extLst>
              <a:ext uri="{FF2B5EF4-FFF2-40B4-BE49-F238E27FC236}">
                <a16:creationId xmlns:a16="http://schemas.microsoft.com/office/drawing/2014/main" id="{F2EF6C52-76F1-429D-91BE-C76491CD42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468312"/>
            <a:ext cx="1457325" cy="145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0" y="13570"/>
            <a:ext cx="9144000" cy="7001005"/>
          </a:xfrm>
        </p:spPr>
      </p:pic>
      <p:sp>
        <p:nvSpPr>
          <p:cNvPr id="4" name="Cloud 3"/>
          <p:cNvSpPr/>
          <p:nvPr/>
        </p:nvSpPr>
        <p:spPr>
          <a:xfrm>
            <a:off x="990600" y="2133600"/>
            <a:ext cx="6934200" cy="3048000"/>
          </a:xfrm>
          <a:prstGeom prst="cloud">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2800" b="1" i="1" dirty="0">
                <a:solidFill>
                  <a:srgbClr val="002060"/>
                </a:solidFill>
                <a:latin typeface=".VnTime" pitchFamily="34" charset="0"/>
              </a:rPr>
              <a:t>PhÇn vÇn cña tÊt c¶ c¸c tiÕng ®Òu cã ©m chÝnh. Ngoµi ©m chÝnh mét sè vÇn cßn cã ©m cuèi vµ ©m ®Öm.</a:t>
            </a:r>
            <a:endParaRPr lang="en-US" sz="2800" b="1" dirty="0">
              <a:solidFill>
                <a:srgbClr val="002060"/>
              </a:solidFill>
              <a:latin typeface=".VnTime" pitchFamily="34" charset="0"/>
            </a:endParaRPr>
          </a:p>
        </p:txBody>
      </p:sp>
    </p:spTree>
    <p:extLst>
      <p:ext uri="{BB962C8B-B14F-4D97-AF65-F5344CB8AC3E}">
        <p14:creationId xmlns:p14="http://schemas.microsoft.com/office/powerpoint/2010/main" val="174347084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29386" cy="7010400"/>
          </a:xfrm>
          <a:prstGeom prst="rect">
            <a:avLst/>
          </a:prstGeom>
        </p:spPr>
      </p:pic>
      <p:sp>
        <p:nvSpPr>
          <p:cNvPr id="13315" name="Rectangle 3"/>
          <p:cNvSpPr>
            <a:spLocks noGrp="1" noChangeArrowheads="1"/>
          </p:cNvSpPr>
          <p:nvPr>
            <p:ph sz="quarter" idx="1"/>
          </p:nvPr>
        </p:nvSpPr>
        <p:spPr>
          <a:xfrm>
            <a:off x="1104900" y="1676400"/>
            <a:ext cx="6934200" cy="1828800"/>
          </a:xfrm>
        </p:spPr>
        <p:txBody>
          <a:bodyPr>
            <a:normAutofit/>
          </a:bodyPr>
          <a:lstStyle/>
          <a:p>
            <a:pPr marL="0" indent="0" algn="ctr">
              <a:buNone/>
            </a:pPr>
            <a:r>
              <a:rPr lang="en-US" sz="4000" b="1" dirty="0" err="1">
                <a:latin typeface="Times New Roman" panose="02020603050405020304" pitchFamily="18" charset="0"/>
                <a:cs typeface="Times New Roman" panose="02020603050405020304" pitchFamily="18" charset="0"/>
              </a:rPr>
              <a:t>Ôn</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tập</a:t>
            </a:r>
            <a:r>
              <a:rPr lang="en-US" sz="4000" b="1" dirty="0">
                <a:latin typeface="Times New Roman" panose="02020603050405020304" pitchFamily="18" charset="0"/>
                <a:cs typeface="Times New Roman" panose="02020603050405020304" pitchFamily="18" charset="0"/>
              </a:rPr>
              <a:t>:</a:t>
            </a:r>
            <a:endParaRPr lang="vi-VN" sz="4000" b="1" dirty="0">
              <a:latin typeface="Times New Roman" panose="02020603050405020304" pitchFamily="18" charset="0"/>
              <a:cs typeface="Times New Roman" panose="02020603050405020304" pitchFamily="18" charset="0"/>
            </a:endParaRPr>
          </a:p>
          <a:p>
            <a:pPr marL="0" lvl="1" indent="0" algn="ctr">
              <a:spcBef>
                <a:spcPts val="600"/>
              </a:spcBef>
              <a:buSzPct val="70000"/>
              <a:buNone/>
            </a:pPr>
            <a:r>
              <a:rPr lang="en-US" sz="3600" b="1" dirty="0" err="1">
                <a:solidFill>
                  <a:srgbClr val="FF0000"/>
                </a:solidFill>
                <a:latin typeface="Times New Roman" panose="02020603050405020304" pitchFamily="18" charset="0"/>
                <a:cs typeface="Times New Roman" panose="02020603050405020304" pitchFamily="18" charset="0"/>
              </a:rPr>
              <a:t>Ôn</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lại</a:t>
            </a:r>
            <a:r>
              <a:rPr lang="en-US" sz="3600" b="1" dirty="0">
                <a:solidFill>
                  <a:srgbClr val="FF0000"/>
                </a:solidFill>
                <a:latin typeface="Times New Roman" panose="02020603050405020304" pitchFamily="18" charset="0"/>
                <a:cs typeface="Times New Roman" panose="02020603050405020304" pitchFamily="18" charset="0"/>
              </a:rPr>
              <a:t> </a:t>
            </a:r>
            <a:r>
              <a:rPr lang="vi-VN" sz="3600" b="1" dirty="0">
                <a:solidFill>
                  <a:srgbClr val="FF0000"/>
                </a:solidFill>
                <a:latin typeface="Times New Roman" panose="02020603050405020304" pitchFamily="18" charset="0"/>
                <a:cs typeface="Times New Roman" panose="02020603050405020304" pitchFamily="18" charset="0"/>
              </a:rPr>
              <a:t>cấu tạo </a:t>
            </a:r>
            <a:r>
              <a:rPr lang="en-US" sz="3600" b="1" dirty="0" err="1">
                <a:solidFill>
                  <a:srgbClr val="FF0000"/>
                </a:solidFill>
                <a:latin typeface="Times New Roman" panose="02020603050405020304" pitchFamily="18" charset="0"/>
                <a:cs typeface="Times New Roman" panose="02020603050405020304" pitchFamily="18" charset="0"/>
              </a:rPr>
              <a:t>tiếng</a:t>
            </a:r>
            <a:r>
              <a:rPr lang="vi-VN" sz="3600" b="1" dirty="0">
                <a:solidFill>
                  <a:srgbClr val="FF0000"/>
                </a:solidFill>
                <a:latin typeface="Times New Roman" panose="02020603050405020304" pitchFamily="18" charset="0"/>
                <a:cs typeface="Times New Roman" panose="02020603050405020304" pitchFamily="18" charset="0"/>
              </a:rPr>
              <a:t> và vần</a:t>
            </a:r>
            <a:r>
              <a:rPr lang="en-US" sz="3600" b="1" dirty="0">
                <a:solidFill>
                  <a:srgbClr val="FF0000"/>
                </a:solidFill>
                <a:latin typeface="Times New Roman" panose="02020603050405020304" pitchFamily="18" charset="0"/>
                <a:cs typeface="Times New Roman" panose="02020603050405020304" pitchFamily="18" charset="0"/>
              </a:rPr>
              <a:t>.</a:t>
            </a:r>
          </a:p>
        </p:txBody>
      </p:sp>
      <p:sp>
        <p:nvSpPr>
          <p:cNvPr id="4" name="Rectangle 3"/>
          <p:cNvSpPr/>
          <p:nvPr/>
        </p:nvSpPr>
        <p:spPr>
          <a:xfrm>
            <a:off x="838200" y="3505200"/>
            <a:ext cx="7772400" cy="1261884"/>
          </a:xfrm>
          <a:prstGeom prst="rect">
            <a:avLst/>
          </a:prstGeom>
        </p:spPr>
        <p:txBody>
          <a:bodyPr wrap="square">
            <a:spAutoFit/>
          </a:bodyPr>
          <a:lstStyle/>
          <a:p>
            <a:pPr algn="ctr"/>
            <a:r>
              <a:rPr lang="en-US" sz="4000" b="1" dirty="0" err="1">
                <a:solidFill>
                  <a:srgbClr val="002060"/>
                </a:solidFill>
                <a:latin typeface="Times New Roman" panose="02020603050405020304" pitchFamily="18" charset="0"/>
                <a:cs typeface="Times New Roman" panose="02020603050405020304" pitchFamily="18" charset="0"/>
              </a:rPr>
              <a:t>Chuẩn</a:t>
            </a:r>
            <a:r>
              <a:rPr lang="en-US" sz="4000" b="1" dirty="0">
                <a:solidFill>
                  <a:srgbClr val="002060"/>
                </a:solidFill>
                <a:latin typeface="Times New Roman" panose="02020603050405020304" pitchFamily="18" charset="0"/>
                <a:cs typeface="Times New Roman" panose="02020603050405020304" pitchFamily="18" charset="0"/>
              </a:rPr>
              <a:t> </a:t>
            </a:r>
            <a:r>
              <a:rPr lang="en-US" sz="4000" b="1" dirty="0" err="1">
                <a:solidFill>
                  <a:srgbClr val="002060"/>
                </a:solidFill>
                <a:latin typeface="Times New Roman" panose="02020603050405020304" pitchFamily="18" charset="0"/>
                <a:cs typeface="Times New Roman" panose="02020603050405020304" pitchFamily="18" charset="0"/>
              </a:rPr>
              <a:t>bị</a:t>
            </a:r>
            <a:r>
              <a:rPr lang="en-US" sz="4000" b="1" dirty="0">
                <a:solidFill>
                  <a:srgbClr val="002060"/>
                </a:solidFill>
                <a:latin typeface="Times New Roman" panose="02020603050405020304" pitchFamily="18" charset="0"/>
                <a:cs typeface="Times New Roman" panose="02020603050405020304" pitchFamily="18" charset="0"/>
              </a:rPr>
              <a:t> </a:t>
            </a:r>
            <a:r>
              <a:rPr lang="en-US" sz="4000" b="1" dirty="0" err="1">
                <a:solidFill>
                  <a:srgbClr val="002060"/>
                </a:solidFill>
                <a:latin typeface="Times New Roman" panose="02020603050405020304" pitchFamily="18" charset="0"/>
                <a:cs typeface="Times New Roman" panose="02020603050405020304" pitchFamily="18" charset="0"/>
              </a:rPr>
              <a:t>bài</a:t>
            </a:r>
            <a:r>
              <a:rPr lang="en-US" sz="4000" b="1" dirty="0">
                <a:solidFill>
                  <a:srgbClr val="002060"/>
                </a:solidFill>
                <a:latin typeface="Times New Roman" panose="02020603050405020304" pitchFamily="18" charset="0"/>
                <a:cs typeface="Times New Roman" panose="02020603050405020304" pitchFamily="18" charset="0"/>
              </a:rPr>
              <a:t>: </a:t>
            </a:r>
            <a:endParaRPr lang="vi-VN" sz="4000" b="1" dirty="0">
              <a:solidFill>
                <a:srgbClr val="002060"/>
              </a:solidFill>
              <a:latin typeface="Times New Roman" panose="02020603050405020304" pitchFamily="18" charset="0"/>
              <a:cs typeface="Times New Roman" panose="02020603050405020304" pitchFamily="18" charset="0"/>
            </a:endParaRPr>
          </a:p>
          <a:p>
            <a:pPr algn="ctr"/>
            <a:r>
              <a:rPr lang="en-US" sz="3600" b="1" dirty="0">
                <a:solidFill>
                  <a:srgbClr val="FF0000"/>
                </a:solidFill>
                <a:latin typeface="Times New Roman" panose="02020603050405020304" pitchFamily="18" charset="0"/>
                <a:cs typeface="Times New Roman" panose="02020603050405020304" pitchFamily="18" charset="0"/>
              </a:rPr>
              <a:t>N</a:t>
            </a:r>
            <a:r>
              <a:rPr lang="vi-VN" sz="3600" b="1" dirty="0">
                <a:solidFill>
                  <a:srgbClr val="FF0000"/>
                </a:solidFill>
                <a:latin typeface="Times New Roman" panose="02020603050405020304" pitchFamily="18" charset="0"/>
                <a:cs typeface="Times New Roman" panose="02020603050405020304" pitchFamily="18" charset="0"/>
              </a:rPr>
              <a:t>hớ</a:t>
            </a:r>
            <a:r>
              <a:rPr lang="en-US" sz="3600" b="1" dirty="0">
                <a:solidFill>
                  <a:srgbClr val="FF0000"/>
                </a:solidFill>
                <a:latin typeface="Times New Roman" panose="02020603050405020304" pitchFamily="18" charset="0"/>
                <a:cs typeface="Times New Roman" panose="02020603050405020304" pitchFamily="18" charset="0"/>
              </a:rPr>
              <a:t> – </a:t>
            </a:r>
            <a:r>
              <a:rPr lang="en-US" sz="3600" b="1" dirty="0" err="1">
                <a:solidFill>
                  <a:srgbClr val="FF0000"/>
                </a:solidFill>
                <a:latin typeface="Times New Roman" panose="02020603050405020304" pitchFamily="18" charset="0"/>
                <a:cs typeface="Times New Roman" panose="02020603050405020304" pitchFamily="18" charset="0"/>
              </a:rPr>
              <a:t>viết</a:t>
            </a:r>
            <a:r>
              <a:rPr lang="en-US" sz="3600" b="1" dirty="0">
                <a:solidFill>
                  <a:srgbClr val="FF0000"/>
                </a:solidFill>
                <a:latin typeface="Times New Roman" panose="02020603050405020304" pitchFamily="18" charset="0"/>
                <a:cs typeface="Times New Roman" panose="02020603050405020304" pitchFamily="18" charset="0"/>
              </a:rPr>
              <a:t>: </a:t>
            </a:r>
            <a:r>
              <a:rPr lang="vi-VN" sz="3600" b="1" dirty="0">
                <a:solidFill>
                  <a:srgbClr val="FF0000"/>
                </a:solidFill>
                <a:latin typeface="Times New Roman" panose="02020603050405020304" pitchFamily="18" charset="0"/>
                <a:cs typeface="Times New Roman" panose="02020603050405020304" pitchFamily="18" charset="0"/>
              </a:rPr>
              <a:t>Thư gửi các học sinh</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5" name="Rectangle 3">
            <a:extLst>
              <a:ext uri="{FF2B5EF4-FFF2-40B4-BE49-F238E27FC236}">
                <a16:creationId xmlns:a16="http://schemas.microsoft.com/office/drawing/2014/main" id="{BD024B36-E181-4D32-B512-225F445FEA04}"/>
              </a:ext>
            </a:extLst>
          </p:cNvPr>
          <p:cNvSpPr txBox="1">
            <a:spLocks noChangeArrowheads="1"/>
          </p:cNvSpPr>
          <p:nvPr/>
        </p:nvSpPr>
        <p:spPr>
          <a:xfrm>
            <a:off x="1097593" y="152400"/>
            <a:ext cx="6934200" cy="1828800"/>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lgn="ctr">
              <a:buFont typeface="Wingdings"/>
              <a:buNone/>
            </a:pPr>
            <a:r>
              <a:rPr lang="en-US" sz="4000" b="1" dirty="0">
                <a:latin typeface="Times New Roman" panose="02020603050405020304" pitchFamily="18" charset="0"/>
                <a:cs typeface="Times New Roman" panose="02020603050405020304" pitchFamily="18" charset="0"/>
              </a:rPr>
              <a:t>DẶN DÒ</a:t>
            </a:r>
            <a:endParaRPr lang="en-US" sz="36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3315">
                                            <p:txEl>
                                              <p:pRg st="0" end="0"/>
                                            </p:txEl>
                                          </p:spTgt>
                                        </p:tgtEl>
                                        <p:attrNameLst>
                                          <p:attrName>style.visibility</p:attrName>
                                        </p:attrNameLst>
                                      </p:cBhvr>
                                      <p:to>
                                        <p:strVal val="visible"/>
                                      </p:to>
                                    </p:set>
                                    <p:animEffect transition="in" filter="fade">
                                      <p:cBhvr>
                                        <p:cTn id="14" dur="1000"/>
                                        <p:tgtEl>
                                          <p:spTgt spid="13315">
                                            <p:txEl>
                                              <p:pRg st="0" end="0"/>
                                            </p:txEl>
                                          </p:spTgt>
                                        </p:tgtEl>
                                      </p:cBhvr>
                                    </p:animEffect>
                                    <p:anim calcmode="lin" valueType="num">
                                      <p:cBhvr>
                                        <p:cTn id="15" dur="10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3315">
                                            <p:txEl>
                                              <p:pRg st="0" end="0"/>
                                            </p:txEl>
                                          </p:spTgt>
                                        </p:tgtEl>
                                        <p:attrNameLst>
                                          <p:attrName>ppt_y</p:attrName>
                                        </p:attrNameLst>
                                      </p:cBhvr>
                                      <p:tavLst>
                                        <p:tav tm="0">
                                          <p:val>
                                            <p:strVal val="#ppt_y-.1"/>
                                          </p:val>
                                        </p:tav>
                                        <p:tav tm="100000">
                                          <p:val>
                                            <p:strVal val="#ppt_y"/>
                                          </p:val>
                                        </p:tav>
                                      </p:tavLst>
                                    </p:anim>
                                  </p:childTnLst>
                                </p:cTn>
                              </p:par>
                              <p:par>
                                <p:cTn id="17" presetID="47" presetClass="entr" presetSubtype="0" fill="hold" grpId="0" nodeType="withEffect">
                                  <p:stCondLst>
                                    <p:cond delay="0"/>
                                  </p:stCondLst>
                                  <p:childTnLst>
                                    <p:set>
                                      <p:cBhvr>
                                        <p:cTn id="18" dur="1" fill="hold">
                                          <p:stCondLst>
                                            <p:cond delay="0"/>
                                          </p:stCondLst>
                                        </p:cTn>
                                        <p:tgtEl>
                                          <p:spTgt spid="13315">
                                            <p:txEl>
                                              <p:pRg st="1" end="1"/>
                                            </p:txEl>
                                          </p:spTgt>
                                        </p:tgtEl>
                                        <p:attrNameLst>
                                          <p:attrName>style.visibility</p:attrName>
                                        </p:attrNameLst>
                                      </p:cBhvr>
                                      <p:to>
                                        <p:strVal val="visible"/>
                                      </p:to>
                                    </p:set>
                                    <p:animEffect transition="in" filter="fade">
                                      <p:cBhvr>
                                        <p:cTn id="19" dur="1000"/>
                                        <p:tgtEl>
                                          <p:spTgt spid="13315">
                                            <p:txEl>
                                              <p:pRg st="1" end="1"/>
                                            </p:txEl>
                                          </p:spTgt>
                                        </p:tgtEl>
                                      </p:cBhvr>
                                    </p:animEffect>
                                    <p:anim calcmode="lin" valueType="num">
                                      <p:cBhvr>
                                        <p:cTn id="20" dur="10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1331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 calcmode="lin" valueType="num">
                                      <p:cBhvr additive="base">
                                        <p:cTn id="26" dur="500" fill="hold"/>
                                        <p:tgtEl>
                                          <p:spTgt spid="4"/>
                                        </p:tgtEl>
                                        <p:attrNameLst>
                                          <p:attrName>ppt_x</p:attrName>
                                        </p:attrNameLst>
                                      </p:cBhvr>
                                      <p:tavLst>
                                        <p:tav tm="0">
                                          <p:val>
                                            <p:strVal val="#ppt_x"/>
                                          </p:val>
                                        </p:tav>
                                        <p:tav tm="100000">
                                          <p:val>
                                            <p:strVal val="#ppt_x"/>
                                          </p:val>
                                        </p:tav>
                                      </p:tavLst>
                                    </p:anim>
                                    <p:anim calcmode="lin" valueType="num">
                                      <p:cBhvr additive="base">
                                        <p:cTn id="27"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uiExpand="1" build="p"/>
      <p:bldP spid="4" grpId="0"/>
      <p:bldP spid="5"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82ED23-FA2D-4666-84E4-24CD3A51B9C4}"/>
              </a:ext>
            </a:extLst>
          </p:cNvPr>
          <p:cNvSpPr>
            <a:spLocks noGrp="1"/>
          </p:cNvSpPr>
          <p:nvPr>
            <p:ph sz="quarter" idx="1"/>
          </p:nvPr>
        </p:nvSpPr>
        <p:spPr/>
        <p:txBody>
          <a:bodyPr/>
          <a:lstStyle/>
          <a:p>
            <a:endParaRPr lang="en-US"/>
          </a:p>
        </p:txBody>
      </p:sp>
      <p:sp>
        <p:nvSpPr>
          <p:cNvPr id="5" name="Title 4">
            <a:extLst>
              <a:ext uri="{FF2B5EF4-FFF2-40B4-BE49-F238E27FC236}">
                <a16:creationId xmlns:a16="http://schemas.microsoft.com/office/drawing/2014/main" id="{FB05FC94-FAA3-44F6-B027-AC5D8D74956A}"/>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580369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4" name="Content Placeholder 3"/>
          <p:cNvPicPr>
            <a:picLocks noGrp="1" noChangeAspect="1"/>
          </p:cNvPicPr>
          <p:nvPr>
            <p:ph sz="quarter" idx="1"/>
          </p:nvPr>
        </p:nvPicPr>
        <p:blipFill>
          <a:blip r:embed="rId3">
            <a:extLst>
              <a:ext uri="{28A0092B-C50C-407E-A947-70E740481C1C}">
                <a14:useLocalDpi xmlns:a14="http://schemas.microsoft.com/office/drawing/2010/main" val="0"/>
              </a:ext>
            </a:extLst>
          </a:blip>
          <a:stretch>
            <a:fillRect/>
          </a:stretch>
        </p:blipFill>
        <p:spPr>
          <a:xfrm>
            <a:off x="304801" y="1066800"/>
            <a:ext cx="3276600" cy="5426331"/>
          </a:xfrm>
        </p:spPr>
      </p:pic>
      <p:sp>
        <p:nvSpPr>
          <p:cNvPr id="7" name="Rectangle 6"/>
          <p:cNvSpPr/>
          <p:nvPr/>
        </p:nvSpPr>
        <p:spPr>
          <a:xfrm>
            <a:off x="1380517" y="228600"/>
            <a:ext cx="5334602" cy="523220"/>
          </a:xfrm>
          <a:prstGeom prst="rect">
            <a:avLst/>
          </a:prstGeom>
        </p:spPr>
        <p:txBody>
          <a:bodyPr wrap="none">
            <a:spAutoFit/>
          </a:bodyPr>
          <a:lstStyle/>
          <a:p>
            <a:r>
              <a:rPr lang="vi-VN" sz="2800" b="1" dirty="0">
                <a:solidFill>
                  <a:srgbClr val="FF0000"/>
                </a:solidFill>
              </a:rPr>
              <a:t>Hướng dẫn học sinh N</a:t>
            </a:r>
            <a:r>
              <a:rPr lang="en-US" sz="2800" b="1" dirty="0" err="1">
                <a:solidFill>
                  <a:srgbClr val="FF0000"/>
                </a:solidFill>
              </a:rPr>
              <a:t>ghe</a:t>
            </a:r>
            <a:r>
              <a:rPr lang="vi-VN" sz="2800" b="1" dirty="0">
                <a:solidFill>
                  <a:srgbClr val="FF0000"/>
                </a:solidFill>
              </a:rPr>
              <a:t> –</a:t>
            </a:r>
            <a:r>
              <a:rPr lang="en-US" sz="2800" b="1" dirty="0">
                <a:solidFill>
                  <a:srgbClr val="FF0000"/>
                </a:solidFill>
              </a:rPr>
              <a:t> </a:t>
            </a:r>
            <a:r>
              <a:rPr lang="vi-VN" sz="2800" b="1" dirty="0">
                <a:solidFill>
                  <a:srgbClr val="FF0000"/>
                </a:solidFill>
              </a:rPr>
              <a:t>Viế</a:t>
            </a:r>
            <a:r>
              <a:rPr lang="en-US" sz="2800" b="1" dirty="0">
                <a:solidFill>
                  <a:srgbClr val="FF0000"/>
                </a:solidFill>
              </a:rPr>
              <a:t>t</a:t>
            </a:r>
          </a:p>
        </p:txBody>
      </p:sp>
      <p:sp>
        <p:nvSpPr>
          <p:cNvPr id="9" name="Rectangle 8"/>
          <p:cNvSpPr/>
          <p:nvPr/>
        </p:nvSpPr>
        <p:spPr>
          <a:xfrm>
            <a:off x="3583489" y="914400"/>
            <a:ext cx="5325082" cy="6032421"/>
          </a:xfrm>
          <a:prstGeom prst="rect">
            <a:avLst/>
          </a:prstGeom>
        </p:spPr>
        <p:txBody>
          <a:bodyPr wrap="square">
            <a:spAutoFit/>
          </a:bodyPr>
          <a:lstStyle/>
          <a:p>
            <a:pPr algn="ctr"/>
            <a:r>
              <a:rPr lang="vi-VN" sz="2800" b="1" dirty="0"/>
              <a:t>Lương Ngọc Quyến </a:t>
            </a:r>
            <a:endParaRPr lang="vi-VN" sz="1200" b="1" dirty="0"/>
          </a:p>
          <a:p>
            <a:pPr algn="ctr"/>
            <a:endParaRPr lang="vi-VN" sz="1600" b="1" dirty="0"/>
          </a:p>
          <a:p>
            <a:pPr indent="457200"/>
            <a:r>
              <a:rPr lang="vi-VN" sz="2400" dirty="0"/>
              <a:t>Lương Ngọc Quyến là con trai nhà yêu nước Lương Văn Can. Nuôi ý chí khôi phục non sông, ông tìm đường sang</a:t>
            </a:r>
            <a:r>
              <a:rPr lang="en-US" sz="2400" dirty="0"/>
              <a:t> </a:t>
            </a:r>
            <a:r>
              <a:rPr lang="en-US" sz="2400" dirty="0" err="1">
                <a:latin typeface="Times New Roman" panose="02020603050405020304" pitchFamily="18" charset="0"/>
                <a:cs typeface="Times New Roman" panose="02020603050405020304" pitchFamily="18" charset="0"/>
              </a:rPr>
              <a:t>Nhật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rồi</a:t>
            </a:r>
            <a:r>
              <a:rPr lang="en-US" sz="2400" dirty="0">
                <a:latin typeface="Times New Roman" panose="02020603050405020304" pitchFamily="18" charset="0"/>
                <a:cs typeface="Times New Roman" panose="02020603050405020304" pitchFamily="18" charset="0"/>
              </a:rPr>
              <a:t> qua</a:t>
            </a:r>
            <a:r>
              <a:rPr lang="vi-VN" sz="2400" dirty="0"/>
              <a:t> Trung Quốc mưu tập hợp lực lượng chống thực dân Pháp. Ông bị giặc bắt đưa về nước. Chúng khoét bàn chân ông, luồn dây thép buộc chân vào xích sắt. Ngày 30-8-1917, cuộc khởi nghĩa Thái Nguyên do Đội Cấn lãnh đạo bùng nổ. Lương Ngọc Quyến được giải thoát và tham gia chỉ huy nghĩa quân. Ông hi sinh, nhưng tấm lòng trung với nước của ông còn sáng mãi.</a:t>
            </a:r>
          </a:p>
          <a:p>
            <a:pPr algn="r"/>
            <a:r>
              <a:rPr lang="vi-VN" dirty="0"/>
              <a:t>Theo </a:t>
            </a:r>
            <a:r>
              <a:rPr lang="vi-VN" b="1" dirty="0"/>
              <a:t>LƯƠNG QUÂN</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25052" y="-1"/>
            <a:ext cx="9144000" cy="6858001"/>
          </a:xfrm>
        </p:spPr>
      </p:pic>
      <p:sp>
        <p:nvSpPr>
          <p:cNvPr id="5" name="Rectangle 4"/>
          <p:cNvSpPr/>
          <p:nvPr/>
        </p:nvSpPr>
        <p:spPr>
          <a:xfrm>
            <a:off x="2771384" y="2267211"/>
            <a:ext cx="5578840" cy="3416320"/>
          </a:xfrm>
          <a:prstGeom prst="rect">
            <a:avLst/>
          </a:prstGeom>
        </p:spPr>
        <p:txBody>
          <a:bodyPr wrap="square">
            <a:spAutoFit/>
          </a:bodyPr>
          <a:lstStyle/>
          <a:p>
            <a:pPr marL="342900" indent="-342900">
              <a:buFont typeface="+mj-lt"/>
              <a:buAutoNum type="arabicPeriod"/>
            </a:pPr>
            <a:r>
              <a:rPr lang="vi-VN" sz="2400" b="1" dirty="0">
                <a:solidFill>
                  <a:srgbClr val="FF0000"/>
                </a:solidFill>
              </a:rPr>
              <a:t>Lương Ngọc Quyến sinh năm 1885, mất năm 1917.</a:t>
            </a:r>
          </a:p>
          <a:p>
            <a:pPr marL="342900" indent="-342900">
              <a:buFont typeface="+mj-lt"/>
              <a:buAutoNum type="arabicPeriod"/>
            </a:pPr>
            <a:r>
              <a:rPr lang="vi-VN" sz="2400" b="1" dirty="0">
                <a:solidFill>
                  <a:srgbClr val="FF0000"/>
                </a:solidFill>
              </a:rPr>
              <a:t>Ông là con trai của nhà yêu nước Lương Văn Can.</a:t>
            </a:r>
          </a:p>
          <a:p>
            <a:pPr marL="342900" indent="-342900">
              <a:buFont typeface="+mj-lt"/>
              <a:buAutoNum type="arabicPeriod"/>
            </a:pPr>
            <a:r>
              <a:rPr lang="vi-VN" sz="2400" b="1" dirty="0">
                <a:solidFill>
                  <a:srgbClr val="FF0000"/>
                </a:solidFill>
              </a:rPr>
              <a:t>Ông tham gia cách mạng và bị giặc bắt giam.</a:t>
            </a:r>
          </a:p>
          <a:p>
            <a:pPr marL="342900" indent="-342900">
              <a:buFont typeface="+mj-lt"/>
              <a:buAutoNum type="arabicPeriod"/>
            </a:pPr>
            <a:r>
              <a:rPr lang="vi-VN" sz="2400" b="1" dirty="0">
                <a:solidFill>
                  <a:srgbClr val="FF0000"/>
                </a:solidFill>
              </a:rPr>
              <a:t> Ngày 30/8/19</a:t>
            </a:r>
            <a:r>
              <a:rPr lang="en-US" sz="2400" b="1" dirty="0">
                <a:solidFill>
                  <a:srgbClr val="FF0000"/>
                </a:solidFill>
              </a:rPr>
              <a:t>17</a:t>
            </a:r>
            <a:r>
              <a:rPr lang="vi-VN" sz="2400" b="1" dirty="0">
                <a:solidFill>
                  <a:srgbClr val="FF0000"/>
                </a:solidFill>
              </a:rPr>
              <a:t>, ông được giải thoát và tham gia chỉ huy nghĩa quân ở Thái Nguyên. </a:t>
            </a:r>
            <a:endParaRPr lang="en-US" sz="2400" b="1" dirty="0">
              <a:solidFill>
                <a:srgbClr val="FF0000"/>
              </a:solidFill>
            </a:endParaRP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16" y="1981200"/>
            <a:ext cx="2819400" cy="3810000"/>
          </a:xfrm>
          <a:prstGeom prst="rect">
            <a:avLst/>
          </a:prstGeom>
        </p:spPr>
      </p:pic>
      <p:sp>
        <p:nvSpPr>
          <p:cNvPr id="11" name="Cloud 10"/>
          <p:cNvSpPr/>
          <p:nvPr/>
        </p:nvSpPr>
        <p:spPr>
          <a:xfrm rot="21327456">
            <a:off x="2472683" y="225507"/>
            <a:ext cx="5994957" cy="16764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a:solidFill>
                  <a:srgbClr val="0070C0"/>
                </a:solidFill>
              </a:rPr>
              <a:t>Trình bày hiểu biết của em</a:t>
            </a:r>
          </a:p>
          <a:p>
            <a:pPr algn="ctr"/>
            <a:r>
              <a:rPr lang="vi-VN" sz="2400" b="1" dirty="0">
                <a:solidFill>
                  <a:srgbClr val="0070C0"/>
                </a:solidFill>
              </a:rPr>
              <a:t> về Lương Ngọc Quyến?</a:t>
            </a:r>
            <a:endParaRPr lang="en-US" sz="2400" b="1" dirty="0">
              <a:solidFill>
                <a:srgbClr val="0070C0"/>
              </a:solidFill>
            </a:endParaRPr>
          </a:p>
        </p:txBody>
      </p:sp>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8600" y="170207"/>
            <a:ext cx="1791222" cy="1786997"/>
          </a:xfrm>
          <a:prstGeom prst="rect">
            <a:avLst/>
          </a:prstGeom>
        </p:spPr>
      </p:pic>
      <p:sp>
        <p:nvSpPr>
          <p:cNvPr id="15" name="Curved Down Arrow 14"/>
          <p:cNvSpPr/>
          <p:nvPr/>
        </p:nvSpPr>
        <p:spPr>
          <a:xfrm>
            <a:off x="2019822" y="304800"/>
            <a:ext cx="951978" cy="609600"/>
          </a:xfrm>
          <a:prstGeom prst="curvedDownArrow">
            <a:avLst/>
          </a:prstGeom>
          <a:solidFill>
            <a:srgbClr val="00B05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80">
                                          <p:stCondLst>
                                            <p:cond delay="0"/>
                                          </p:stCondLst>
                                        </p:cTn>
                                        <p:tgtEl>
                                          <p:spTgt spid="12"/>
                                        </p:tgtEl>
                                      </p:cBhvr>
                                    </p:animEffect>
                                    <p:anim calcmode="lin" valueType="num">
                                      <p:cBhvr>
                                        <p:cTn id="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3" dur="26">
                                          <p:stCondLst>
                                            <p:cond delay="650"/>
                                          </p:stCondLst>
                                        </p:cTn>
                                        <p:tgtEl>
                                          <p:spTgt spid="12"/>
                                        </p:tgtEl>
                                      </p:cBhvr>
                                      <p:to x="100000" y="60000"/>
                                    </p:animScale>
                                    <p:animScale>
                                      <p:cBhvr>
                                        <p:cTn id="14" dur="166" decel="50000">
                                          <p:stCondLst>
                                            <p:cond delay="676"/>
                                          </p:stCondLst>
                                        </p:cTn>
                                        <p:tgtEl>
                                          <p:spTgt spid="12"/>
                                        </p:tgtEl>
                                      </p:cBhvr>
                                      <p:to x="100000" y="100000"/>
                                    </p:animScale>
                                    <p:animScale>
                                      <p:cBhvr>
                                        <p:cTn id="15" dur="26">
                                          <p:stCondLst>
                                            <p:cond delay="1312"/>
                                          </p:stCondLst>
                                        </p:cTn>
                                        <p:tgtEl>
                                          <p:spTgt spid="12"/>
                                        </p:tgtEl>
                                      </p:cBhvr>
                                      <p:to x="100000" y="80000"/>
                                    </p:animScale>
                                    <p:animScale>
                                      <p:cBhvr>
                                        <p:cTn id="16" dur="166" decel="50000">
                                          <p:stCondLst>
                                            <p:cond delay="1338"/>
                                          </p:stCondLst>
                                        </p:cTn>
                                        <p:tgtEl>
                                          <p:spTgt spid="12"/>
                                        </p:tgtEl>
                                      </p:cBhvr>
                                      <p:to x="100000" y="100000"/>
                                    </p:animScale>
                                    <p:animScale>
                                      <p:cBhvr>
                                        <p:cTn id="17" dur="26">
                                          <p:stCondLst>
                                            <p:cond delay="1642"/>
                                          </p:stCondLst>
                                        </p:cTn>
                                        <p:tgtEl>
                                          <p:spTgt spid="12"/>
                                        </p:tgtEl>
                                      </p:cBhvr>
                                      <p:to x="100000" y="90000"/>
                                    </p:animScale>
                                    <p:animScale>
                                      <p:cBhvr>
                                        <p:cTn id="18" dur="166" decel="50000">
                                          <p:stCondLst>
                                            <p:cond delay="1668"/>
                                          </p:stCondLst>
                                        </p:cTn>
                                        <p:tgtEl>
                                          <p:spTgt spid="12"/>
                                        </p:tgtEl>
                                      </p:cBhvr>
                                      <p:to x="100000" y="100000"/>
                                    </p:animScale>
                                    <p:animScale>
                                      <p:cBhvr>
                                        <p:cTn id="19" dur="26">
                                          <p:stCondLst>
                                            <p:cond delay="1808"/>
                                          </p:stCondLst>
                                        </p:cTn>
                                        <p:tgtEl>
                                          <p:spTgt spid="12"/>
                                        </p:tgtEl>
                                      </p:cBhvr>
                                      <p:to x="100000" y="95000"/>
                                    </p:animScale>
                                    <p:animScale>
                                      <p:cBhvr>
                                        <p:cTn id="20" dur="166" decel="50000">
                                          <p:stCondLst>
                                            <p:cond delay="1834"/>
                                          </p:stCondLst>
                                        </p:cTn>
                                        <p:tgtEl>
                                          <p:spTgt spid="1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barn(inVertical)">
                                      <p:cBhvr>
                                        <p:cTn id="25" dur="500"/>
                                        <p:tgtEl>
                                          <p:spTgt spid="15"/>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animEffect transition="in" filter="fade">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p:cTn id="35" dur="1000" fill="hold"/>
                                        <p:tgtEl>
                                          <p:spTgt spid="5"/>
                                        </p:tgtEl>
                                        <p:attrNameLst>
                                          <p:attrName>ppt_w</p:attrName>
                                        </p:attrNameLst>
                                      </p:cBhvr>
                                      <p:tavLst>
                                        <p:tav tm="0">
                                          <p:val>
                                            <p:fltVal val="0"/>
                                          </p:val>
                                        </p:tav>
                                        <p:tav tm="100000">
                                          <p:val>
                                            <p:strVal val="#ppt_w"/>
                                          </p:val>
                                        </p:tav>
                                      </p:tavLst>
                                    </p:anim>
                                    <p:anim calcmode="lin" valueType="num">
                                      <p:cBhvr>
                                        <p:cTn id="36" dur="1000" fill="hold"/>
                                        <p:tgtEl>
                                          <p:spTgt spid="5"/>
                                        </p:tgtEl>
                                        <p:attrNameLst>
                                          <p:attrName>ppt_h</p:attrName>
                                        </p:attrNameLst>
                                      </p:cBhvr>
                                      <p:tavLst>
                                        <p:tav tm="0">
                                          <p:val>
                                            <p:fltVal val="0"/>
                                          </p:val>
                                        </p:tav>
                                        <p:tav tm="100000">
                                          <p:val>
                                            <p:strVal val="#ppt_h"/>
                                          </p:val>
                                        </p:tav>
                                      </p:tavLst>
                                    </p:anim>
                                    <p:anim calcmode="lin" valueType="num">
                                      <p:cBhvr>
                                        <p:cTn id="37" dur="1000" fill="hold"/>
                                        <p:tgtEl>
                                          <p:spTgt spid="5"/>
                                        </p:tgtEl>
                                        <p:attrNameLst>
                                          <p:attrName>style.rotation</p:attrName>
                                        </p:attrNameLst>
                                      </p:cBhvr>
                                      <p:tavLst>
                                        <p:tav tm="0">
                                          <p:val>
                                            <p:fltVal val="90"/>
                                          </p:val>
                                        </p:tav>
                                        <p:tav tm="100000">
                                          <p:val>
                                            <p:fltVal val="0"/>
                                          </p:val>
                                        </p:tav>
                                      </p:tavLst>
                                    </p:anim>
                                    <p:animEffect transition="in" filter="fade">
                                      <p:cBhvr>
                                        <p:cTn id="38"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0" y="0"/>
            <a:ext cx="9144000" cy="7086600"/>
          </a:xfrm>
        </p:spPr>
      </p:pic>
      <p:sp>
        <p:nvSpPr>
          <p:cNvPr id="5" name="Rectangle 4"/>
          <p:cNvSpPr/>
          <p:nvPr/>
        </p:nvSpPr>
        <p:spPr>
          <a:xfrm>
            <a:off x="622126" y="109603"/>
            <a:ext cx="7772400" cy="4801314"/>
          </a:xfrm>
          <a:prstGeom prst="rect">
            <a:avLst/>
          </a:prstGeom>
        </p:spPr>
        <p:txBody>
          <a:bodyPr wrap="square">
            <a:spAutoFit/>
          </a:bodyPr>
          <a:lstStyle/>
          <a:p>
            <a:pPr algn="ctr"/>
            <a:r>
              <a:rPr lang="vi-VN" sz="2400" b="1" dirty="0"/>
              <a:t>Lương Ngọc Quyến</a:t>
            </a:r>
          </a:p>
          <a:p>
            <a:pPr algn="ctr"/>
            <a:endParaRPr lang="en-US" sz="2400" b="1" dirty="0"/>
          </a:p>
          <a:p>
            <a:pPr indent="457200"/>
            <a:r>
              <a:rPr lang="vi-VN" sz="2400" b="1" dirty="0"/>
              <a:t>Lương Ngọc Quyến là con trai nhà yêu nước Lương Văn Can. Nuôi ý chí khôi phục non sông, ông tìm đường sang</a:t>
            </a:r>
            <a:r>
              <a:rPr lang="en-US" sz="2400" b="1" dirty="0"/>
              <a:t> </a:t>
            </a:r>
            <a:r>
              <a:rPr lang="en-US" sz="2400" b="1" dirty="0" err="1">
                <a:latin typeface="Times New Roman" panose="02020603050405020304" pitchFamily="18" charset="0"/>
                <a:cs typeface="Times New Roman" panose="02020603050405020304" pitchFamily="18" charset="0"/>
              </a:rPr>
              <a:t>Nhật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Bản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học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quân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sự</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rồi</a:t>
            </a:r>
            <a:r>
              <a:rPr lang="en-US" sz="2400" b="1" dirty="0">
                <a:latin typeface="Times New Roman" panose="02020603050405020304" pitchFamily="18" charset="0"/>
                <a:cs typeface="Times New Roman" panose="02020603050405020304" pitchFamily="18" charset="0"/>
              </a:rPr>
              <a:t> qua</a:t>
            </a:r>
            <a:r>
              <a:rPr lang="vi-VN" sz="2400" b="1" dirty="0"/>
              <a:t> Trung Quốc mưu tập hợp lực lượng chống thực dân Pháp. Ông bị giặc bắt đưa về nước. Chúng khoét bàn chân ông, luồn dây thép buộc chân vào xích sắt. Ngày 30-8-1917, cuộc khởi nghĩa Thái Nguyên do Đội Cấn lãnh đạo bùng nổ. Lương Ngọc Quyến được giải thoát và tham gia chỉ huy nghĩa quân. Ông hi sinh, nhưng tấm lòng trung với nước của ông còn sáng mãi.</a:t>
            </a:r>
            <a:endParaRPr lang="en-US" sz="2400" b="1" dirty="0"/>
          </a:p>
          <a:p>
            <a:pPr algn="r"/>
            <a:r>
              <a:rPr lang="vi-VN" b="1" dirty="0"/>
              <a:t>Theo LƯƠNG QUÂN</a:t>
            </a:r>
            <a:endParaRPr lang="en-US" b="1" dirty="0"/>
          </a:p>
        </p:txBody>
      </p:sp>
      <p:sp>
        <p:nvSpPr>
          <p:cNvPr id="6" name="Rectangle 5"/>
          <p:cNvSpPr/>
          <p:nvPr/>
        </p:nvSpPr>
        <p:spPr>
          <a:xfrm>
            <a:off x="457198" y="4403085"/>
            <a:ext cx="2257349" cy="523220"/>
          </a:xfrm>
          <a:prstGeom prst="rect">
            <a:avLst/>
          </a:prstGeom>
        </p:spPr>
        <p:txBody>
          <a:bodyPr wrap="none">
            <a:spAutoFit/>
          </a:bodyPr>
          <a:lstStyle/>
          <a:p>
            <a:r>
              <a:rPr lang="vi-VN" sz="2800" b="1" u="sng" dirty="0">
                <a:solidFill>
                  <a:srgbClr val="FF0000"/>
                </a:solidFill>
              </a:rPr>
              <a:t>Luyện từ khó</a:t>
            </a:r>
            <a:endParaRPr lang="en-US" sz="2800" b="1" u="sng" dirty="0">
              <a:solidFill>
                <a:srgbClr val="FF0000"/>
              </a:solidFill>
            </a:endParaRPr>
          </a:p>
        </p:txBody>
      </p:sp>
      <p:cxnSp>
        <p:nvCxnSpPr>
          <p:cNvPr id="8" name="Straight Connector 7"/>
          <p:cNvCxnSpPr/>
          <p:nvPr/>
        </p:nvCxnSpPr>
        <p:spPr>
          <a:xfrm>
            <a:off x="7010400" y="1219200"/>
            <a:ext cx="838200"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cxnSp>
        <p:nvCxnSpPr>
          <p:cNvPr id="10" name="Straight Connector 9"/>
          <p:cNvCxnSpPr/>
          <p:nvPr/>
        </p:nvCxnSpPr>
        <p:spPr>
          <a:xfrm>
            <a:off x="622126" y="1600200"/>
            <a:ext cx="1206674"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cxnSp>
        <p:nvCxnSpPr>
          <p:cNvPr id="12" name="Straight Connector 11"/>
          <p:cNvCxnSpPr/>
          <p:nvPr/>
        </p:nvCxnSpPr>
        <p:spPr>
          <a:xfrm>
            <a:off x="1225463" y="1219200"/>
            <a:ext cx="2508337"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cxnSp>
        <p:nvCxnSpPr>
          <p:cNvPr id="14" name="Straight Connector 13"/>
          <p:cNvCxnSpPr/>
          <p:nvPr/>
        </p:nvCxnSpPr>
        <p:spPr>
          <a:xfrm>
            <a:off x="1371600" y="2286000"/>
            <a:ext cx="1143000"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a:xfrm>
            <a:off x="2797171" y="2667000"/>
            <a:ext cx="685800"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a:xfrm>
            <a:off x="1893684" y="3048000"/>
            <a:ext cx="990600"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sp>
        <p:nvSpPr>
          <p:cNvPr id="19" name="Rectangle 18"/>
          <p:cNvSpPr/>
          <p:nvPr/>
        </p:nvSpPr>
        <p:spPr>
          <a:xfrm>
            <a:off x="622126" y="4936071"/>
            <a:ext cx="4572000" cy="461665"/>
          </a:xfrm>
          <a:prstGeom prst="rect">
            <a:avLst/>
          </a:prstGeom>
        </p:spPr>
        <p:txBody>
          <a:bodyPr>
            <a:spAutoFit/>
          </a:bodyPr>
          <a:lstStyle/>
          <a:p>
            <a:r>
              <a:rPr lang="vi-VN" sz="2400" b="1" i="1" dirty="0">
                <a:solidFill>
                  <a:srgbClr val="FF0000"/>
                </a:solidFill>
              </a:rPr>
              <a:t>Lương Ngọc Quyến</a:t>
            </a:r>
            <a:endParaRPr lang="en-US" sz="2400" b="1" i="1" dirty="0">
              <a:solidFill>
                <a:srgbClr val="FF0000"/>
              </a:solidFill>
            </a:endParaRPr>
          </a:p>
        </p:txBody>
      </p:sp>
      <p:sp>
        <p:nvSpPr>
          <p:cNvPr id="20" name="Rectangle 19"/>
          <p:cNvSpPr/>
          <p:nvPr/>
        </p:nvSpPr>
        <p:spPr>
          <a:xfrm>
            <a:off x="622126" y="5562600"/>
            <a:ext cx="2262158" cy="461665"/>
          </a:xfrm>
          <a:prstGeom prst="rect">
            <a:avLst/>
          </a:prstGeom>
        </p:spPr>
        <p:txBody>
          <a:bodyPr wrap="none">
            <a:spAutoFit/>
          </a:bodyPr>
          <a:lstStyle/>
          <a:p>
            <a:r>
              <a:rPr lang="vi-VN" sz="2400" b="1" i="1" dirty="0">
                <a:solidFill>
                  <a:srgbClr val="FF0000"/>
                </a:solidFill>
              </a:rPr>
              <a:t>Lương Văn Can</a:t>
            </a:r>
            <a:endParaRPr lang="en-US" sz="2400" b="1" i="1" dirty="0">
              <a:solidFill>
                <a:srgbClr val="FF0000"/>
              </a:solidFill>
            </a:endParaRPr>
          </a:p>
        </p:txBody>
      </p:sp>
      <p:sp>
        <p:nvSpPr>
          <p:cNvPr id="21" name="Rectangle 20"/>
          <p:cNvSpPr/>
          <p:nvPr/>
        </p:nvSpPr>
        <p:spPr>
          <a:xfrm>
            <a:off x="622126" y="6096000"/>
            <a:ext cx="1529586" cy="461665"/>
          </a:xfrm>
          <a:prstGeom prst="rect">
            <a:avLst/>
          </a:prstGeom>
        </p:spPr>
        <p:txBody>
          <a:bodyPr wrap="none">
            <a:spAutoFit/>
          </a:bodyPr>
          <a:lstStyle/>
          <a:p>
            <a:r>
              <a:rPr lang="vi-VN" sz="2400" b="1" i="1" dirty="0">
                <a:solidFill>
                  <a:srgbClr val="FF0000"/>
                </a:solidFill>
              </a:rPr>
              <a:t>Lực lượng</a:t>
            </a:r>
            <a:endParaRPr lang="en-US" sz="2400" b="1" i="1" dirty="0">
              <a:solidFill>
                <a:srgbClr val="FF0000"/>
              </a:solidFill>
            </a:endParaRPr>
          </a:p>
        </p:txBody>
      </p:sp>
      <p:sp>
        <p:nvSpPr>
          <p:cNvPr id="22" name="Rectangle 21"/>
          <p:cNvSpPr/>
          <p:nvPr/>
        </p:nvSpPr>
        <p:spPr>
          <a:xfrm>
            <a:off x="3201564" y="5562599"/>
            <a:ext cx="936475" cy="461665"/>
          </a:xfrm>
          <a:prstGeom prst="rect">
            <a:avLst/>
          </a:prstGeom>
        </p:spPr>
        <p:txBody>
          <a:bodyPr wrap="none">
            <a:spAutoFit/>
          </a:bodyPr>
          <a:lstStyle/>
          <a:p>
            <a:r>
              <a:rPr lang="vi-VN" sz="2400" b="1" i="1" dirty="0">
                <a:solidFill>
                  <a:srgbClr val="FF0000"/>
                </a:solidFill>
              </a:rPr>
              <a:t>Khoét</a:t>
            </a:r>
            <a:endParaRPr lang="en-US" sz="2400" b="1" i="1" dirty="0">
              <a:solidFill>
                <a:srgbClr val="FF0000"/>
              </a:solidFill>
            </a:endParaRPr>
          </a:p>
        </p:txBody>
      </p:sp>
      <p:sp>
        <p:nvSpPr>
          <p:cNvPr id="23" name="Rectangle 22"/>
          <p:cNvSpPr/>
          <p:nvPr/>
        </p:nvSpPr>
        <p:spPr>
          <a:xfrm>
            <a:off x="3060499" y="6024265"/>
            <a:ext cx="1218603" cy="461665"/>
          </a:xfrm>
          <a:prstGeom prst="rect">
            <a:avLst/>
          </a:prstGeom>
        </p:spPr>
        <p:txBody>
          <a:bodyPr wrap="none">
            <a:spAutoFit/>
          </a:bodyPr>
          <a:lstStyle/>
          <a:p>
            <a:r>
              <a:rPr lang="vi-VN" sz="2400" b="1" i="1" dirty="0">
                <a:solidFill>
                  <a:srgbClr val="FF0000"/>
                </a:solidFill>
              </a:rPr>
              <a:t>Xích sắt</a:t>
            </a:r>
            <a:endParaRPr lang="en-US" sz="2400" b="1" i="1" dirty="0">
              <a:solidFill>
                <a:srgbClr val="FF0000"/>
              </a:solidFill>
            </a:endParaRPr>
          </a:p>
        </p:txBody>
      </p:sp>
    </p:spTree>
    <p:extLst>
      <p:ext uri="{BB962C8B-B14F-4D97-AF65-F5344CB8AC3E}">
        <p14:creationId xmlns:p14="http://schemas.microsoft.com/office/powerpoint/2010/main" val="393041973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par>
                                <p:cTn id="13" presetID="16" presetClass="entr" presetSubtype="21"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arn(inVertical)">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fade">
                                      <p:cBhvr>
                                        <p:cTn id="25" dur="500"/>
                                        <p:tgtEl>
                                          <p:spTgt spid="16"/>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wipe(down)">
                                      <p:cBhvr>
                                        <p:cTn id="30" dur="500"/>
                                        <p:tgtEl>
                                          <p:spTgt spid="18"/>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additive="base">
                                        <p:cTn id="35" dur="500" fill="hold"/>
                                        <p:tgtEl>
                                          <p:spTgt spid="6"/>
                                        </p:tgtEl>
                                        <p:attrNameLst>
                                          <p:attrName>ppt_x</p:attrName>
                                        </p:attrNameLst>
                                      </p:cBhvr>
                                      <p:tavLst>
                                        <p:tav tm="0">
                                          <p:val>
                                            <p:strVal val="#ppt_x"/>
                                          </p:val>
                                        </p:tav>
                                        <p:tav tm="100000">
                                          <p:val>
                                            <p:strVal val="#ppt_x"/>
                                          </p:val>
                                        </p:tav>
                                      </p:tavLst>
                                    </p:anim>
                                    <p:anim calcmode="lin" valueType="num">
                                      <p:cBhvr additive="base">
                                        <p:cTn id="36" dur="500" fill="hold"/>
                                        <p:tgtEl>
                                          <p:spTgt spid="6"/>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anim calcmode="lin" valueType="num">
                                      <p:cBhvr additive="base">
                                        <p:cTn id="39" dur="500" fill="hold"/>
                                        <p:tgtEl>
                                          <p:spTgt spid="19"/>
                                        </p:tgtEl>
                                        <p:attrNameLst>
                                          <p:attrName>ppt_x</p:attrName>
                                        </p:attrNameLst>
                                      </p:cBhvr>
                                      <p:tavLst>
                                        <p:tav tm="0">
                                          <p:val>
                                            <p:strVal val="#ppt_x"/>
                                          </p:val>
                                        </p:tav>
                                        <p:tav tm="100000">
                                          <p:val>
                                            <p:strVal val="#ppt_x"/>
                                          </p:val>
                                        </p:tav>
                                      </p:tavLst>
                                    </p:anim>
                                    <p:anim calcmode="lin" valueType="num">
                                      <p:cBhvr additive="base">
                                        <p:cTn id="40" dur="500" fill="hold"/>
                                        <p:tgtEl>
                                          <p:spTgt spid="19"/>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additive="base">
                                        <p:cTn id="43" dur="500" fill="hold"/>
                                        <p:tgtEl>
                                          <p:spTgt spid="20"/>
                                        </p:tgtEl>
                                        <p:attrNameLst>
                                          <p:attrName>ppt_x</p:attrName>
                                        </p:attrNameLst>
                                      </p:cBhvr>
                                      <p:tavLst>
                                        <p:tav tm="0">
                                          <p:val>
                                            <p:strVal val="#ppt_x"/>
                                          </p:val>
                                        </p:tav>
                                        <p:tav tm="100000">
                                          <p:val>
                                            <p:strVal val="#ppt_x"/>
                                          </p:val>
                                        </p:tav>
                                      </p:tavLst>
                                    </p:anim>
                                    <p:anim calcmode="lin" valueType="num">
                                      <p:cBhvr additive="base">
                                        <p:cTn id="44" dur="500" fill="hold"/>
                                        <p:tgtEl>
                                          <p:spTgt spid="20"/>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additive="base">
                                        <p:cTn id="47" dur="500" fill="hold"/>
                                        <p:tgtEl>
                                          <p:spTgt spid="21"/>
                                        </p:tgtEl>
                                        <p:attrNameLst>
                                          <p:attrName>ppt_x</p:attrName>
                                        </p:attrNameLst>
                                      </p:cBhvr>
                                      <p:tavLst>
                                        <p:tav tm="0">
                                          <p:val>
                                            <p:strVal val="#ppt_x"/>
                                          </p:val>
                                        </p:tav>
                                        <p:tav tm="100000">
                                          <p:val>
                                            <p:strVal val="#ppt_x"/>
                                          </p:val>
                                        </p:tav>
                                      </p:tavLst>
                                    </p:anim>
                                    <p:anim calcmode="lin" valueType="num">
                                      <p:cBhvr additive="base">
                                        <p:cTn id="48" dur="500" fill="hold"/>
                                        <p:tgtEl>
                                          <p:spTgt spid="21"/>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anim calcmode="lin" valueType="num">
                                      <p:cBhvr additive="base">
                                        <p:cTn id="51" dur="500" fill="hold"/>
                                        <p:tgtEl>
                                          <p:spTgt spid="22"/>
                                        </p:tgtEl>
                                        <p:attrNameLst>
                                          <p:attrName>ppt_x</p:attrName>
                                        </p:attrNameLst>
                                      </p:cBhvr>
                                      <p:tavLst>
                                        <p:tav tm="0">
                                          <p:val>
                                            <p:strVal val="#ppt_x"/>
                                          </p:val>
                                        </p:tav>
                                        <p:tav tm="100000">
                                          <p:val>
                                            <p:strVal val="#ppt_x"/>
                                          </p:val>
                                        </p:tav>
                                      </p:tavLst>
                                    </p:anim>
                                    <p:anim calcmode="lin" valueType="num">
                                      <p:cBhvr additive="base">
                                        <p:cTn id="52" dur="500" fill="hold"/>
                                        <p:tgtEl>
                                          <p:spTgt spid="22"/>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3"/>
                                        </p:tgtEl>
                                        <p:attrNameLst>
                                          <p:attrName>style.visibility</p:attrName>
                                        </p:attrNameLst>
                                      </p:cBhvr>
                                      <p:to>
                                        <p:strVal val="visible"/>
                                      </p:to>
                                    </p:set>
                                    <p:anim calcmode="lin" valueType="num">
                                      <p:cBhvr additive="base">
                                        <p:cTn id="55" dur="500" fill="hold"/>
                                        <p:tgtEl>
                                          <p:spTgt spid="23"/>
                                        </p:tgtEl>
                                        <p:attrNameLst>
                                          <p:attrName>ppt_x</p:attrName>
                                        </p:attrNameLst>
                                      </p:cBhvr>
                                      <p:tavLst>
                                        <p:tav tm="0">
                                          <p:val>
                                            <p:strVal val="#ppt_x"/>
                                          </p:val>
                                        </p:tav>
                                        <p:tav tm="100000">
                                          <p:val>
                                            <p:strVal val="#ppt_x"/>
                                          </p:val>
                                        </p:tav>
                                      </p:tavLst>
                                    </p:anim>
                                    <p:anim calcmode="lin" valueType="num">
                                      <p:cBhvr additive="base">
                                        <p:cTn id="5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9" grpId="0"/>
      <p:bldP spid="20" grpId="0"/>
      <p:bldP spid="21" grpId="0"/>
      <p:bldP spid="22" grpId="0"/>
      <p:bldP spid="2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46944-365A-4D68-AA9E-B2C29F1906B0}"/>
              </a:ext>
            </a:extLst>
          </p:cNvPr>
          <p:cNvSpPr>
            <a:spLocks noGrp="1"/>
          </p:cNvSpPr>
          <p:nvPr>
            <p:ph type="title"/>
          </p:nvPr>
        </p:nvSpPr>
        <p:spPr>
          <a:xfrm>
            <a:off x="838200" y="762000"/>
            <a:ext cx="7467600" cy="1143000"/>
          </a:xfrm>
          <a:noFill/>
        </p:spPr>
        <p:txBody>
          <a:bodyPr>
            <a:normAutofit/>
          </a:bodyPr>
          <a:lstStyle/>
          <a:p>
            <a:r>
              <a:rPr lang="en-US" sz="4400" b="1" dirty="0">
                <a:latin typeface="Times New Roman" panose="02020603050405020304" pitchFamily="18" charset="0"/>
                <a:cs typeface="Times New Roman" panose="02020603050405020304" pitchFamily="18" charset="0"/>
              </a:rPr>
              <a:t>HỌC SINH VIẾT CHÍNH TẢ</a:t>
            </a:r>
          </a:p>
        </p:txBody>
      </p:sp>
      <p:pic>
        <p:nvPicPr>
          <p:cNvPr id="5" name="Content Placeholder 4">
            <a:extLst>
              <a:ext uri="{FF2B5EF4-FFF2-40B4-BE49-F238E27FC236}">
                <a16:creationId xmlns:a16="http://schemas.microsoft.com/office/drawing/2014/main" id="{070A8D6B-8E84-4E91-8B0C-E23651C224FE}"/>
              </a:ext>
            </a:extLst>
          </p:cNvPr>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4648200" y="2344520"/>
            <a:ext cx="4485249" cy="4505273"/>
          </a:xfrm>
        </p:spPr>
      </p:pic>
    </p:spTree>
    <p:extLst>
      <p:ext uri="{BB962C8B-B14F-4D97-AF65-F5344CB8AC3E}">
        <p14:creationId xmlns:p14="http://schemas.microsoft.com/office/powerpoint/2010/main" val="1770179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sz="quarter" idx="1"/>
          </p:nvPr>
        </p:nvPicPr>
        <p:blipFill>
          <a:blip r:embed="rId3">
            <a:extLst>
              <a:ext uri="{28A0092B-C50C-407E-A947-70E740481C1C}">
                <a14:useLocalDpi xmlns:a14="http://schemas.microsoft.com/office/drawing/2010/main" val="0"/>
              </a:ext>
            </a:extLst>
          </a:blip>
          <a:stretch>
            <a:fillRect/>
          </a:stretch>
        </p:blipFill>
        <p:spPr>
          <a:xfrm>
            <a:off x="0" y="0"/>
            <a:ext cx="9144000" cy="6858000"/>
          </a:xfrm>
        </p:spPr>
      </p:pic>
      <p:sp>
        <p:nvSpPr>
          <p:cNvPr id="5" name="Rectangle 4"/>
          <p:cNvSpPr/>
          <p:nvPr/>
        </p:nvSpPr>
        <p:spPr>
          <a:xfrm>
            <a:off x="1600200" y="279097"/>
            <a:ext cx="5381601" cy="523220"/>
          </a:xfrm>
          <a:prstGeom prst="rect">
            <a:avLst/>
          </a:prstGeom>
        </p:spPr>
        <p:txBody>
          <a:bodyPr wrap="none">
            <a:spAutoFit/>
          </a:bodyPr>
          <a:lstStyle/>
          <a:p>
            <a:r>
              <a:rPr lang="vi-VN" sz="2800" b="1" dirty="0">
                <a:solidFill>
                  <a:srgbClr val="FF0000"/>
                </a:solidFill>
              </a:rPr>
              <a:t>Hướng dẫn luyện tập</a:t>
            </a:r>
            <a:r>
              <a:rPr lang="en-US" sz="2800" b="1" dirty="0">
                <a:solidFill>
                  <a:srgbClr val="FF0000"/>
                </a:solidFill>
              </a:rPr>
              <a:t> </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thực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hành</a:t>
            </a:r>
            <a:endParaRPr lang="en-US" sz="2800" b="1" dirty="0">
              <a:solidFill>
                <a:srgbClr val="FF0000"/>
              </a:solidFill>
            </a:endParaRPr>
          </a:p>
        </p:txBody>
      </p:sp>
      <p:sp>
        <p:nvSpPr>
          <p:cNvPr id="7" name="Rectangle 6"/>
          <p:cNvSpPr/>
          <p:nvPr/>
        </p:nvSpPr>
        <p:spPr>
          <a:xfrm>
            <a:off x="228600" y="915299"/>
            <a:ext cx="8686800" cy="461665"/>
          </a:xfrm>
          <a:prstGeom prst="rect">
            <a:avLst/>
          </a:prstGeom>
        </p:spPr>
        <p:txBody>
          <a:bodyPr wrap="square">
            <a:spAutoFit/>
          </a:bodyPr>
          <a:lstStyle/>
          <a:p>
            <a:r>
              <a:rPr lang="vi-VN" sz="2400" b="1" i="1" dirty="0">
                <a:solidFill>
                  <a:srgbClr val="7030A0"/>
                </a:solidFill>
              </a:rPr>
              <a:t>Bài </a:t>
            </a:r>
            <a:r>
              <a:rPr lang="en-US" sz="2400" b="1" i="1" dirty="0">
                <a:solidFill>
                  <a:srgbClr val="7030A0"/>
                </a:solidFill>
              </a:rPr>
              <a:t>2</a:t>
            </a:r>
            <a:r>
              <a:rPr lang="vi-VN" sz="2400" b="1" i="1" dirty="0">
                <a:solidFill>
                  <a:srgbClr val="7030A0"/>
                </a:solidFill>
              </a:rPr>
              <a:t>: Ghi lại phần vần của những tiếng in đậm trong các câu sau:</a:t>
            </a:r>
            <a:endParaRPr lang="en-US" sz="2400" b="1" i="1" dirty="0">
              <a:solidFill>
                <a:srgbClr val="7030A0"/>
              </a:solidFill>
            </a:endParaRPr>
          </a:p>
        </p:txBody>
      </p:sp>
      <p:sp>
        <p:nvSpPr>
          <p:cNvPr id="8" name="Rectangle 7"/>
          <p:cNvSpPr/>
          <p:nvPr/>
        </p:nvSpPr>
        <p:spPr>
          <a:xfrm>
            <a:off x="457200" y="1905000"/>
            <a:ext cx="3048000" cy="1938992"/>
          </a:xfrm>
          <a:prstGeom prst="rect">
            <a:avLst/>
          </a:prstGeom>
        </p:spPr>
        <p:txBody>
          <a:bodyPr wrap="square">
            <a:spAutoFit/>
          </a:bodyPr>
          <a:lstStyle/>
          <a:p>
            <a:r>
              <a:rPr lang="vi-VN" sz="2400" dirty="0"/>
              <a:t>a/ </a:t>
            </a:r>
            <a:r>
              <a:rPr lang="vi-VN" sz="2400" b="1" dirty="0"/>
              <a:t>Trạng nguyên </a:t>
            </a:r>
            <a:r>
              <a:rPr lang="vi-VN" sz="2400" dirty="0"/>
              <a:t>trẻ nhất của nước ta là ông </a:t>
            </a:r>
            <a:r>
              <a:rPr lang="vi-VN" sz="2400" b="1" dirty="0"/>
              <a:t>Nguyễn Hiền</a:t>
            </a:r>
            <a:r>
              <a:rPr lang="vi-VN" sz="2400" dirty="0"/>
              <a:t>, đỗ đầu </a:t>
            </a:r>
            <a:r>
              <a:rPr lang="vi-VN" sz="2400" b="1" dirty="0"/>
              <a:t>khoa thi </a:t>
            </a:r>
            <a:r>
              <a:rPr lang="vi-VN" sz="2400" dirty="0"/>
              <a:t>năm 1247, lúc vừa 13 tuổi.</a:t>
            </a:r>
            <a:endParaRPr lang="en-US" sz="2400" dirty="0"/>
          </a:p>
        </p:txBody>
      </p:sp>
      <p:sp>
        <p:nvSpPr>
          <p:cNvPr id="9" name="Rectangle 8"/>
          <p:cNvSpPr/>
          <p:nvPr/>
        </p:nvSpPr>
        <p:spPr>
          <a:xfrm>
            <a:off x="457200" y="4038600"/>
            <a:ext cx="3048000" cy="2308324"/>
          </a:xfrm>
          <a:prstGeom prst="rect">
            <a:avLst/>
          </a:prstGeom>
        </p:spPr>
        <p:txBody>
          <a:bodyPr wrap="square">
            <a:spAutoFit/>
          </a:bodyPr>
          <a:lstStyle/>
          <a:p>
            <a:r>
              <a:rPr lang="vi-VN" sz="2400" dirty="0">
                <a:solidFill>
                  <a:srgbClr val="002060"/>
                </a:solidFill>
              </a:rPr>
              <a:t>b/ Làng có nhiều tiến sĩ nhất nước là </a:t>
            </a:r>
            <a:r>
              <a:rPr lang="vi-VN" sz="2400" b="1" dirty="0">
                <a:solidFill>
                  <a:srgbClr val="002060"/>
                </a:solidFill>
              </a:rPr>
              <a:t>làng Mộ Trạch</a:t>
            </a:r>
            <a:r>
              <a:rPr lang="vi-VN" sz="2400" dirty="0">
                <a:solidFill>
                  <a:srgbClr val="002060"/>
                </a:solidFill>
              </a:rPr>
              <a:t>, xã Tân Hồng, </a:t>
            </a:r>
            <a:r>
              <a:rPr lang="vi-VN" sz="2400" b="1" dirty="0">
                <a:solidFill>
                  <a:srgbClr val="002060"/>
                </a:solidFill>
              </a:rPr>
              <a:t>huyện Bình Giang</a:t>
            </a:r>
            <a:r>
              <a:rPr lang="vi-VN" sz="2400" dirty="0">
                <a:solidFill>
                  <a:srgbClr val="002060"/>
                </a:solidFill>
              </a:rPr>
              <a:t>, tỉnh Hải Dương: 36 tiến sĩ.</a:t>
            </a:r>
            <a:endParaRPr lang="en-US" sz="2400" dirty="0">
              <a:solidFill>
                <a:srgbClr val="002060"/>
              </a:solidFill>
            </a:endParaRPr>
          </a:p>
        </p:txBody>
      </p:sp>
      <p:graphicFrame>
        <p:nvGraphicFramePr>
          <p:cNvPr id="21" name="Table 20"/>
          <p:cNvGraphicFramePr>
            <a:graphicFrameLocks noGrp="1"/>
          </p:cNvGraphicFramePr>
          <p:nvPr>
            <p:extLst>
              <p:ext uri="{D42A27DB-BD31-4B8C-83A1-F6EECF244321}">
                <p14:modId xmlns:p14="http://schemas.microsoft.com/office/powerpoint/2010/main" val="3586700509"/>
              </p:ext>
            </p:extLst>
          </p:nvPr>
        </p:nvGraphicFramePr>
        <p:xfrm>
          <a:off x="5181600" y="1385315"/>
          <a:ext cx="2673534" cy="2468880"/>
        </p:xfrm>
        <a:graphic>
          <a:graphicData uri="http://schemas.openxmlformats.org/drawingml/2006/table">
            <a:tbl>
              <a:tblPr firstRow="1" bandRow="1">
                <a:tableStyleId>{5C22544A-7EE6-4342-B048-85BDC9FD1C3A}</a:tableStyleId>
              </a:tblPr>
              <a:tblGrid>
                <a:gridCol w="1530534">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tblGrid>
              <a:tr h="300633">
                <a:tc>
                  <a:txBody>
                    <a:bodyPr/>
                    <a:lstStyle/>
                    <a:p>
                      <a:pPr algn="ctr"/>
                      <a:r>
                        <a:rPr lang="vi-VN" sz="1800" dirty="0">
                          <a:solidFill>
                            <a:srgbClr val="002060"/>
                          </a:solidFill>
                        </a:rPr>
                        <a:t>Tiếng</a:t>
                      </a:r>
                      <a:endParaRPr lang="en-US" sz="18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vi-VN" sz="1800" dirty="0">
                          <a:solidFill>
                            <a:srgbClr val="002060"/>
                          </a:solidFill>
                        </a:rPr>
                        <a:t>Vần</a:t>
                      </a:r>
                      <a:endParaRPr lang="en-US" sz="18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00633">
                <a:tc>
                  <a:txBody>
                    <a:bodyPr/>
                    <a:lstStyle/>
                    <a:p>
                      <a:pPr algn="ctr"/>
                      <a:r>
                        <a:rPr lang="vi-VN" sz="1800" b="1" dirty="0"/>
                        <a:t>Trạng</a:t>
                      </a:r>
                      <a:endParaRPr 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vi-VN" sz="1800" b="1" dirty="0">
                          <a:solidFill>
                            <a:srgbClr val="FF0000"/>
                          </a:solidFill>
                        </a:rPr>
                        <a:t> ang</a:t>
                      </a:r>
                      <a:endParaRPr lang="en-US" sz="18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00633">
                <a:tc>
                  <a:txBody>
                    <a:bodyPr/>
                    <a:lstStyle/>
                    <a:p>
                      <a:pPr algn="ctr"/>
                      <a:r>
                        <a:rPr lang="vi-VN" sz="1800" b="1" dirty="0"/>
                        <a:t>Nguyên,</a:t>
                      </a:r>
                      <a:r>
                        <a:rPr lang="vi-VN" sz="1800" b="1" baseline="0" dirty="0"/>
                        <a:t> Nguyễn</a:t>
                      </a:r>
                      <a:endParaRPr 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vi-VN" sz="1800" b="1" baseline="0" dirty="0">
                          <a:solidFill>
                            <a:srgbClr val="FF0000"/>
                          </a:solidFill>
                        </a:rPr>
                        <a:t> u</a:t>
                      </a:r>
                      <a:r>
                        <a:rPr lang="vi-VN" sz="1800" b="1" dirty="0">
                          <a:solidFill>
                            <a:srgbClr val="FF0000"/>
                          </a:solidFill>
                        </a:rPr>
                        <a:t>yên</a:t>
                      </a:r>
                      <a:endParaRPr lang="en-US" sz="18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00633">
                <a:tc>
                  <a:txBody>
                    <a:bodyPr/>
                    <a:lstStyle/>
                    <a:p>
                      <a:pPr algn="ctr"/>
                      <a:r>
                        <a:rPr lang="vi-VN" sz="1800" b="1" dirty="0"/>
                        <a:t>Hiền</a:t>
                      </a:r>
                      <a:endParaRPr 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vi-VN" sz="1800" b="1" dirty="0">
                          <a:solidFill>
                            <a:srgbClr val="FF0000"/>
                          </a:solidFill>
                        </a:rPr>
                        <a:t> iên</a:t>
                      </a:r>
                      <a:endParaRPr lang="en-US" sz="18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00633">
                <a:tc>
                  <a:txBody>
                    <a:bodyPr/>
                    <a:lstStyle/>
                    <a:p>
                      <a:pPr algn="ctr"/>
                      <a:r>
                        <a:rPr lang="vi-VN" sz="1800" b="1" dirty="0"/>
                        <a:t>Khoa</a:t>
                      </a:r>
                      <a:endParaRPr 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vi-VN" sz="1800" b="1" dirty="0">
                          <a:solidFill>
                            <a:srgbClr val="FF0000"/>
                          </a:solidFill>
                        </a:rPr>
                        <a:t> oa</a:t>
                      </a:r>
                      <a:endParaRPr lang="en-US" sz="18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00633">
                <a:tc>
                  <a:txBody>
                    <a:bodyPr/>
                    <a:lstStyle/>
                    <a:p>
                      <a:pPr algn="ctr"/>
                      <a:r>
                        <a:rPr lang="vi-VN" sz="1800" b="1" dirty="0"/>
                        <a:t>Thi</a:t>
                      </a:r>
                      <a:endParaRPr 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vi-VN" sz="1800" b="1" dirty="0">
                          <a:solidFill>
                            <a:srgbClr val="FF0000"/>
                          </a:solidFill>
                        </a:rPr>
                        <a:t> i</a:t>
                      </a:r>
                      <a:endParaRPr lang="en-US" sz="18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24" name="Striped Right Arrow 23"/>
          <p:cNvSpPr/>
          <p:nvPr/>
        </p:nvSpPr>
        <p:spPr>
          <a:xfrm>
            <a:off x="3657600" y="2743200"/>
            <a:ext cx="1524000" cy="381000"/>
          </a:xfrm>
          <a:prstGeom prst="striped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5" name="Table 24"/>
          <p:cNvGraphicFramePr>
            <a:graphicFrameLocks noGrp="1"/>
          </p:cNvGraphicFramePr>
          <p:nvPr>
            <p:extLst>
              <p:ext uri="{D42A27DB-BD31-4B8C-83A1-F6EECF244321}">
                <p14:modId xmlns:p14="http://schemas.microsoft.com/office/powerpoint/2010/main" val="4229661895"/>
              </p:ext>
            </p:extLst>
          </p:nvPr>
        </p:nvGraphicFramePr>
        <p:xfrm>
          <a:off x="5181600" y="4038600"/>
          <a:ext cx="2743200" cy="2590800"/>
        </p:xfrm>
        <a:graphic>
          <a:graphicData uri="http://schemas.openxmlformats.org/drawingml/2006/table">
            <a:tbl>
              <a:tblPr firstRow="1" bandRow="1">
                <a:tableStyleId>{21E4AEA4-8DFA-4A89-87EB-49C32662AFE0}</a:tableStyleId>
              </a:tblPr>
              <a:tblGrid>
                <a:gridCol w="1477107">
                  <a:extLst>
                    <a:ext uri="{9D8B030D-6E8A-4147-A177-3AD203B41FA5}">
                      <a16:colId xmlns:a16="http://schemas.microsoft.com/office/drawing/2014/main" val="20000"/>
                    </a:ext>
                  </a:extLst>
                </a:gridCol>
                <a:gridCol w="1266093">
                  <a:extLst>
                    <a:ext uri="{9D8B030D-6E8A-4147-A177-3AD203B41FA5}">
                      <a16:colId xmlns:a16="http://schemas.microsoft.com/office/drawing/2014/main" val="20001"/>
                    </a:ext>
                  </a:extLst>
                </a:gridCol>
              </a:tblGrid>
              <a:tr h="370840">
                <a:tc>
                  <a:txBody>
                    <a:bodyPr/>
                    <a:lstStyle/>
                    <a:p>
                      <a:pPr algn="ctr"/>
                      <a:r>
                        <a:rPr lang="vi-VN" dirty="0"/>
                        <a:t>Tiếng</a:t>
                      </a:r>
                      <a:endParaRPr lang="en-US"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vi-VN" dirty="0"/>
                        <a:t>Vần</a:t>
                      </a:r>
                      <a:endParaRPr lang="en-US"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r>
                        <a:rPr lang="vi-VN" dirty="0"/>
                        <a:t>Làng</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vi-VN" dirty="0"/>
                        <a:t> ang</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lang="vi-VN" dirty="0"/>
                        <a:t>Mộ</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vi-VN" dirty="0"/>
                        <a:t>Ô</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pPr algn="ctr"/>
                      <a:r>
                        <a:rPr lang="vi-VN" dirty="0"/>
                        <a:t>Trạch</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vi-VN" dirty="0"/>
                        <a:t> ach</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pPr algn="ctr"/>
                      <a:r>
                        <a:rPr lang="vi-VN" dirty="0"/>
                        <a:t>Huyện</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vi-VN" dirty="0"/>
                        <a:t> uyên</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127000">
                <a:tc>
                  <a:txBody>
                    <a:bodyPr/>
                    <a:lstStyle/>
                    <a:p>
                      <a:pPr algn="ctr"/>
                      <a:r>
                        <a:rPr lang="vi-VN" dirty="0"/>
                        <a:t>Bình</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vi-VN" baseline="0" dirty="0"/>
                        <a:t> i</a:t>
                      </a:r>
                      <a:r>
                        <a:rPr lang="vi-VN" dirty="0"/>
                        <a:t>nh</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pPr algn="ctr"/>
                      <a:r>
                        <a:rPr lang="vi-VN" dirty="0"/>
                        <a:t>Giang</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vi-VN" dirty="0"/>
                        <a:t> ang</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26" name="Right Arrow 25"/>
          <p:cNvSpPr/>
          <p:nvPr/>
        </p:nvSpPr>
        <p:spPr>
          <a:xfrm>
            <a:off x="3505200" y="5029200"/>
            <a:ext cx="1447800" cy="457200"/>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5403810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0-#ppt_w/2"/>
                                          </p:val>
                                        </p:tav>
                                        <p:tav tm="100000">
                                          <p:val>
                                            <p:strVal val="#ppt_x"/>
                                          </p:val>
                                        </p:tav>
                                      </p:tavLst>
                                    </p:anim>
                                    <p:anim calcmode="lin" valueType="num">
                                      <p:cBhvr additive="base">
                                        <p:cTn id="13"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ppt_x"/>
                                          </p:val>
                                        </p:tav>
                                        <p:tav tm="100000">
                                          <p:val>
                                            <p:strVal val="#ppt_x"/>
                                          </p:val>
                                        </p:tav>
                                      </p:tavLst>
                                    </p:anim>
                                    <p:anim calcmode="lin" valueType="num">
                                      <p:cBhvr additive="base">
                                        <p:cTn id="1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fade">
                                      <p:cBhvr>
                                        <p:cTn id="24" dur="500"/>
                                        <p:tgtEl>
                                          <p:spTgt spid="24"/>
                                        </p:tgtEl>
                                      </p:cBhvr>
                                    </p:animEffect>
                                  </p:childTnLst>
                                </p:cTn>
                              </p:par>
                              <p:par>
                                <p:cTn id="25" presetID="2" presetClass="entr" presetSubtype="2" fill="hold" nodeType="with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additive="base">
                                        <p:cTn id="27" dur="500" fill="hold"/>
                                        <p:tgtEl>
                                          <p:spTgt spid="21"/>
                                        </p:tgtEl>
                                        <p:attrNameLst>
                                          <p:attrName>ppt_x</p:attrName>
                                        </p:attrNameLst>
                                      </p:cBhvr>
                                      <p:tavLst>
                                        <p:tav tm="0">
                                          <p:val>
                                            <p:strVal val="1+#ppt_w/2"/>
                                          </p:val>
                                        </p:tav>
                                        <p:tav tm="100000">
                                          <p:val>
                                            <p:strVal val="#ppt_x"/>
                                          </p:val>
                                        </p:tav>
                                      </p:tavLst>
                                    </p:anim>
                                    <p:anim calcmode="lin" valueType="num">
                                      <p:cBhvr additive="base">
                                        <p:cTn id="28"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26"/>
                                        </p:tgtEl>
                                        <p:attrNameLst>
                                          <p:attrName>style.visibility</p:attrName>
                                        </p:attrNameLst>
                                      </p:cBhvr>
                                      <p:to>
                                        <p:strVal val="visible"/>
                                      </p:to>
                                    </p:set>
                                    <p:animEffect transition="in" filter="fade">
                                      <p:cBhvr>
                                        <p:cTn id="33" dur="10"/>
                                        <p:tgtEl>
                                          <p:spTgt spid="26"/>
                                        </p:tgtEl>
                                      </p:cBhvr>
                                    </p:animEffect>
                                    <p:anim calcmode="lin" valueType="num">
                                      <p:cBhvr>
                                        <p:cTn id="34" dur="10" fill="hold"/>
                                        <p:tgtEl>
                                          <p:spTgt spid="26"/>
                                        </p:tgtEl>
                                        <p:attrNameLst>
                                          <p:attrName>ppt_x</p:attrName>
                                        </p:attrNameLst>
                                      </p:cBhvr>
                                      <p:tavLst>
                                        <p:tav tm="0">
                                          <p:val>
                                            <p:strVal val="#ppt_x"/>
                                          </p:val>
                                        </p:tav>
                                        <p:tav tm="100000">
                                          <p:val>
                                            <p:strVal val="#ppt_x"/>
                                          </p:val>
                                        </p:tav>
                                      </p:tavLst>
                                    </p:anim>
                                    <p:anim calcmode="lin" valueType="num">
                                      <p:cBhvr>
                                        <p:cTn id="35" dur="10" fill="hold"/>
                                        <p:tgtEl>
                                          <p:spTgt spid="26"/>
                                        </p:tgtEl>
                                        <p:attrNameLst>
                                          <p:attrName>ppt_y</p:attrName>
                                        </p:attrNameLst>
                                      </p:cBhvr>
                                      <p:tavLst>
                                        <p:tav tm="0">
                                          <p:val>
                                            <p:strVal val="#ppt_y+.1"/>
                                          </p:val>
                                        </p:tav>
                                        <p:tav tm="100000">
                                          <p:val>
                                            <p:strVal val="#ppt_y"/>
                                          </p:val>
                                        </p:tav>
                                      </p:tavLst>
                                    </p:anim>
                                  </p:childTnLst>
                                </p:cTn>
                              </p:par>
                              <p:par>
                                <p:cTn id="36" presetID="16" presetClass="entr" presetSubtype="21" fill="hold" nodeType="with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barn(inVertical)">
                                      <p:cBhvr>
                                        <p:cTn id="38"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24" grpId="0" animBg="1"/>
      <p:bldP spid="2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5" name="Cloud 4"/>
          <p:cNvSpPr/>
          <p:nvPr/>
        </p:nvSpPr>
        <p:spPr>
          <a:xfrm>
            <a:off x="1903434" y="579054"/>
            <a:ext cx="5867400" cy="11430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400" b="1" dirty="0">
                <a:solidFill>
                  <a:schemeClr val="tx1"/>
                </a:solidFill>
              </a:rPr>
              <a:t>Nêu mô hình cấu tạo tiếng?</a:t>
            </a:r>
            <a:endParaRPr lang="en-US" sz="2400" b="1" dirty="0">
              <a:solidFill>
                <a:schemeClr val="tx1"/>
              </a:solidFill>
            </a:endParaRPr>
          </a:p>
        </p:txBody>
      </p:sp>
      <p:sp>
        <p:nvSpPr>
          <p:cNvPr id="7" name="Cloud 6"/>
          <p:cNvSpPr/>
          <p:nvPr/>
        </p:nvSpPr>
        <p:spPr>
          <a:xfrm>
            <a:off x="2746332" y="3200400"/>
            <a:ext cx="5943600" cy="1217334"/>
          </a:xfrm>
          <a:prstGeom prst="cloud">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vi-VN" sz="2400" b="1" dirty="0">
                <a:solidFill>
                  <a:srgbClr val="C00000"/>
                </a:solidFill>
              </a:rPr>
              <a:t>Trình bày cấu tạo của vần?</a:t>
            </a:r>
            <a:endParaRPr lang="en-US" sz="2400" b="1" dirty="0">
              <a:solidFill>
                <a:srgbClr val="C00000"/>
              </a:solidFill>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1705353"/>
            <a:ext cx="2438400" cy="2712381"/>
          </a:xfrm>
          <a:prstGeom prst="rect">
            <a:avLst/>
          </a:prstGeom>
        </p:spPr>
      </p:pic>
      <p:sp>
        <p:nvSpPr>
          <p:cNvPr id="9" name="Striped Right Arrow 8"/>
          <p:cNvSpPr/>
          <p:nvPr/>
        </p:nvSpPr>
        <p:spPr>
          <a:xfrm>
            <a:off x="3505200" y="1478071"/>
            <a:ext cx="4265634" cy="1722329"/>
          </a:xfrm>
          <a:prstGeom prst="stripedRightArrow">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a:solidFill>
                  <a:srgbClr val="C00000"/>
                </a:solidFill>
              </a:rPr>
              <a:t>Cấu tạo tiếng bao gồm:</a:t>
            </a:r>
          </a:p>
          <a:p>
            <a:pPr algn="ctr"/>
            <a:r>
              <a:rPr lang="vi-VN" sz="2400" b="1" dirty="0">
                <a:solidFill>
                  <a:srgbClr val="C00000"/>
                </a:solidFill>
              </a:rPr>
              <a:t> âm đầu- vần- dấu thanh</a:t>
            </a:r>
            <a:endParaRPr lang="en-US" sz="2400" b="1" dirty="0">
              <a:solidFill>
                <a:srgbClr val="C00000"/>
              </a:solidFill>
            </a:endParaRPr>
          </a:p>
        </p:txBody>
      </p:sp>
      <p:sp>
        <p:nvSpPr>
          <p:cNvPr id="10" name="Striped Right Arrow 9"/>
          <p:cNvSpPr/>
          <p:nvPr/>
        </p:nvSpPr>
        <p:spPr>
          <a:xfrm>
            <a:off x="1676400" y="4648200"/>
            <a:ext cx="5562600" cy="1828800"/>
          </a:xfrm>
          <a:prstGeom prst="striped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a:solidFill>
                  <a:srgbClr val="002060"/>
                </a:solidFill>
              </a:rPr>
              <a:t>Cấu tạo vần gồm các bộ phận:</a:t>
            </a:r>
          </a:p>
          <a:p>
            <a:pPr algn="ctr"/>
            <a:r>
              <a:rPr lang="vi-VN" sz="2400" b="1" dirty="0">
                <a:solidFill>
                  <a:srgbClr val="002060"/>
                </a:solidFill>
              </a:rPr>
              <a:t>Âm đ</a:t>
            </a:r>
            <a:r>
              <a:rPr lang="en-US" sz="2400" b="1" dirty="0" err="1">
                <a:solidFill>
                  <a:srgbClr val="002060"/>
                </a:solidFill>
                <a:latin typeface="Times New Roman" panose="02020603050405020304" pitchFamily="18" charset="0"/>
                <a:cs typeface="Times New Roman" panose="02020603050405020304" pitchFamily="18" charset="0"/>
              </a:rPr>
              <a:t>ệm</a:t>
            </a:r>
            <a:r>
              <a:rPr lang="vi-VN" sz="2400" b="1" dirty="0">
                <a:solidFill>
                  <a:srgbClr val="002060"/>
                </a:solidFill>
              </a:rPr>
              <a:t>- âm chính- âm cuối</a:t>
            </a:r>
            <a:endParaRPr lang="en-US" sz="2400" b="1" dirty="0">
              <a:solidFill>
                <a:srgbClr val="002060"/>
              </a:solidFill>
            </a:endParaRPr>
          </a:p>
        </p:txBody>
      </p:sp>
    </p:spTree>
    <p:extLst>
      <p:ext uri="{BB962C8B-B14F-4D97-AF65-F5344CB8AC3E}">
        <p14:creationId xmlns:p14="http://schemas.microsoft.com/office/powerpoint/2010/main" val="2244178449"/>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par>
                                <p:cTn id="9" presetID="16" presetClass="entr" presetSubtype="21"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barn(inVertical)">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1"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heel(1)">
                                      <p:cBhvr>
                                        <p:cTn id="16" dur="75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wheel(1)">
                                      <p:cBhvr>
                                        <p:cTn id="21"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9"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0" y="0"/>
            <a:ext cx="9144000" cy="6849174"/>
          </a:xfrm>
        </p:spPr>
      </p:pic>
      <p:sp>
        <p:nvSpPr>
          <p:cNvPr id="5" name="Rectangle 4"/>
          <p:cNvSpPr/>
          <p:nvPr/>
        </p:nvSpPr>
        <p:spPr>
          <a:xfrm>
            <a:off x="685800" y="914400"/>
            <a:ext cx="8153400" cy="830997"/>
          </a:xfrm>
          <a:prstGeom prst="rect">
            <a:avLst/>
          </a:prstGeom>
        </p:spPr>
        <p:txBody>
          <a:bodyPr wrap="square">
            <a:spAutoFit/>
          </a:bodyPr>
          <a:lstStyle/>
          <a:p>
            <a:pPr indent="457200"/>
            <a:r>
              <a:rPr lang="vi-VN" sz="2400" b="1" i="1" dirty="0">
                <a:solidFill>
                  <a:srgbClr val="7030A0"/>
                </a:solidFill>
              </a:rPr>
              <a:t>Bài </a:t>
            </a:r>
            <a:r>
              <a:rPr lang="en-US" sz="2400" b="1" i="1" dirty="0">
                <a:solidFill>
                  <a:srgbClr val="7030A0"/>
                </a:solidFill>
              </a:rPr>
              <a:t>3</a:t>
            </a:r>
            <a:r>
              <a:rPr lang="vi-VN" sz="2400" b="1" i="1" dirty="0">
                <a:solidFill>
                  <a:srgbClr val="7030A0"/>
                </a:solidFill>
              </a:rPr>
              <a:t>: Chép vần của từng tiếng vừa tìm được vào mô hình cấu tạo vần dưới đây:</a:t>
            </a:r>
            <a:endParaRPr lang="en-US" sz="2400" b="1" i="1" dirty="0">
              <a:solidFill>
                <a:srgbClr val="7030A0"/>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580707080"/>
              </p:ext>
            </p:extLst>
          </p:nvPr>
        </p:nvGraphicFramePr>
        <p:xfrm>
          <a:off x="723378" y="2743200"/>
          <a:ext cx="6080760" cy="2018942"/>
        </p:xfrm>
        <a:graphic>
          <a:graphicData uri="http://schemas.openxmlformats.org/drawingml/2006/table">
            <a:tbl>
              <a:tblPr firstRow="1" firstCol="1" bandRow="1">
                <a:tableStyleId>{5C22544A-7EE6-4342-B048-85BDC9FD1C3A}</a:tableStyleId>
              </a:tblPr>
              <a:tblGrid>
                <a:gridCol w="1520190">
                  <a:extLst>
                    <a:ext uri="{9D8B030D-6E8A-4147-A177-3AD203B41FA5}">
                      <a16:colId xmlns:a16="http://schemas.microsoft.com/office/drawing/2014/main" val="20000"/>
                    </a:ext>
                  </a:extLst>
                </a:gridCol>
                <a:gridCol w="1520190">
                  <a:extLst>
                    <a:ext uri="{9D8B030D-6E8A-4147-A177-3AD203B41FA5}">
                      <a16:colId xmlns:a16="http://schemas.microsoft.com/office/drawing/2014/main" val="20001"/>
                    </a:ext>
                  </a:extLst>
                </a:gridCol>
                <a:gridCol w="1520190">
                  <a:extLst>
                    <a:ext uri="{9D8B030D-6E8A-4147-A177-3AD203B41FA5}">
                      <a16:colId xmlns:a16="http://schemas.microsoft.com/office/drawing/2014/main" val="20002"/>
                    </a:ext>
                  </a:extLst>
                </a:gridCol>
                <a:gridCol w="1520190">
                  <a:extLst>
                    <a:ext uri="{9D8B030D-6E8A-4147-A177-3AD203B41FA5}">
                      <a16:colId xmlns:a16="http://schemas.microsoft.com/office/drawing/2014/main" val="20003"/>
                    </a:ext>
                  </a:extLst>
                </a:gridCol>
              </a:tblGrid>
              <a:tr h="861946">
                <a:tc rowSpan="2">
                  <a:txBody>
                    <a:bodyPr/>
                    <a:lstStyle/>
                    <a:p>
                      <a:pPr marL="0" marR="0" algn="ctr">
                        <a:lnSpc>
                          <a:spcPct val="300000"/>
                        </a:lnSpc>
                        <a:spcBef>
                          <a:spcPts val="0"/>
                        </a:spcBef>
                        <a:spcAft>
                          <a:spcPts val="0"/>
                        </a:spcAft>
                      </a:pPr>
                      <a:r>
                        <a:rPr lang="vi-VN" sz="2400" b="1" dirty="0">
                          <a:solidFill>
                            <a:schemeClr val="tx1"/>
                          </a:solidFill>
                          <a:effectLst/>
                        </a:rPr>
                        <a:t>Tiếng</a:t>
                      </a:r>
                      <a:endParaRPr lang="en-US" sz="2400" b="1"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algn="ctr">
                        <a:lnSpc>
                          <a:spcPct val="250000"/>
                        </a:lnSpc>
                        <a:spcBef>
                          <a:spcPts val="0"/>
                        </a:spcBef>
                        <a:spcAft>
                          <a:spcPts val="0"/>
                        </a:spcAft>
                      </a:pPr>
                      <a:r>
                        <a:rPr lang="vi-VN" sz="2400" b="1" dirty="0">
                          <a:solidFill>
                            <a:schemeClr val="tx1"/>
                          </a:solidFill>
                          <a:effectLst/>
                        </a:rPr>
                        <a:t>Vần</a:t>
                      </a:r>
                      <a:endParaRPr lang="en-US" sz="2400" b="1"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78498">
                <a:tc vMerge="1">
                  <a:txBody>
                    <a:bodyPr/>
                    <a:lstStyle/>
                    <a:p>
                      <a:endParaRPr lang="en-US"/>
                    </a:p>
                  </a:txBody>
                  <a:tcPr/>
                </a:tc>
                <a:tc>
                  <a:txBody>
                    <a:bodyPr/>
                    <a:lstStyle/>
                    <a:p>
                      <a:pPr marL="0" marR="0" algn="ctr">
                        <a:lnSpc>
                          <a:spcPct val="150000"/>
                        </a:lnSpc>
                        <a:spcBef>
                          <a:spcPts val="0"/>
                        </a:spcBef>
                        <a:spcAft>
                          <a:spcPts val="0"/>
                        </a:spcAft>
                      </a:pPr>
                      <a:r>
                        <a:rPr lang="vi-VN" sz="2400" b="1" dirty="0">
                          <a:solidFill>
                            <a:schemeClr val="tx1"/>
                          </a:solidFill>
                          <a:effectLst/>
                        </a:rPr>
                        <a:t>Âm </a:t>
                      </a:r>
                      <a:r>
                        <a:rPr lang="en-US" sz="2400" b="1" dirty="0" err="1">
                          <a:solidFill>
                            <a:schemeClr val="tx1"/>
                          </a:solidFill>
                          <a:effectLst/>
                          <a:latin typeface="Times New Roman" panose="02020603050405020304" pitchFamily="18" charset="0"/>
                          <a:cs typeface="Times New Roman" panose="02020603050405020304" pitchFamily="18" charset="0"/>
                        </a:rPr>
                        <a:t>đệm</a:t>
                      </a:r>
                      <a:endParaRPr lang="en-US" sz="2400" b="1"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vi-VN" sz="2400" b="1" dirty="0">
                          <a:solidFill>
                            <a:schemeClr val="tx1"/>
                          </a:solidFill>
                          <a:effectLst/>
                        </a:rPr>
                        <a:t>Âm chính</a:t>
                      </a:r>
                      <a:endParaRPr lang="en-US" sz="2400" b="1"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vi-VN" sz="2400" b="1" dirty="0">
                          <a:solidFill>
                            <a:schemeClr val="tx1"/>
                          </a:solidFill>
                          <a:effectLst/>
                        </a:rPr>
                        <a:t>Âm cuối</a:t>
                      </a:r>
                      <a:endParaRPr lang="en-US" sz="2400" b="1"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78498">
                <a:tc>
                  <a:txBody>
                    <a:bodyPr/>
                    <a:lstStyle/>
                    <a:p>
                      <a:pPr marL="0" marR="0" algn="ctr">
                        <a:lnSpc>
                          <a:spcPct val="150000"/>
                        </a:lnSpc>
                        <a:spcBef>
                          <a:spcPts val="0"/>
                        </a:spcBef>
                        <a:spcAft>
                          <a:spcPts val="0"/>
                        </a:spcAft>
                      </a:pPr>
                      <a:r>
                        <a:rPr lang="vi-VN" sz="2400" b="1" i="1" dirty="0">
                          <a:solidFill>
                            <a:srgbClr val="FF0000"/>
                          </a:solidFill>
                          <a:effectLst/>
                        </a:rPr>
                        <a:t>Nguyễn</a:t>
                      </a:r>
                      <a:endParaRPr lang="en-US" sz="2400" b="1" i="1"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vi-VN" sz="2400" b="1" i="1" dirty="0">
                          <a:solidFill>
                            <a:srgbClr val="FF0000"/>
                          </a:solidFill>
                          <a:effectLst/>
                        </a:rPr>
                        <a:t>u</a:t>
                      </a:r>
                      <a:endParaRPr lang="en-US" sz="2400" b="1" i="1"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vi-VN" sz="2400" b="1" i="1" dirty="0">
                          <a:solidFill>
                            <a:srgbClr val="FF0000"/>
                          </a:solidFill>
                          <a:effectLst/>
                        </a:rPr>
                        <a:t>yê</a:t>
                      </a:r>
                      <a:endParaRPr lang="en-US" sz="2400" b="1" i="1"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vi-VN" sz="2400" b="1" i="1" dirty="0">
                          <a:solidFill>
                            <a:srgbClr val="FF0000"/>
                          </a:solidFill>
                          <a:effectLst/>
                        </a:rPr>
                        <a:t>n </a:t>
                      </a:r>
                      <a:endParaRPr lang="en-US" sz="2400" b="1" i="1"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0" y="1303619"/>
            <a:ext cx="2143125" cy="2143125"/>
          </a:xfrm>
          <a:prstGeom prst="rect">
            <a:avLst/>
          </a:prstGeom>
        </p:spPr>
      </p:pic>
    </p:spTree>
    <p:extLst>
      <p:ext uri="{BB962C8B-B14F-4D97-AF65-F5344CB8AC3E}">
        <p14:creationId xmlns:p14="http://schemas.microsoft.com/office/powerpoint/2010/main" val="3943673762"/>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sz="quarter" idx="1"/>
            <p:extLst>
              <p:ext uri="{D42A27DB-BD31-4B8C-83A1-F6EECF244321}">
                <p14:modId xmlns:p14="http://schemas.microsoft.com/office/powerpoint/2010/main" val="1543724657"/>
              </p:ext>
            </p:extLst>
          </p:nvPr>
        </p:nvGraphicFramePr>
        <p:xfrm>
          <a:off x="1658655" y="1110744"/>
          <a:ext cx="5791200" cy="5522472"/>
        </p:xfrm>
        <a:graphic>
          <a:graphicData uri="http://schemas.openxmlformats.org/drawingml/2006/table">
            <a:tbl>
              <a:tblPr firstRow="1" firstCol="1" bandRow="1">
                <a:tableStyleId>{21E4AEA4-8DFA-4A89-87EB-49C32662AFE0}</a:tableStyleId>
              </a:tblPr>
              <a:tblGrid>
                <a:gridCol w="14478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1447800">
                  <a:extLst>
                    <a:ext uri="{9D8B030D-6E8A-4147-A177-3AD203B41FA5}">
                      <a16:colId xmlns:a16="http://schemas.microsoft.com/office/drawing/2014/main" val="20003"/>
                    </a:ext>
                  </a:extLst>
                </a:gridCol>
              </a:tblGrid>
              <a:tr h="381338">
                <a:tc rowSpan="2">
                  <a:txBody>
                    <a:bodyPr/>
                    <a:lstStyle/>
                    <a:p>
                      <a:pPr marL="0" marR="0" algn="ctr">
                        <a:lnSpc>
                          <a:spcPct val="115000"/>
                        </a:lnSpc>
                        <a:spcBef>
                          <a:spcPts val="0"/>
                        </a:spcBef>
                        <a:spcAft>
                          <a:spcPts val="0"/>
                        </a:spcAft>
                      </a:pPr>
                      <a:r>
                        <a:rPr lang="vi-VN" sz="2400" b="1" i="0" dirty="0">
                          <a:solidFill>
                            <a:schemeClr val="tx1"/>
                          </a:solidFill>
                          <a:effectLst/>
                        </a:rPr>
                        <a:t>Tiếng</a:t>
                      </a:r>
                      <a:endParaRPr lang="en-US" sz="2400" b="1" i="0"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algn="ctr">
                        <a:lnSpc>
                          <a:spcPct val="115000"/>
                        </a:lnSpc>
                        <a:spcBef>
                          <a:spcPts val="0"/>
                        </a:spcBef>
                        <a:spcAft>
                          <a:spcPts val="0"/>
                        </a:spcAft>
                      </a:pPr>
                      <a:r>
                        <a:rPr lang="vi-VN" sz="2400" b="1" i="0" dirty="0">
                          <a:solidFill>
                            <a:schemeClr val="tx1"/>
                          </a:solidFill>
                          <a:effectLst/>
                        </a:rPr>
                        <a:t>Vần</a:t>
                      </a:r>
                      <a:endParaRPr lang="en-US" sz="2400" b="1" i="0"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00238">
                <a:tc vMerge="1">
                  <a:txBody>
                    <a:bodyPr/>
                    <a:lstStyle/>
                    <a:p>
                      <a:endParaRPr lang="en-US"/>
                    </a:p>
                  </a:txBody>
                  <a:tcPr/>
                </a:tc>
                <a:tc>
                  <a:txBody>
                    <a:bodyPr/>
                    <a:lstStyle/>
                    <a:p>
                      <a:pPr marL="0" marR="0" algn="ctr">
                        <a:lnSpc>
                          <a:spcPct val="115000"/>
                        </a:lnSpc>
                        <a:spcBef>
                          <a:spcPts val="0"/>
                        </a:spcBef>
                        <a:spcAft>
                          <a:spcPts val="0"/>
                        </a:spcAft>
                      </a:pPr>
                      <a:r>
                        <a:rPr lang="vi-VN" sz="2400" b="1" i="0" dirty="0">
                          <a:effectLst/>
                        </a:rPr>
                        <a:t>Âm </a:t>
                      </a:r>
                      <a:r>
                        <a:rPr lang="en-US" sz="2400" b="1" i="0" dirty="0" err="1">
                          <a:effectLst/>
                          <a:latin typeface="Times New Roman" panose="02020603050405020304" pitchFamily="18" charset="0"/>
                          <a:cs typeface="Times New Roman" panose="02020603050405020304" pitchFamily="18" charset="0"/>
                        </a:rPr>
                        <a:t>đệm</a:t>
                      </a:r>
                      <a:endParaRPr lang="en-US" sz="2400" b="1" i="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b="1" i="0" dirty="0">
                          <a:effectLst/>
                        </a:rPr>
                        <a:t>Âm chính</a:t>
                      </a:r>
                      <a:endParaRPr lang="en-US" sz="2400" b="1" i="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b="1" i="0" dirty="0">
                          <a:effectLst/>
                        </a:rPr>
                        <a:t>Âm cuối</a:t>
                      </a:r>
                      <a:endParaRPr lang="en-US" sz="2400" b="1" i="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81338">
                <a:tc>
                  <a:txBody>
                    <a:bodyPr/>
                    <a:lstStyle/>
                    <a:p>
                      <a:pPr marL="0" marR="0" algn="ctr">
                        <a:lnSpc>
                          <a:spcPct val="115000"/>
                        </a:lnSpc>
                        <a:spcBef>
                          <a:spcPts val="0"/>
                        </a:spcBef>
                        <a:spcAft>
                          <a:spcPts val="0"/>
                        </a:spcAft>
                      </a:pPr>
                      <a:r>
                        <a:rPr lang="vi-VN" sz="2400" dirty="0">
                          <a:solidFill>
                            <a:srgbClr val="FF0000"/>
                          </a:solidFill>
                          <a:effectLst/>
                        </a:rPr>
                        <a:t>Nguyễn</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dirty="0">
                          <a:solidFill>
                            <a:srgbClr val="FF0000"/>
                          </a:solidFill>
                          <a:effectLst/>
                        </a:rPr>
                        <a:t>u</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yê</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n</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81338">
                <a:tc>
                  <a:txBody>
                    <a:bodyPr/>
                    <a:lstStyle/>
                    <a:p>
                      <a:pPr marL="0" marR="0" algn="ctr">
                        <a:lnSpc>
                          <a:spcPct val="115000"/>
                        </a:lnSpc>
                        <a:spcBef>
                          <a:spcPts val="0"/>
                        </a:spcBef>
                        <a:spcAft>
                          <a:spcPts val="0"/>
                        </a:spcAft>
                      </a:pPr>
                      <a:r>
                        <a:rPr lang="vi-VN" sz="2400" dirty="0">
                          <a:solidFill>
                            <a:srgbClr val="FF0000"/>
                          </a:solidFill>
                          <a:effectLst/>
                        </a:rPr>
                        <a:t>Trạng</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dirty="0">
                          <a:solidFill>
                            <a:srgbClr val="FF0000"/>
                          </a:solidFill>
                          <a:effectLst/>
                        </a:rPr>
                        <a:t> </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 a</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  ng</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81338">
                <a:tc>
                  <a:txBody>
                    <a:bodyPr/>
                    <a:lstStyle/>
                    <a:p>
                      <a:pPr marL="0" marR="0" algn="ctr">
                        <a:lnSpc>
                          <a:spcPct val="115000"/>
                        </a:lnSpc>
                        <a:spcBef>
                          <a:spcPts val="0"/>
                        </a:spcBef>
                        <a:spcAft>
                          <a:spcPts val="0"/>
                        </a:spcAft>
                      </a:pPr>
                      <a:r>
                        <a:rPr lang="vi-VN" sz="2400" dirty="0">
                          <a:solidFill>
                            <a:srgbClr val="FF0000"/>
                          </a:solidFill>
                          <a:effectLst/>
                        </a:rPr>
                        <a:t>Nguyên</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dirty="0">
                          <a:solidFill>
                            <a:srgbClr val="FF0000"/>
                          </a:solidFill>
                          <a:effectLst/>
                        </a:rPr>
                        <a:t> u</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vi-VN" sz="2400">
                          <a:solidFill>
                            <a:srgbClr val="FF0000"/>
                          </a:solidFill>
                          <a:effectLst/>
                        </a:rPr>
                        <a:t> yê</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n</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81338">
                <a:tc>
                  <a:txBody>
                    <a:bodyPr/>
                    <a:lstStyle/>
                    <a:p>
                      <a:pPr marL="0" marR="0" algn="ctr">
                        <a:lnSpc>
                          <a:spcPct val="115000"/>
                        </a:lnSpc>
                        <a:spcBef>
                          <a:spcPts val="0"/>
                        </a:spcBef>
                        <a:spcAft>
                          <a:spcPts val="0"/>
                        </a:spcAft>
                      </a:pPr>
                      <a:r>
                        <a:rPr lang="vi-VN" sz="2400">
                          <a:solidFill>
                            <a:srgbClr val="FF0000"/>
                          </a:solidFill>
                          <a:effectLst/>
                        </a:rPr>
                        <a:t>Hiền</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dirty="0">
                          <a:solidFill>
                            <a:srgbClr val="FF0000"/>
                          </a:solidFill>
                          <a:effectLst/>
                        </a:rPr>
                        <a:t> </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dirty="0">
                          <a:solidFill>
                            <a:srgbClr val="FF0000"/>
                          </a:solidFill>
                          <a:effectLst/>
                        </a:rPr>
                        <a:t>iê</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n</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81338">
                <a:tc>
                  <a:txBody>
                    <a:bodyPr/>
                    <a:lstStyle/>
                    <a:p>
                      <a:pPr marL="0" marR="0" algn="ctr">
                        <a:lnSpc>
                          <a:spcPct val="115000"/>
                        </a:lnSpc>
                        <a:spcBef>
                          <a:spcPts val="0"/>
                        </a:spcBef>
                        <a:spcAft>
                          <a:spcPts val="0"/>
                        </a:spcAft>
                      </a:pPr>
                      <a:r>
                        <a:rPr lang="vi-VN" sz="2400">
                          <a:solidFill>
                            <a:srgbClr val="FF0000"/>
                          </a:solidFill>
                          <a:effectLst/>
                        </a:rPr>
                        <a:t>Khoa</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o</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dirty="0">
                          <a:solidFill>
                            <a:srgbClr val="FF0000"/>
                          </a:solidFill>
                          <a:effectLst/>
                        </a:rPr>
                        <a:t>a</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 </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81338">
                <a:tc>
                  <a:txBody>
                    <a:bodyPr/>
                    <a:lstStyle/>
                    <a:p>
                      <a:pPr marL="0" marR="0" algn="ctr">
                        <a:lnSpc>
                          <a:spcPct val="115000"/>
                        </a:lnSpc>
                        <a:spcBef>
                          <a:spcPts val="0"/>
                        </a:spcBef>
                        <a:spcAft>
                          <a:spcPts val="0"/>
                        </a:spcAft>
                      </a:pPr>
                      <a:r>
                        <a:rPr lang="vi-VN" sz="2400" dirty="0">
                          <a:solidFill>
                            <a:srgbClr val="FF0000"/>
                          </a:solidFill>
                          <a:effectLst/>
                        </a:rPr>
                        <a:t>Thi</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 </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dirty="0">
                          <a:solidFill>
                            <a:srgbClr val="FF0000"/>
                          </a:solidFill>
                          <a:effectLst/>
                        </a:rPr>
                        <a:t>i</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 </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81338">
                <a:tc>
                  <a:txBody>
                    <a:bodyPr/>
                    <a:lstStyle/>
                    <a:p>
                      <a:pPr marL="0" marR="0" algn="ctr">
                        <a:lnSpc>
                          <a:spcPct val="115000"/>
                        </a:lnSpc>
                        <a:spcBef>
                          <a:spcPts val="0"/>
                        </a:spcBef>
                        <a:spcAft>
                          <a:spcPts val="0"/>
                        </a:spcAft>
                      </a:pPr>
                      <a:r>
                        <a:rPr lang="vi-VN" sz="2400">
                          <a:solidFill>
                            <a:srgbClr val="FF0000"/>
                          </a:solidFill>
                          <a:effectLst/>
                        </a:rPr>
                        <a:t>Làng</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 </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dirty="0">
                          <a:solidFill>
                            <a:srgbClr val="FF0000"/>
                          </a:solidFill>
                          <a:effectLst/>
                        </a:rPr>
                        <a:t>a</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ng</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81338">
                <a:tc>
                  <a:txBody>
                    <a:bodyPr/>
                    <a:lstStyle/>
                    <a:p>
                      <a:pPr marL="0" marR="0" algn="ctr">
                        <a:lnSpc>
                          <a:spcPct val="115000"/>
                        </a:lnSpc>
                        <a:spcBef>
                          <a:spcPts val="0"/>
                        </a:spcBef>
                        <a:spcAft>
                          <a:spcPts val="0"/>
                        </a:spcAft>
                      </a:pPr>
                      <a:r>
                        <a:rPr lang="vi-VN" sz="2400">
                          <a:solidFill>
                            <a:srgbClr val="FF0000"/>
                          </a:solidFill>
                          <a:effectLst/>
                        </a:rPr>
                        <a:t>Mộ</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 </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ô</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dirty="0">
                          <a:solidFill>
                            <a:srgbClr val="FF0000"/>
                          </a:solidFill>
                          <a:effectLst/>
                        </a:rPr>
                        <a:t> </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381338">
                <a:tc>
                  <a:txBody>
                    <a:bodyPr/>
                    <a:lstStyle/>
                    <a:p>
                      <a:pPr marL="0" marR="0" algn="ctr">
                        <a:lnSpc>
                          <a:spcPct val="115000"/>
                        </a:lnSpc>
                        <a:spcBef>
                          <a:spcPts val="0"/>
                        </a:spcBef>
                        <a:spcAft>
                          <a:spcPts val="0"/>
                        </a:spcAft>
                      </a:pPr>
                      <a:r>
                        <a:rPr lang="vi-VN" sz="2400">
                          <a:solidFill>
                            <a:srgbClr val="FF0000"/>
                          </a:solidFill>
                          <a:effectLst/>
                        </a:rPr>
                        <a:t>Trạch</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 </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a</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dirty="0">
                          <a:solidFill>
                            <a:srgbClr val="FF0000"/>
                          </a:solidFill>
                          <a:effectLst/>
                        </a:rPr>
                        <a:t>ch</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381338">
                <a:tc>
                  <a:txBody>
                    <a:bodyPr/>
                    <a:lstStyle/>
                    <a:p>
                      <a:pPr marL="0" marR="0" algn="ctr">
                        <a:lnSpc>
                          <a:spcPct val="115000"/>
                        </a:lnSpc>
                        <a:spcBef>
                          <a:spcPts val="0"/>
                        </a:spcBef>
                        <a:spcAft>
                          <a:spcPts val="0"/>
                        </a:spcAft>
                      </a:pPr>
                      <a:r>
                        <a:rPr lang="vi-VN" sz="2400">
                          <a:solidFill>
                            <a:srgbClr val="FF0000"/>
                          </a:solidFill>
                          <a:effectLst/>
                        </a:rPr>
                        <a:t>Huyện</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u</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yê</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dirty="0">
                          <a:solidFill>
                            <a:srgbClr val="FF0000"/>
                          </a:solidFill>
                          <a:effectLst/>
                        </a:rPr>
                        <a:t>n</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381338">
                <a:tc>
                  <a:txBody>
                    <a:bodyPr/>
                    <a:lstStyle/>
                    <a:p>
                      <a:pPr marL="0" marR="0" algn="ctr">
                        <a:lnSpc>
                          <a:spcPct val="115000"/>
                        </a:lnSpc>
                        <a:spcBef>
                          <a:spcPts val="0"/>
                        </a:spcBef>
                        <a:spcAft>
                          <a:spcPts val="0"/>
                        </a:spcAft>
                      </a:pPr>
                      <a:r>
                        <a:rPr lang="vi-VN" sz="2400">
                          <a:solidFill>
                            <a:srgbClr val="FF0000"/>
                          </a:solidFill>
                          <a:effectLst/>
                        </a:rPr>
                        <a:t>Bình</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 </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i</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dirty="0">
                          <a:solidFill>
                            <a:srgbClr val="FF0000"/>
                          </a:solidFill>
                          <a:effectLst/>
                        </a:rPr>
                        <a:t>nh</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r h="381338">
                <a:tc>
                  <a:txBody>
                    <a:bodyPr/>
                    <a:lstStyle/>
                    <a:p>
                      <a:pPr marL="0" marR="0" algn="ctr">
                        <a:lnSpc>
                          <a:spcPct val="115000"/>
                        </a:lnSpc>
                        <a:spcBef>
                          <a:spcPts val="0"/>
                        </a:spcBef>
                        <a:spcAft>
                          <a:spcPts val="0"/>
                        </a:spcAft>
                      </a:pPr>
                      <a:r>
                        <a:rPr lang="vi-VN" sz="2400">
                          <a:solidFill>
                            <a:srgbClr val="FF0000"/>
                          </a:solidFill>
                          <a:effectLst/>
                        </a:rPr>
                        <a:t>Giang</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 </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a:solidFill>
                            <a:srgbClr val="FF0000"/>
                          </a:solidFill>
                          <a:effectLst/>
                        </a:rPr>
                        <a:t>a</a:t>
                      </a:r>
                      <a:endParaRPr lang="en-US" sz="240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vi-VN" sz="2400" dirty="0">
                          <a:solidFill>
                            <a:srgbClr val="FF0000"/>
                          </a:solidFill>
                          <a:effectLst/>
                        </a:rPr>
                        <a:t>ng</a:t>
                      </a:r>
                      <a:endParaRPr lang="en-US" sz="2400" dirty="0">
                        <a:solidFill>
                          <a:srgbClr val="FF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sp>
        <p:nvSpPr>
          <p:cNvPr id="9" name="Rectangle 8"/>
          <p:cNvSpPr/>
          <p:nvPr/>
        </p:nvSpPr>
        <p:spPr>
          <a:xfrm>
            <a:off x="515655" y="194101"/>
            <a:ext cx="8077200" cy="830997"/>
          </a:xfrm>
          <a:prstGeom prst="rect">
            <a:avLst/>
          </a:prstGeom>
        </p:spPr>
        <p:txBody>
          <a:bodyPr wrap="square">
            <a:spAutoFit/>
          </a:bodyPr>
          <a:lstStyle/>
          <a:p>
            <a:pPr indent="457200"/>
            <a:r>
              <a:rPr lang="vi-VN" sz="2400" b="1" i="1" dirty="0">
                <a:solidFill>
                  <a:srgbClr val="7030A0"/>
                </a:solidFill>
              </a:rPr>
              <a:t>Bài </a:t>
            </a:r>
            <a:r>
              <a:rPr lang="en-US" sz="2400" b="1" i="1" dirty="0">
                <a:solidFill>
                  <a:srgbClr val="7030A0"/>
                </a:solidFill>
              </a:rPr>
              <a:t>3</a:t>
            </a:r>
            <a:r>
              <a:rPr lang="vi-VN" sz="2400" b="1" i="1" dirty="0">
                <a:solidFill>
                  <a:srgbClr val="7030A0"/>
                </a:solidFill>
              </a:rPr>
              <a:t>: Chép vần của từng tiếng vừa tìm được vào mô hình cấu tạo vần dưới đây:</a:t>
            </a:r>
            <a:endParaRPr lang="en-US" sz="2400" b="1" i="1" dirty="0">
              <a:solidFill>
                <a:srgbClr val="7030A0"/>
              </a:solidFill>
            </a:endParaRPr>
          </a:p>
        </p:txBody>
      </p:sp>
    </p:spTree>
    <p:extLst>
      <p:ext uri="{BB962C8B-B14F-4D97-AF65-F5344CB8AC3E}">
        <p14:creationId xmlns:p14="http://schemas.microsoft.com/office/powerpoint/2010/main" val="115644849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240</TotalTime>
  <Words>693</Words>
  <Application>Microsoft Office PowerPoint</Application>
  <PresentationFormat>On-screen Show (4:3)</PresentationFormat>
  <Paragraphs>134</Paragraphs>
  <Slides>12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.VnTime</vt:lpstr>
      <vt:lpstr>Calibri</vt:lpstr>
      <vt:lpstr>Century Schoolbook</vt:lpstr>
      <vt:lpstr>Times New Roman</vt:lpstr>
      <vt:lpstr>Wingdings</vt:lpstr>
      <vt:lpstr>Wingdings 2</vt:lpstr>
      <vt:lpstr>Oriel</vt:lpstr>
      <vt:lpstr>Chính tả (nghe – viết)</vt:lpstr>
      <vt:lpstr>PowerPoint Presentation</vt:lpstr>
      <vt:lpstr>PowerPoint Presentation</vt:lpstr>
      <vt:lpstr>PowerPoint Presentation</vt:lpstr>
      <vt:lpstr>HỌC SINH VIẾT CHÍNH TẢ</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nguyenthulien313@outlook.com</cp:lastModifiedBy>
  <cp:revision>21</cp:revision>
  <dcterms:created xsi:type="dcterms:W3CDTF">2015-09-01T08:43:02Z</dcterms:created>
  <dcterms:modified xsi:type="dcterms:W3CDTF">2021-08-27T14:23:24Z</dcterms:modified>
</cp:coreProperties>
</file>