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92" r:id="rId2"/>
    <p:sldId id="258" r:id="rId3"/>
    <p:sldId id="282" r:id="rId4"/>
    <p:sldId id="283" r:id="rId5"/>
    <p:sldId id="289" r:id="rId6"/>
    <p:sldId id="260" r:id="rId7"/>
    <p:sldId id="281" r:id="rId8"/>
    <p:sldId id="284" r:id="rId9"/>
    <p:sldId id="262" r:id="rId10"/>
    <p:sldId id="291" r:id="rId11"/>
    <p:sldId id="280" r:id="rId12"/>
    <p:sldId id="263" r:id="rId13"/>
    <p:sldId id="278" r:id="rId14"/>
    <p:sldId id="266" r:id="rId15"/>
    <p:sldId id="268" r:id="rId16"/>
    <p:sldId id="279" r:id="rId17"/>
    <p:sldId id="286" r:id="rId18"/>
    <p:sldId id="28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CC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3" d="100"/>
          <a:sy n="53" d="100"/>
        </p:scale>
        <p:origin x="-616" y="-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ABB28-8599-4E9D-BB23-98EB46E47CE3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C406B-3FBC-49AE-897D-BAF01DE3F0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52D04D-4838-4DB0-ABC1-5D9C4374EA7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17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5BC27-CE29-4A30-A0AE-1E9A0E24023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A4DD-508F-4AB1-90A3-186A9B1B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slide" Target="slid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0"/>
          <p:cNvSpPr>
            <a:spLocks noChangeArrowheads="1" noChangeShapeType="1" noTextEdit="1"/>
          </p:cNvSpPr>
          <p:nvPr/>
        </p:nvSpPr>
        <p:spPr bwMode="auto">
          <a:xfrm>
            <a:off x="4132217" y="1343298"/>
            <a:ext cx="341811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Toán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5617" y="11430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2075" y="11430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2675" y="5257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470840">
            <a:off x="-155574" y="-30163"/>
            <a:ext cx="1719263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382142">
            <a:off x="10671980" y="66676"/>
            <a:ext cx="16764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47532">
            <a:off x="-205581" y="5415758"/>
            <a:ext cx="1684337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03096">
            <a:off x="10618799" y="5488782"/>
            <a:ext cx="1646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22"/>
          <p:cNvSpPr>
            <a:spLocks noChangeArrowheads="1"/>
          </p:cNvSpPr>
          <p:nvPr/>
        </p:nvSpPr>
        <p:spPr bwMode="auto">
          <a:xfrm>
            <a:off x="2507253" y="2131425"/>
            <a:ext cx="574675" cy="48577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5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343" y="5410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8355909" y="1985556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WordArt 5"/>
          <p:cNvSpPr>
            <a:spLocks noChangeArrowheads="1" noChangeShapeType="1" noTextEdit="1"/>
          </p:cNvSpPr>
          <p:nvPr/>
        </p:nvSpPr>
        <p:spPr bwMode="auto">
          <a:xfrm>
            <a:off x="1970323" y="2741025"/>
            <a:ext cx="8001000" cy="219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LUYỆN TẬP</a:t>
            </a:r>
            <a:endParaRPr lang="vi-VN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rang 137</a:t>
            </a:r>
            <a:r>
              <a:rPr lang="vi-VN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22"/>
          <p:cNvSpPr>
            <a:spLocks noChangeArrowheads="1"/>
          </p:cNvSpPr>
          <p:nvPr/>
        </p:nvSpPr>
        <p:spPr bwMode="auto">
          <a:xfrm>
            <a:off x="9517653" y="4360819"/>
            <a:ext cx="574675" cy="48577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1428240" y="4254139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69590" y="90264"/>
            <a:ext cx="6595927" cy="11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(5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: 4</a:t>
            </a: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24404" y="885602"/>
            <a:ext cx="5175398" cy="11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          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5642522" y="947515"/>
            <a:ext cx="57714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:4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824404" y="1690465"/>
            <a:ext cx="5524089" cy="11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            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59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69590" y="2860454"/>
            <a:ext cx="737958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d) 12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2 + 4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4</a:t>
            </a: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665027" y="3840530"/>
            <a:ext cx="3048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503317" y="3867031"/>
            <a:ext cx="2362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3768881" y="3798595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65027" y="4835230"/>
            <a:ext cx="457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               25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eft Brace 13"/>
          <p:cNvSpPr/>
          <p:nvPr/>
        </p:nvSpPr>
        <p:spPr>
          <a:xfrm rot="16200000" flipV="1">
            <a:off x="3298168" y="-1894439"/>
            <a:ext cx="365109" cy="5311989"/>
          </a:xfrm>
          <a:prstGeom prst="leftBrace">
            <a:avLst>
              <a:gd name="adj1" fmla="val 36904"/>
              <a:gd name="adj2" fmla="val 50169"/>
            </a:avLst>
          </a:prstGeom>
          <a:ln>
            <a:solidFill>
              <a:srgbClr val="CC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>
          <a:xfrm rot="16200000" flipV="1">
            <a:off x="2003368" y="2245707"/>
            <a:ext cx="209214" cy="2608255"/>
          </a:xfrm>
          <a:prstGeom prst="leftBrace">
            <a:avLst>
              <a:gd name="adj1" fmla="val 36904"/>
              <a:gd name="adj2" fmla="val 50169"/>
            </a:avLst>
          </a:prstGeom>
          <a:ln>
            <a:solidFill>
              <a:srgbClr val="CC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eft Brace 15"/>
          <p:cNvSpPr/>
          <p:nvPr/>
        </p:nvSpPr>
        <p:spPr>
          <a:xfrm rot="16200000" flipV="1">
            <a:off x="4913407" y="2243330"/>
            <a:ext cx="341386" cy="2528786"/>
          </a:xfrm>
          <a:prstGeom prst="leftBrace">
            <a:avLst>
              <a:gd name="adj1" fmla="val 36904"/>
              <a:gd name="adj2" fmla="val 50169"/>
            </a:avLst>
          </a:prstGeom>
          <a:ln>
            <a:solidFill>
              <a:srgbClr val="CC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8273" y="1930249"/>
            <a:ext cx="101237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15143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65" y="674348"/>
            <a:ext cx="10515600" cy="332114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6555" y="2818095"/>
            <a:ext cx="76156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………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665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539751" y="1063625"/>
            <a:ext cx="18944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357718" y="230270"/>
            <a:ext cx="1322916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4260" y="245040"/>
            <a:ext cx="76156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 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………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21905" y="2953324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7 = 7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8 = 9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+ 9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17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17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16" y="3099273"/>
            <a:ext cx="550756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  Số sản phẩm làm được trong cả hai   lần là: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+ 8 = 15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15 = 17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17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516" y="2617694"/>
            <a:ext cx="1526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01559" y="2691714"/>
            <a:ext cx="1526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0017" y="2953324"/>
            <a:ext cx="0" cy="3286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/>
      <p:bldP spid="4" grpId="0"/>
      <p:bldP spid="5" grpId="0"/>
      <p:bldP spid="6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1" y="1258711"/>
            <a:ext cx="7691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&gt;    &lt;    = ?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41457" y="2305838"/>
            <a:ext cx="56146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458" y="2248836"/>
            <a:ext cx="1084217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   4,5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.....        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 8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.....     2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5 .......     2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+ 2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9262" y="2003683"/>
            <a:ext cx="8360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39793" y="3209694"/>
            <a:ext cx="6008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6476" y="3866289"/>
            <a:ext cx="8251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7403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59674" y="1046770"/>
            <a:ext cx="5342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       4,5 </a:t>
            </a:r>
            <a:r>
              <a:rPr lang="en-US" altLang="en-US" sz="2800" b="1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  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3682" y="955270"/>
            <a:ext cx="50553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4,5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270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    245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085" y="2706166"/>
            <a:ext cx="1029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1829" y="3365088"/>
            <a:ext cx="8373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9086" y="4477107"/>
            <a:ext cx="10429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26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5            2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+ 2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3409" y="5189174"/>
            <a:ext cx="8059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3007" y="854207"/>
            <a:ext cx="73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0269" y="4302285"/>
            <a:ext cx="842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4322" y="2542226"/>
            <a:ext cx="744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27596" y="256509"/>
            <a:ext cx="3062551" cy="6203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  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  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3177" y="247385"/>
            <a:ext cx="734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291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8355" y="1188720"/>
            <a:ext cx="92926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&gt;   &lt;   =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 2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</a:t>
            </a:r>
          </a:p>
        </p:txBody>
      </p:sp>
      <p:sp>
        <p:nvSpPr>
          <p:cNvPr id="2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2</a:t>
            </a:r>
          </a:p>
        </p:txBody>
      </p:sp>
      <p:sp>
        <p:nvSpPr>
          <p:cNvPr id="3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3</a:t>
            </a:r>
          </a:p>
        </p:txBody>
      </p:sp>
      <p:sp>
        <p:nvSpPr>
          <p:cNvPr id="4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4</a:t>
            </a:r>
          </a:p>
        </p:txBody>
      </p:sp>
      <p:sp>
        <p:nvSpPr>
          <p:cNvPr id="5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5</a:t>
            </a:r>
          </a:p>
        </p:txBody>
      </p:sp>
      <p:sp>
        <p:nvSpPr>
          <p:cNvPr id="6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6</a:t>
            </a:r>
          </a:p>
        </p:txBody>
      </p:sp>
      <p:sp>
        <p:nvSpPr>
          <p:cNvPr id="7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7</a:t>
            </a:r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8</a:t>
            </a:r>
          </a:p>
        </p:txBody>
      </p:sp>
      <p:sp>
        <p:nvSpPr>
          <p:cNvPr id="9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9</a:t>
            </a:r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10</a:t>
            </a:r>
          </a:p>
        </p:txBody>
      </p:sp>
      <p:sp>
        <p:nvSpPr>
          <p:cNvPr id="11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11</a:t>
            </a:r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12</a:t>
            </a:r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13</a:t>
            </a:r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14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8817031" y="5334000"/>
            <a:ext cx="1961663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15</a:t>
            </a:r>
          </a:p>
        </p:txBody>
      </p:sp>
      <p:sp>
        <p:nvSpPr>
          <p:cNvPr id="64" name="AutoShap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429263" y="3725863"/>
            <a:ext cx="2696308" cy="838200"/>
          </a:xfrm>
          <a:prstGeom prst="cloudCallout">
            <a:avLst>
              <a:gd name="adj1" fmla="val -45577"/>
              <a:gd name="adj2" fmla="val 132018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>
                <a:solidFill>
                  <a:srgbClr val="FFFF00"/>
                </a:solidFill>
              </a:rPr>
              <a:t>Hết giờ!</a:t>
            </a:r>
          </a:p>
        </p:txBody>
      </p:sp>
      <p:pic>
        <p:nvPicPr>
          <p:cNvPr id="23576" name="Picture 564" descr="dongho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93" y="5399902"/>
            <a:ext cx="1439984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5" name="Title 1"/>
          <p:cNvSpPr txBox="1">
            <a:spLocks/>
          </p:cNvSpPr>
          <p:nvPr/>
        </p:nvSpPr>
        <p:spPr>
          <a:xfrm>
            <a:off x="2431869" y="82232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“ Rung chuông vàng”</a:t>
            </a:r>
            <a:endParaRPr lang="en-US" sz="4000" b="1" i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07737" y="1776123"/>
            <a:ext cx="792915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Kết quả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 nhất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của các phép tính sau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b="1" i="1" u="sng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 i="1" u="sng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1:  5 giờ 24 phút × 3 =…..</a:t>
            </a:r>
          </a:p>
          <a:p>
            <a:pPr lvl="0"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A. 16 giờ 12 phút</a:t>
            </a:r>
          </a:p>
          <a:p>
            <a:pPr lvl="0"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B. 15 giờ 72 phút</a:t>
            </a:r>
          </a:p>
          <a:p>
            <a:pPr lvl="0"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C. 15 giờ 62 phút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/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67122" y="3164556"/>
            <a:ext cx="2810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b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A. 16 giờ 12 phút</a:t>
            </a:r>
          </a:p>
        </p:txBody>
      </p:sp>
    </p:spTree>
    <p:extLst>
      <p:ext uri="{BB962C8B-B14F-4D97-AF65-F5344CB8AC3E}">
        <p14:creationId xmlns:p14="http://schemas.microsoft.com/office/powerpoint/2010/main" val="406511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6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5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21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0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9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7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6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5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decel="100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decel="100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585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</a:t>
            </a:r>
          </a:p>
        </p:txBody>
      </p:sp>
      <p:sp>
        <p:nvSpPr>
          <p:cNvPr id="2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2</a:t>
            </a:r>
          </a:p>
        </p:txBody>
      </p:sp>
      <p:sp>
        <p:nvSpPr>
          <p:cNvPr id="3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3</a:t>
            </a:r>
          </a:p>
        </p:txBody>
      </p:sp>
      <p:sp>
        <p:nvSpPr>
          <p:cNvPr id="4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4</a:t>
            </a:r>
          </a:p>
        </p:txBody>
      </p:sp>
      <p:sp>
        <p:nvSpPr>
          <p:cNvPr id="5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5</a:t>
            </a:r>
          </a:p>
        </p:txBody>
      </p:sp>
      <p:sp>
        <p:nvSpPr>
          <p:cNvPr id="6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6</a:t>
            </a:r>
          </a:p>
        </p:txBody>
      </p:sp>
      <p:sp>
        <p:nvSpPr>
          <p:cNvPr id="7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7</a:t>
            </a:r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8</a:t>
            </a:r>
          </a:p>
        </p:txBody>
      </p:sp>
      <p:sp>
        <p:nvSpPr>
          <p:cNvPr id="9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9</a:t>
            </a:r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10</a:t>
            </a:r>
          </a:p>
        </p:txBody>
      </p:sp>
      <p:sp>
        <p:nvSpPr>
          <p:cNvPr id="11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11</a:t>
            </a:r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12</a:t>
            </a:r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13</a:t>
            </a:r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8815754" y="5334000"/>
            <a:ext cx="1961663" cy="1295400"/>
          </a:xfrm>
          <a:prstGeom prst="ellipse">
            <a:avLst/>
          </a:prstGeom>
          <a:solidFill>
            <a:srgbClr val="EC047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14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8817031" y="5334000"/>
            <a:ext cx="1961663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8000" b="1">
                <a:solidFill>
                  <a:srgbClr val="FFCC00"/>
                </a:solidFill>
              </a:rPr>
              <a:t>15</a:t>
            </a:r>
          </a:p>
        </p:txBody>
      </p:sp>
      <p:sp>
        <p:nvSpPr>
          <p:cNvPr id="64" name="AutoShap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429263" y="3725863"/>
            <a:ext cx="2696308" cy="838200"/>
          </a:xfrm>
          <a:prstGeom prst="cloudCallout">
            <a:avLst>
              <a:gd name="adj1" fmla="val -45577"/>
              <a:gd name="adj2" fmla="val 132018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>
                <a:solidFill>
                  <a:srgbClr val="FFFF00"/>
                </a:solidFill>
              </a:rPr>
              <a:t>Hết giờ!</a:t>
            </a:r>
          </a:p>
        </p:txBody>
      </p:sp>
      <p:pic>
        <p:nvPicPr>
          <p:cNvPr id="23576" name="Picture 564" descr="dongho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93" y="5348289"/>
            <a:ext cx="1439984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5" name="Title 1"/>
          <p:cNvSpPr txBox="1">
            <a:spLocks/>
          </p:cNvSpPr>
          <p:nvPr/>
        </p:nvSpPr>
        <p:spPr>
          <a:xfrm>
            <a:off x="2431869" y="82232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“ Rung chuông vàng”</a:t>
            </a:r>
            <a:endParaRPr lang="en-US" sz="4000" b="1" i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07737" y="1776123"/>
            <a:ext cx="79291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31869" y="2694813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3200" b="1" i="1" u="sng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2: 18 phút 24 giây : 3 = …..</a:t>
            </a:r>
          </a:p>
          <a:p>
            <a:pPr lvl="0" algn="ctr"/>
            <a:r>
              <a:rPr lang="en-US" sz="32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7 phút 8 </a:t>
            </a:r>
            <a:r>
              <a:rPr lang="en-US" sz="32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2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6 phút 8 giây</a:t>
            </a:r>
          </a:p>
          <a:p>
            <a:pPr lvl="0" algn="ctr"/>
            <a:r>
              <a:rPr lang="en-US" sz="32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6 phút 7 </a:t>
            </a:r>
            <a:r>
              <a:rPr lang="en-US" sz="32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giây </a:t>
            </a:r>
            <a:endParaRPr lang="en-US" sz="3200"/>
          </a:p>
        </p:txBody>
      </p:sp>
      <p:sp>
        <p:nvSpPr>
          <p:cNvPr id="18" name="TextBox 17"/>
          <p:cNvSpPr txBox="1"/>
          <p:nvPr/>
        </p:nvSpPr>
        <p:spPr>
          <a:xfrm>
            <a:off x="3396599" y="3686551"/>
            <a:ext cx="4166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6 phút 8 giây</a:t>
            </a:r>
          </a:p>
        </p:txBody>
      </p:sp>
    </p:spTree>
    <p:extLst>
      <p:ext uri="{BB962C8B-B14F-4D97-AF65-F5344CB8AC3E}">
        <p14:creationId xmlns:p14="http://schemas.microsoft.com/office/powerpoint/2010/main" val="259107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0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9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8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7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34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43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52" presetID="3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decel="100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decel="100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23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7269" y="727918"/>
            <a:ext cx="6026331" cy="1320391"/>
          </a:xfrm>
        </p:spPr>
        <p:txBody>
          <a:bodyPr/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24744" y="2926084"/>
            <a:ext cx="47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4628" y="4558941"/>
            <a:ext cx="5216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:3 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1" y="2926082"/>
            <a:ext cx="306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9360" y="4558941"/>
            <a:ext cx="3722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4807148" y="927462"/>
            <a:ext cx="159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Toán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ộp_Văn_Bản 7"/>
          <p:cNvSpPr txBox="1"/>
          <p:nvPr/>
        </p:nvSpPr>
        <p:spPr>
          <a:xfrm>
            <a:off x="3304903" y="1632857"/>
            <a:ext cx="5238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tập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137)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5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330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>
              <a:buNone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3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x 3           b) 36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3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7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        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14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7</a:t>
            </a:r>
          </a:p>
          <a:p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6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293" y="1110346"/>
            <a:ext cx="10972800" cy="48332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3 </a:t>
            </a:r>
            <a:r>
              <a:rPr lang="en-US" sz="3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x 3   </a:t>
            </a: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b) 36 </a:t>
            </a:r>
            <a:r>
              <a:rPr lang="en-US" sz="3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3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783" y="1694998"/>
            <a:ext cx="2858588" cy="3765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3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42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7096" y="1946366"/>
            <a:ext cx="22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489165" y="2782392"/>
            <a:ext cx="2717075" cy="130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7556" y="2408029"/>
            <a:ext cx="117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6773997" y="1881048"/>
            <a:ext cx="4514851" cy="1447800"/>
            <a:chOff x="1453" y="861"/>
            <a:chExt cx="2844" cy="912"/>
          </a:xfrm>
        </p:grpSpPr>
        <p:sp>
          <p:nvSpPr>
            <p:cNvPr id="14" name="Text Box 78"/>
            <p:cNvSpPr txBox="1">
              <a:spLocks noChangeArrowheads="1"/>
            </p:cNvSpPr>
            <p:nvPr/>
          </p:nvSpPr>
          <p:spPr bwMode="auto">
            <a:xfrm>
              <a:off x="3487" y="889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grpSp>
          <p:nvGrpSpPr>
            <p:cNvPr id="15" name="Group 79"/>
            <p:cNvGrpSpPr>
              <a:grpSpLocks/>
            </p:cNvGrpSpPr>
            <p:nvPr/>
          </p:nvGrpSpPr>
          <p:grpSpPr bwMode="auto">
            <a:xfrm>
              <a:off x="3001" y="861"/>
              <a:ext cx="1296" cy="912"/>
              <a:chOff x="2592" y="2880"/>
              <a:chExt cx="336" cy="912"/>
            </a:xfrm>
          </p:grpSpPr>
          <p:sp>
            <p:nvSpPr>
              <p:cNvPr id="18" name="Line 80"/>
              <p:cNvSpPr>
                <a:spLocks noChangeShapeType="1"/>
              </p:cNvSpPr>
              <p:nvPr/>
            </p:nvSpPr>
            <p:spPr bwMode="auto">
              <a:xfrm>
                <a:off x="2592" y="2880"/>
                <a:ext cx="0" cy="91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Line 81"/>
              <p:cNvSpPr>
                <a:spLocks noChangeShapeType="1"/>
              </p:cNvSpPr>
              <p:nvPr/>
            </p:nvSpPr>
            <p:spPr bwMode="auto">
              <a:xfrm>
                <a:off x="2592" y="3216"/>
                <a:ext cx="33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7" name="Text Box 82"/>
            <p:cNvSpPr txBox="1">
              <a:spLocks noChangeArrowheads="1"/>
            </p:cNvSpPr>
            <p:nvPr/>
          </p:nvSpPr>
          <p:spPr bwMode="auto">
            <a:xfrm>
              <a:off x="1453" y="878"/>
              <a:ext cx="1632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36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12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giây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64952" y="4355361"/>
            <a:ext cx="5212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 3 = 9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3997" y="2533843"/>
            <a:ext cx="6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06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61777" y="3057064"/>
            <a:ext cx="233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0          12 giây   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55762" y="3598546"/>
            <a:ext cx="539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64798" y="2639110"/>
            <a:ext cx="2629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74"/>
          <p:cNvSpPr txBox="1">
            <a:spLocks noChangeArrowheads="1"/>
          </p:cNvSpPr>
          <p:nvPr/>
        </p:nvSpPr>
        <p:spPr bwMode="auto">
          <a:xfrm>
            <a:off x="5986598" y="4342517"/>
            <a:ext cx="64897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36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 3 = 12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0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84"/>
          <p:cNvSpPr txBox="1">
            <a:spLocks noChangeArrowheads="1"/>
          </p:cNvSpPr>
          <p:nvPr/>
        </p:nvSpPr>
        <p:spPr bwMode="auto">
          <a:xfrm>
            <a:off x="2883365" y="4046528"/>
            <a:ext cx="1190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85"/>
          <p:cNvSpPr txBox="1">
            <a:spLocks noChangeArrowheads="1"/>
          </p:cNvSpPr>
          <p:nvPr/>
        </p:nvSpPr>
        <p:spPr bwMode="auto">
          <a:xfrm>
            <a:off x="1744388" y="1321194"/>
            <a:ext cx="840649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7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× 2          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14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7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87"/>
          <p:cNvSpPr txBox="1">
            <a:spLocks noChangeArrowheads="1"/>
          </p:cNvSpPr>
          <p:nvPr/>
        </p:nvSpPr>
        <p:spPr bwMode="auto">
          <a:xfrm>
            <a:off x="1540169" y="3382476"/>
            <a:ext cx="34058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88"/>
          <p:cNvSpPr txBox="1">
            <a:spLocks noChangeArrowheads="1"/>
          </p:cNvSpPr>
          <p:nvPr/>
        </p:nvSpPr>
        <p:spPr bwMode="auto">
          <a:xfrm>
            <a:off x="1920241" y="3922106"/>
            <a:ext cx="963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5129" name="Text Box 91"/>
          <p:cNvSpPr txBox="1">
            <a:spLocks noChangeArrowheads="1"/>
          </p:cNvSpPr>
          <p:nvPr/>
        </p:nvSpPr>
        <p:spPr bwMode="auto">
          <a:xfrm>
            <a:off x="1765367" y="4797011"/>
            <a:ext cx="291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>
            <a:off x="2118984" y="4685564"/>
            <a:ext cx="2459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Text Box 93"/>
          <p:cNvSpPr txBox="1">
            <a:spLocks noChangeArrowheads="1"/>
          </p:cNvSpPr>
          <p:nvPr/>
        </p:nvSpPr>
        <p:spPr bwMode="auto">
          <a:xfrm>
            <a:off x="5657051" y="3442559"/>
            <a:ext cx="2678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4" name="Line 96"/>
          <p:cNvSpPr>
            <a:spLocks noChangeShapeType="1"/>
          </p:cNvSpPr>
          <p:nvPr/>
        </p:nvSpPr>
        <p:spPr bwMode="auto">
          <a:xfrm>
            <a:off x="8267224" y="3382308"/>
            <a:ext cx="0" cy="145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5" name="Line 97"/>
          <p:cNvSpPr>
            <a:spLocks noChangeShapeType="1"/>
          </p:cNvSpPr>
          <p:nvPr/>
        </p:nvSpPr>
        <p:spPr bwMode="auto">
          <a:xfrm flipV="1">
            <a:off x="8307795" y="3975123"/>
            <a:ext cx="1843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Text Box 99"/>
          <p:cNvSpPr txBox="1">
            <a:spLocks noChangeArrowheads="1"/>
          </p:cNvSpPr>
          <p:nvPr/>
        </p:nvSpPr>
        <p:spPr bwMode="auto">
          <a:xfrm>
            <a:off x="8449736" y="3369963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137" name="Text Box 100"/>
          <p:cNvSpPr txBox="1">
            <a:spLocks noChangeArrowheads="1"/>
          </p:cNvSpPr>
          <p:nvPr/>
        </p:nvSpPr>
        <p:spPr bwMode="auto">
          <a:xfrm>
            <a:off x="5589560" y="4233249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138" name="Text Box 101"/>
          <p:cNvSpPr txBox="1">
            <a:spLocks noChangeArrowheads="1"/>
          </p:cNvSpPr>
          <p:nvPr/>
        </p:nvSpPr>
        <p:spPr bwMode="auto">
          <a:xfrm>
            <a:off x="6675120" y="4215792"/>
            <a:ext cx="1784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Text Box 102"/>
          <p:cNvSpPr txBox="1">
            <a:spLocks noChangeArrowheads="1"/>
          </p:cNvSpPr>
          <p:nvPr/>
        </p:nvSpPr>
        <p:spPr bwMode="auto">
          <a:xfrm>
            <a:off x="6898279" y="4801851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0</a:t>
            </a:r>
          </a:p>
        </p:txBody>
      </p:sp>
      <p:sp>
        <p:nvSpPr>
          <p:cNvPr id="5140" name="Text Box 103"/>
          <p:cNvSpPr txBox="1">
            <a:spLocks noChangeArrowheads="1"/>
          </p:cNvSpPr>
          <p:nvPr/>
        </p:nvSpPr>
        <p:spPr bwMode="auto">
          <a:xfrm>
            <a:off x="8307795" y="4225456"/>
            <a:ext cx="1497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1" name="Text Box 104"/>
          <p:cNvSpPr txBox="1">
            <a:spLocks noChangeArrowheads="1"/>
          </p:cNvSpPr>
          <p:nvPr/>
        </p:nvSpPr>
        <p:spPr bwMode="auto">
          <a:xfrm>
            <a:off x="9415532" y="4232809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970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7" grpId="0"/>
      <p:bldP spid="5129" grpId="0"/>
      <p:bldP spid="5130" grpId="0" animBg="1"/>
      <p:bldP spid="5131" grpId="0"/>
      <p:bldP spid="5134" grpId="0" animBg="1"/>
      <p:bldP spid="5135" grpId="0" animBg="1"/>
      <p:bldP spid="5136" grpId="0"/>
      <p:bldP spid="5137" grpId="0"/>
      <p:bldP spid="5138" grpId="0"/>
      <p:bldP spid="5139" grpId="0"/>
      <p:bldP spid="5140" grpId="0"/>
      <p:bldP spid="51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3772" y="1254040"/>
            <a:ext cx="5973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: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1" y="2233750"/>
            <a:ext cx="112079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(3giờ 40 phút + 2 giờ 25 phút) x 3</a:t>
            </a:r>
          </a:p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3 giờ 40 phút + 2 giờ 25 phút </a:t>
            </a:r>
            <a:r>
              <a:rPr lang="en-US" altLang="en-US" sz="3200" b="1">
                <a:latin typeface="Times New Roman" panose="02020603050405020304" pitchFamily="18" charset="0"/>
                <a:cs typeface="Times New Roman" pitchFamily="18" charset="0"/>
              </a:rPr>
              <a:t>x 3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c) ( 5 phút 35 giây + 6 phút 21 giây) : 4</a:t>
            </a:r>
          </a:p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d) 12 phút 3 giây x 2 + 4 phút 12 giây :4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2607712" y="859736"/>
            <a:ext cx="60151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HP001 4 hàng" panose="020B0603050302020204" pitchFamily="34" charset="0"/>
              </a:rPr>
              <a:t>(3giờ 40 </a:t>
            </a:r>
            <a:r>
              <a:rPr lang="en-US" altLang="en-US" sz="2800" dirty="0" err="1">
                <a:latin typeface="HP001 4 hàng" panose="020B0603050302020204" pitchFamily="34" charset="0"/>
              </a:rPr>
              <a:t>phút</a:t>
            </a:r>
            <a:r>
              <a:rPr lang="en-US" altLang="en-US" sz="2800" dirty="0">
                <a:latin typeface="HP001 4 hàng" panose="020B0603050302020204" pitchFamily="34" charset="0"/>
              </a:rPr>
              <a:t> + 2 </a:t>
            </a:r>
            <a:r>
              <a:rPr lang="en-US" altLang="en-US" sz="2800" dirty="0" err="1">
                <a:latin typeface="HP001 4 hàng" panose="020B0603050302020204" pitchFamily="34" charset="0"/>
              </a:rPr>
              <a:t>giờ</a:t>
            </a:r>
            <a:r>
              <a:rPr lang="en-US" altLang="en-US" sz="2800" dirty="0">
                <a:latin typeface="HP001 4 hàng" panose="020B0603050302020204" pitchFamily="34" charset="0"/>
              </a:rPr>
              <a:t> 25 </a:t>
            </a:r>
            <a:r>
              <a:rPr lang="en-US" altLang="en-US" sz="2800" dirty="0" err="1">
                <a:latin typeface="HP001 4 hàng" panose="020B0603050302020204" pitchFamily="34" charset="0"/>
              </a:rPr>
              <a:t>phút</a:t>
            </a:r>
            <a:r>
              <a:rPr lang="en-US" altLang="en-US" sz="2800" dirty="0">
                <a:latin typeface="HP001 4 hàng" panose="020B0603050302020204" pitchFamily="34" charset="0"/>
              </a:rPr>
              <a:t>) </a:t>
            </a:r>
            <a:r>
              <a:rPr lang="en-US" altLang="en-US" sz="2800" dirty="0">
                <a:latin typeface="Times New Roman" panose="02020603050405020304" pitchFamily="18" charset="0"/>
              </a:rPr>
              <a:t>x</a:t>
            </a:r>
            <a:r>
              <a:rPr lang="en-US" altLang="en-US" sz="2800" dirty="0" smtClean="0">
                <a:latin typeface="HP001 4 hàng" panose="020B0603050302020204" pitchFamily="34" charset="0"/>
              </a:rPr>
              <a:t> </a:t>
            </a:r>
            <a:r>
              <a:rPr lang="en-US" altLang="en-US" sz="2800" dirty="0">
                <a:latin typeface="HP001 4 hàng" panose="020B0603050302020204" pitchFamily="34" charset="0"/>
              </a:rPr>
              <a:t>3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607712" y="1823515"/>
            <a:ext cx="6340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HP001 4 hàng" panose="020B0603050302020204" pitchFamily="34" charset="0"/>
              </a:rPr>
              <a:t>=       6 </a:t>
            </a:r>
            <a:r>
              <a:rPr lang="en-US" altLang="en-US" sz="2800" dirty="0" err="1">
                <a:latin typeface="HP001 4 hàng" panose="020B0603050302020204" pitchFamily="34" charset="0"/>
              </a:rPr>
              <a:t>giờ</a:t>
            </a:r>
            <a:r>
              <a:rPr lang="en-US" altLang="en-US" sz="2800" dirty="0">
                <a:latin typeface="HP001 4 hàng" panose="020B0603050302020204" pitchFamily="34" charset="0"/>
              </a:rPr>
              <a:t> 5 </a:t>
            </a:r>
            <a:r>
              <a:rPr lang="en-US" altLang="en-US" sz="2800" dirty="0" err="1">
                <a:latin typeface="HP001 4 hàng" panose="020B0603050302020204" pitchFamily="34" charset="0"/>
              </a:rPr>
              <a:t>phút</a:t>
            </a:r>
            <a:r>
              <a:rPr lang="en-US" altLang="en-US" sz="2800" dirty="0">
                <a:latin typeface="HP001 4 hàng" panose="020B0603050302020204" pitchFamily="34" charset="0"/>
              </a:rPr>
              <a:t> 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6892964" y="1771263"/>
            <a:ext cx="1584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dirty="0" smtClean="0">
                <a:latin typeface="HP001 4 hàng" panose="020B0603050302020204" pitchFamily="34" charset="0"/>
              </a:rPr>
              <a:t>3</a:t>
            </a:r>
            <a:endParaRPr lang="en-US" altLang="en-US" sz="2800" dirty="0">
              <a:latin typeface="HP001 4 hàng" panose="020B0603050302020204" pitchFamily="34" charset="0"/>
            </a:endParaRP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2607712" y="2591256"/>
            <a:ext cx="6340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HP001 4 hàng" panose="020B0603050302020204" pitchFamily="34" charset="0"/>
              </a:rPr>
              <a:t>=             18 </a:t>
            </a:r>
            <a:r>
              <a:rPr lang="en-US" altLang="en-US" sz="2800" dirty="0" err="1">
                <a:latin typeface="HP001 4 hàng" panose="020B0603050302020204" pitchFamily="34" charset="0"/>
              </a:rPr>
              <a:t>giờ</a:t>
            </a:r>
            <a:r>
              <a:rPr lang="en-US" altLang="en-US" sz="2800" dirty="0">
                <a:latin typeface="HP001 4 hàng" panose="020B0603050302020204" pitchFamily="34" charset="0"/>
              </a:rPr>
              <a:t> 15 </a:t>
            </a:r>
            <a:r>
              <a:rPr lang="en-US" altLang="en-US" sz="2800" dirty="0" err="1">
                <a:latin typeface="HP001 4 hàng" panose="020B0603050302020204" pitchFamily="34" charset="0"/>
              </a:rPr>
              <a:t>phút</a:t>
            </a:r>
            <a:r>
              <a:rPr lang="en-US" altLang="en-US" sz="2800" dirty="0">
                <a:latin typeface="HP001 4 hàng" panose="020B0603050302020204" pitchFamily="34" charset="0"/>
              </a:rPr>
              <a:t> 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1830152" y="859736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HP001 4 hàng" panose="020B0603050302020204" pitchFamily="34" charset="0"/>
              </a:rPr>
              <a:t>a</a:t>
            </a:r>
            <a:r>
              <a:rPr lang="en-US" altLang="en-US" sz="2800" dirty="0">
                <a:latin typeface="HP001 4 hàng" panose="020B0603050302020204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452" y="128893"/>
            <a:ext cx="380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>
          <a:xfrm rot="16200000" flipV="1">
            <a:off x="4734009" y="-1050991"/>
            <a:ext cx="586879" cy="4839471"/>
          </a:xfrm>
          <a:prstGeom prst="leftBrace">
            <a:avLst>
              <a:gd name="adj1" fmla="val 36904"/>
              <a:gd name="adj2" fmla="val 50169"/>
            </a:avLst>
          </a:prstGeom>
          <a:ln>
            <a:solidFill>
              <a:srgbClr val="CC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28802" y="3558349"/>
            <a:ext cx="141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HP001 4 hàng" panose="020B0603050302020204" pitchFamily="34" charset="0"/>
              </a:rPr>
              <a:t>b</a:t>
            </a:r>
            <a:r>
              <a:rPr lang="en-US" sz="2800" dirty="0" smtClean="0">
                <a:latin typeface="HP001 4 hàng" panose="020B0603050302020204" pitchFamily="34" charset="0"/>
              </a:rPr>
              <a:t>) 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9509" y="3504908"/>
            <a:ext cx="6283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4 hàng" panose="020B0603050302020204" pitchFamily="34" charset="0"/>
              </a:rPr>
              <a:t>3 </a:t>
            </a:r>
            <a:r>
              <a:rPr lang="en-US" sz="2800" dirty="0" err="1" smtClean="0">
                <a:latin typeface="HP001 4 hàng" panose="020B0603050302020204" pitchFamily="34" charset="0"/>
              </a:rPr>
              <a:t>giờ</a:t>
            </a:r>
            <a:r>
              <a:rPr lang="en-US" sz="2800" dirty="0" smtClean="0">
                <a:latin typeface="HP001 4 hàng" panose="020B0603050302020204" pitchFamily="34" charset="0"/>
              </a:rPr>
              <a:t> 40 </a:t>
            </a:r>
            <a:r>
              <a:rPr lang="en-US" sz="2800" dirty="0" err="1" smtClean="0">
                <a:latin typeface="HP001 4 hàng" panose="020B0603050302020204" pitchFamily="34" charset="0"/>
              </a:rPr>
              <a:t>phút</a:t>
            </a:r>
            <a:r>
              <a:rPr lang="en-US" sz="2800" dirty="0" smtClean="0">
                <a:latin typeface="HP001 4 hàng" panose="020B0603050302020204" pitchFamily="34" charset="0"/>
              </a:rPr>
              <a:t> + 2 </a:t>
            </a:r>
            <a:r>
              <a:rPr lang="en-US" sz="2800" dirty="0" err="1" smtClean="0">
                <a:latin typeface="HP001 4 hàng" panose="020B0603050302020204" pitchFamily="34" charset="0"/>
              </a:rPr>
              <a:t>giờ</a:t>
            </a:r>
            <a:r>
              <a:rPr lang="en-US" sz="2800" dirty="0" smtClean="0">
                <a:latin typeface="HP001 4 hàng" panose="020B0603050302020204" pitchFamily="34" charset="0"/>
              </a:rPr>
              <a:t> 25 </a:t>
            </a:r>
            <a:r>
              <a:rPr lang="en-US" sz="2800" dirty="0" err="1" smtClean="0">
                <a:latin typeface="HP001 4 hàng" panose="020B0603050302020204" pitchFamily="34" charset="0"/>
              </a:rPr>
              <a:t>phút</a:t>
            </a:r>
            <a:r>
              <a:rPr lang="en-US" sz="2800" dirty="0" smtClean="0">
                <a:latin typeface="HP001 4 hàng" panose="020B0603050302020204" pitchFamily="34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</a:rPr>
              <a:t>x </a:t>
            </a:r>
            <a:r>
              <a:rPr lang="en-US" altLang="en-US" sz="2800" dirty="0" smtClean="0">
                <a:latin typeface="HP001 4 hàng" panose="020B0603050302020204" pitchFamily="34" charset="0"/>
              </a:rPr>
              <a:t>3</a:t>
            </a:r>
            <a:r>
              <a:rPr lang="en-US" sz="2800" dirty="0" smtClean="0">
                <a:latin typeface="HP001 4 hàng" panose="020B0603050302020204" pitchFamily="34" charset="0"/>
              </a:rPr>
              <a:t> 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47657" y="4692250"/>
            <a:ext cx="354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4 hàng" panose="020B0603050302020204" pitchFamily="34" charset="0"/>
              </a:rPr>
              <a:t>7 </a:t>
            </a:r>
            <a:r>
              <a:rPr lang="en-US" sz="2800" dirty="0" err="1" smtClean="0">
                <a:latin typeface="HP001 4 hàng" panose="020B0603050302020204" pitchFamily="34" charset="0"/>
              </a:rPr>
              <a:t>giờ</a:t>
            </a:r>
            <a:r>
              <a:rPr lang="en-US" sz="2800" dirty="0" smtClean="0">
                <a:latin typeface="HP001 4 hàng" panose="020B0603050302020204" pitchFamily="34" charset="0"/>
              </a:rPr>
              <a:t> 15 </a:t>
            </a:r>
            <a:r>
              <a:rPr lang="en-US" sz="2800" dirty="0" err="1" smtClean="0">
                <a:latin typeface="HP001 4 hàng" panose="020B0603050302020204" pitchFamily="34" charset="0"/>
              </a:rPr>
              <a:t>phút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1543" y="4692250"/>
            <a:ext cx="377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4 hàng" panose="020B0603050302020204" pitchFamily="34" charset="0"/>
              </a:rPr>
              <a:t>3 </a:t>
            </a:r>
            <a:r>
              <a:rPr lang="en-US" sz="2800" dirty="0" err="1" smtClean="0">
                <a:latin typeface="HP001 4 hàng" panose="020B0603050302020204" pitchFamily="34" charset="0"/>
              </a:rPr>
              <a:t>giờ</a:t>
            </a:r>
            <a:r>
              <a:rPr lang="en-US" sz="2800" dirty="0" smtClean="0">
                <a:latin typeface="HP001 4 hàng" panose="020B0603050302020204" pitchFamily="34" charset="0"/>
              </a:rPr>
              <a:t> 40 </a:t>
            </a:r>
            <a:r>
              <a:rPr lang="en-US" sz="2800" dirty="0" err="1" smtClean="0">
                <a:latin typeface="HP001 4 hàng" panose="020B0603050302020204" pitchFamily="34" charset="0"/>
              </a:rPr>
              <a:t>phút</a:t>
            </a:r>
            <a:r>
              <a:rPr lang="en-US" sz="2800" dirty="0" smtClean="0">
                <a:latin typeface="HP001 4 hàng" panose="020B0603050302020204" pitchFamily="34" charset="0"/>
              </a:rPr>
              <a:t> </a:t>
            </a:r>
            <a:r>
              <a:rPr lang="en-US" sz="2800" dirty="0">
                <a:latin typeface="HP001 4 hàng" panose="020B0603050302020204" pitchFamily="34" charset="0"/>
              </a:rPr>
              <a:t>+</a:t>
            </a:r>
            <a:r>
              <a:rPr lang="en-US" sz="2800" dirty="0" smtClean="0">
                <a:latin typeface="HP001 4 hàng" panose="020B0603050302020204" pitchFamily="34" charset="0"/>
              </a:rPr>
              <a:t> 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46960" y="4644258"/>
            <a:ext cx="979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368733" y="5482559"/>
            <a:ext cx="1149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  <a:p>
            <a:endParaRPr lang="en-US" sz="2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9510" y="5610059"/>
            <a:ext cx="5969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HP001 4 hàng" panose="020B0603050302020204" pitchFamily="34" charset="0"/>
              </a:rPr>
              <a:t>10 </a:t>
            </a:r>
            <a:r>
              <a:rPr lang="en-US" sz="2800" dirty="0" err="1" smtClean="0">
                <a:latin typeface="HP001 4 hàng" panose="020B0603050302020204" pitchFamily="34" charset="0"/>
              </a:rPr>
              <a:t>giờ</a:t>
            </a:r>
            <a:r>
              <a:rPr lang="en-US" sz="2800" dirty="0" smtClean="0">
                <a:latin typeface="HP001 4 hàng" panose="020B0603050302020204" pitchFamily="34" charset="0"/>
              </a:rPr>
              <a:t> 55 </a:t>
            </a:r>
            <a:r>
              <a:rPr lang="en-US" sz="2800" dirty="0" err="1" smtClean="0">
                <a:latin typeface="HP001 4 hàng" panose="020B0603050302020204" pitchFamily="34" charset="0"/>
              </a:rPr>
              <a:t>phút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17" name="Left Brace 16"/>
          <p:cNvSpPr/>
          <p:nvPr/>
        </p:nvSpPr>
        <p:spPr>
          <a:xfrm rot="16200000" flipV="1">
            <a:off x="6290242" y="2586901"/>
            <a:ext cx="586879" cy="2834640"/>
          </a:xfrm>
          <a:prstGeom prst="leftBrace">
            <a:avLst>
              <a:gd name="adj1" fmla="val 36904"/>
              <a:gd name="adj2" fmla="val 50169"/>
            </a:avLst>
          </a:prstGeom>
          <a:ln>
            <a:solidFill>
              <a:srgbClr val="CC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1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</TotalTime>
  <Words>1013</Words>
  <Application>Microsoft Office PowerPoint</Application>
  <PresentationFormat>Custom</PresentationFormat>
  <Paragraphs>176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Chủ đề của Office</vt:lpstr>
      <vt:lpstr>PowerPoint Presentation</vt:lpstr>
      <vt:lpstr>Ôn bài cũ.</vt:lpstr>
      <vt:lpstr>PowerPoint Presentation</vt:lpstr>
      <vt:lpstr>PowerPoint Presentation</vt:lpstr>
      <vt:lpstr>1: Tính: a) 3 giờ 14 phút  x 3                                b) 36 phút 12 giây : 3 </vt:lpstr>
      <vt:lpstr>PowerPoint Presentation</vt:lpstr>
      <vt:lpstr>PowerPoint Presentation</vt:lpstr>
      <vt:lpstr>2. Tính: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</vt:vector>
  </TitlesOfParts>
  <Company>ThienIT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Windows User</cp:lastModifiedBy>
  <cp:revision>117</cp:revision>
  <dcterms:created xsi:type="dcterms:W3CDTF">2018-03-03T06:43:00Z</dcterms:created>
  <dcterms:modified xsi:type="dcterms:W3CDTF">2020-05-10T13:36:32Z</dcterms:modified>
</cp:coreProperties>
</file>