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775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30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45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EF70A-5EB9-422B-B753-18534D630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091480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63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31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70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74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151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451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458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0BDB8-5010-4CC9-9816-B1582EA7A59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3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13" Type="http://schemas.openxmlformats.org/officeDocument/2006/relationships/image" Target="../media/image12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12" Type="http://schemas.openxmlformats.org/officeDocument/2006/relationships/image" Target="../media/image11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11" Type="http://schemas.openxmlformats.org/officeDocument/2006/relationships/image" Target="../media/image10.png"/><Relationship Id="rId5" Type="http://schemas.openxmlformats.org/officeDocument/2006/relationships/image" Target="../media/image4.gif"/><Relationship Id="rId10" Type="http://schemas.openxmlformats.org/officeDocument/2006/relationships/image" Target="../media/image9.pn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12-04-58\Toan\Tuan-27\27-3\Beethoven's%20Symphony%20No.%209%20(Scherzo).wma" TargetMode="External"/><Relationship Id="rId5" Type="http://schemas.openxmlformats.org/officeDocument/2006/relationships/image" Target="../media/image14.png"/><Relationship Id="rId4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66063" y="5584825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4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5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6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0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15200" y="46482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2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96200" y="5410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029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72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5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47244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1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25" y="6172200"/>
            <a:ext cx="6858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4" name="Picture 1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5761038"/>
            <a:ext cx="10668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5" name="Picture 1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6173788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6" name="Picture 1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0960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7" name="Picture 20" descr="j031805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46735">
            <a:off x="3810000" y="4724400"/>
            <a:ext cx="6794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8" name="Picture 21" descr="j031805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02527">
            <a:off x="4443413" y="4800600"/>
            <a:ext cx="8905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9" name="Picture 22" descr="17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52724">
            <a:off x="6096000" y="38862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0" name="Picture 23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44958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1" name="Picture 24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2" name="Picture 25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3" name="Picture 26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486400"/>
            <a:ext cx="152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4" name="Picture 27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5" name="Picture 28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6" name="Picture 2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7" name="Picture 30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8" name="Picture 31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006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9" name="Picture 32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0" name="Picture 33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1" name="Picture 34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2" name="Picture 3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3" name="Picture 3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181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4" name="Picture 3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340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5" name="Picture 3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6" name="Picture 39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7" name="Picture 40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8" name="Picture 4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0386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9" name="Picture 42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5517">
            <a:off x="7391400" y="43434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0" name="Picture 4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70357">
            <a:off x="762001" y="44196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1" name="Picture 44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724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2" name="Picture 45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22935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3" name="Picture 46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0292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4" name="Picture 47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4724400" y="4953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5" name="Picture 48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796223">
            <a:off x="1947863" y="4605337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6" name="Picture 49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6629400" y="3429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7" name="Picture 50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8" name="Picture 5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532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9" name="Picture 52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6769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0" name="Picture 5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72200" y="4953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1" name="Picture 5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562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2" name="Picture 56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3" name="Picture 57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004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4" name="Picture 58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48000" y="49530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5" name="Picture 5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6" name="Picture 60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07" name="Group 61"/>
          <p:cNvGrpSpPr>
            <a:grpSpLocks/>
          </p:cNvGrpSpPr>
          <p:nvPr/>
        </p:nvGrpSpPr>
        <p:grpSpPr bwMode="auto">
          <a:xfrm>
            <a:off x="4800600" y="4648200"/>
            <a:ext cx="1905000" cy="2209800"/>
            <a:chOff x="-216" y="3820"/>
            <a:chExt cx="648" cy="281"/>
          </a:xfrm>
        </p:grpSpPr>
        <p:pic>
          <p:nvPicPr>
            <p:cNvPr id="2145" name="Picture 6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46" name="Picture 6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47" name="Picture 64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108" name="Picture 6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7912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9" name="Picture 6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0" name="Picture 6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1" name="Picture 68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2766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2" name="Picture 6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13" name="Group 70"/>
          <p:cNvGrpSpPr>
            <a:grpSpLocks/>
          </p:cNvGrpSpPr>
          <p:nvPr/>
        </p:nvGrpSpPr>
        <p:grpSpPr bwMode="auto">
          <a:xfrm>
            <a:off x="3505200" y="4648200"/>
            <a:ext cx="1905000" cy="2209800"/>
            <a:chOff x="-216" y="3820"/>
            <a:chExt cx="648" cy="281"/>
          </a:xfrm>
        </p:grpSpPr>
        <p:pic>
          <p:nvPicPr>
            <p:cNvPr id="2142" name="Picture 71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43" name="Picture 7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44" name="Picture 7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114" name="Picture 74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7912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5" name="Picture 75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695130">
            <a:off x="4038600" y="4114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6" name="Picture 76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19223">
            <a:off x="1" y="50292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7" name="Picture 77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5257800" y="4495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8" name="Picture 78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343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9" name="Picture 79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267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0" name="Picture 80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876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1" name="Picture 81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2" name="Picture 82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4102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3" name="Picture 8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410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4" name="Picture 84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495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5" name="Picture 85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5105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6" name="Picture 86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7" name="Picture 87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8" name="Picture 88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48006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9" name="Picture 89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0" name="Picture 90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6482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1" name="Picture 91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14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2" name="Picture 92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8006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3" name="Picture 9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572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4" name="Picture 94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8768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5" name="Picture 95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648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6" name="Picture 96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864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7" name="Picture 9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8" name="Picture 9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8288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9" name="Picture 99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40" name="WordArt 101"/>
          <p:cNvSpPr>
            <a:spLocks noChangeArrowheads="1" noChangeShapeType="1" noTextEdit="1"/>
          </p:cNvSpPr>
          <p:nvPr/>
        </p:nvSpPr>
        <p:spPr bwMode="auto">
          <a:xfrm>
            <a:off x="381000" y="2362200"/>
            <a:ext cx="8362950" cy="1295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vi-VN" sz="4000" kern="1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Chào mừng quý thầy cô </a:t>
            </a:r>
          </a:p>
          <a:p>
            <a:pPr algn="ctr"/>
            <a:r>
              <a:rPr lang="vi-VN" sz="4000" kern="1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về thăm lớp</a:t>
            </a:r>
          </a:p>
        </p:txBody>
      </p:sp>
      <p:sp>
        <p:nvSpPr>
          <p:cNvPr id="2141" name="Text Box 102"/>
          <p:cNvSpPr txBox="1">
            <a:spLocks noChangeArrowheads="1"/>
          </p:cNvSpPr>
          <p:nvPr/>
        </p:nvSpPr>
        <p:spPr bwMode="auto">
          <a:xfrm>
            <a:off x="1908175" y="2997200"/>
            <a:ext cx="6407150" cy="584200"/>
          </a:xfrm>
          <a:prstGeom prst="rect">
            <a:avLst/>
          </a:prstGeom>
          <a:solidFill>
            <a:srgbClr val="FFFF66"/>
          </a:solidFill>
          <a:ln w="9525">
            <a:solidFill>
              <a:srgbClr val="6600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2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200" b="1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19105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42900" y="609600"/>
            <a:ext cx="85344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rgbClr val="FF00FF"/>
                </a:solidFill>
                <a:latin typeface="Times New Roman" pitchFamily="18" charset="0"/>
              </a:rPr>
              <a:t> </a:t>
            </a:r>
            <a:r>
              <a:rPr lang="en-US" sz="3600" dirty="0">
                <a:solidFill>
                  <a:srgbClr val="FF00FF"/>
                </a:solidFill>
                <a:latin typeface="Times New Roman" pitchFamily="18" charset="0"/>
              </a:rPr>
              <a:t>4: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Kăng-gu-ru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có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thể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di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chuyển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(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vừa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chạy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vừa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nhảy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)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với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vận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tốc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14m/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giây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.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Tính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quãng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đường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di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chuyển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được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của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kăng-gu-ru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trong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1phút 15giây.</a:t>
            </a:r>
            <a:endParaRPr lang="en-US" sz="3600" dirty="0">
              <a:solidFill>
                <a:srgbClr val="FF00FF"/>
              </a:solidFill>
              <a:latin typeface="Times New Roman" pitchFamily="18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143000" y="3616911"/>
            <a:ext cx="2514600" cy="64633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1500m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4876800" y="3527855"/>
            <a:ext cx="2514600" cy="64633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1005m</a:t>
            </a:r>
          </a:p>
        </p:txBody>
      </p:sp>
      <p:sp>
        <p:nvSpPr>
          <p:cNvPr id="12294" name="Text Box 14"/>
          <p:cNvSpPr txBox="1">
            <a:spLocks noChangeArrowheads="1"/>
          </p:cNvSpPr>
          <p:nvPr/>
        </p:nvSpPr>
        <p:spPr bwMode="auto">
          <a:xfrm>
            <a:off x="3314700" y="5180850"/>
            <a:ext cx="2514600" cy="64633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1050m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3314700" y="5180849"/>
            <a:ext cx="2514600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1050m</a:t>
            </a:r>
          </a:p>
        </p:txBody>
      </p:sp>
    </p:spTree>
    <p:extLst>
      <p:ext uri="{BB962C8B-B14F-4D97-AF65-F5344CB8AC3E}">
        <p14:creationId xmlns:p14="http://schemas.microsoft.com/office/powerpoint/2010/main" val="202749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u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94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194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a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94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194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a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4"/>
                  </p:tgtEl>
                </p:cond>
              </p:nextCondLst>
            </p:seq>
          </p:childTnLst>
        </p:cTn>
      </p:par>
    </p:tnLst>
    <p:bldLst>
      <p:bldP spid="19463" grpId="0" animBg="1"/>
      <p:bldP spid="19464" grpId="0" animBg="1"/>
      <p:bldP spid="1947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3124200"/>
            <a:ext cx="8610600" cy="2590800"/>
          </a:xfrm>
        </p:spPr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</a:pPr>
            <a:r>
              <a:rPr lang="en-US" sz="3600" dirty="0">
                <a:latin typeface="Times New Roman" pitchFamily="18" charset="0"/>
              </a:rPr>
              <a:t>1phút 15giây = 75giây</a:t>
            </a:r>
          </a:p>
          <a:p>
            <a:pPr algn="ctr" eaLnBrk="1" hangingPunct="1">
              <a:buFontTx/>
              <a:buNone/>
            </a:pPr>
            <a:r>
              <a:rPr lang="en-US" sz="3600" dirty="0" err="1">
                <a:latin typeface="Times New Roman" pitchFamily="18" charset="0"/>
              </a:rPr>
              <a:t>Quãng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đường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đi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được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kăng-gu-ru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là</a:t>
            </a:r>
            <a:r>
              <a:rPr lang="en-US" sz="3600" dirty="0">
                <a:latin typeface="Times New Roman" pitchFamily="18" charset="0"/>
              </a:rPr>
              <a:t>:</a:t>
            </a:r>
          </a:p>
          <a:p>
            <a:pPr algn="ctr" eaLnBrk="1" hangingPunct="1">
              <a:buFontTx/>
              <a:buNone/>
            </a:pPr>
            <a:r>
              <a:rPr lang="en-US" sz="3600" dirty="0">
                <a:latin typeface="Times New Roman" pitchFamily="18" charset="0"/>
              </a:rPr>
              <a:t>14 x 75 = 1050(m)</a:t>
            </a:r>
          </a:p>
          <a:p>
            <a:pPr algn="ctr" eaLnBrk="1" hangingPunct="1">
              <a:buFontTx/>
              <a:buNone/>
            </a:pPr>
            <a:r>
              <a:rPr lang="en-US" sz="3600" dirty="0" err="1">
                <a:latin typeface="Times New Roman" pitchFamily="18" charset="0"/>
              </a:rPr>
              <a:t>Đáp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</a:rPr>
              <a:t>: 1050m</a:t>
            </a:r>
          </a:p>
        </p:txBody>
      </p:sp>
      <p:sp>
        <p:nvSpPr>
          <p:cNvPr id="13317" name="WordArt 8"/>
          <p:cNvSpPr>
            <a:spLocks noChangeArrowheads="1" noChangeShapeType="1" noTextEdit="1"/>
          </p:cNvSpPr>
          <p:nvPr/>
        </p:nvSpPr>
        <p:spPr bwMode="auto">
          <a:xfrm>
            <a:off x="3733800" y="2363337"/>
            <a:ext cx="1323975" cy="381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b="1" kern="10" dirty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6793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40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40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3048000"/>
            <a:ext cx="6858000" cy="2819400"/>
          </a:xfrm>
        </p:spPr>
        <p:txBody>
          <a:bodyPr>
            <a:normAutofit/>
          </a:bodyPr>
          <a:lstStyle/>
          <a:p>
            <a:pPr eaLnBrk="1" hangingPunct="1">
              <a:buFontTx/>
              <a:buBlip>
                <a:blip r:embed="rId2"/>
              </a:buBlip>
            </a:pPr>
            <a:r>
              <a:rPr lang="en-US" sz="3600" dirty="0" err="1">
                <a:latin typeface="Times New Roman" pitchFamily="18" charset="0"/>
              </a:rPr>
              <a:t>Ôn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tập</a:t>
            </a:r>
            <a:r>
              <a:rPr lang="en-US" sz="3600" dirty="0">
                <a:latin typeface="Times New Roman" pitchFamily="18" charset="0"/>
              </a:rPr>
              <a:t>:</a:t>
            </a:r>
          </a:p>
          <a:p>
            <a:pPr lvl="3" eaLnBrk="1" hangingPunct="1">
              <a:buFontTx/>
              <a:buBlip>
                <a:blip r:embed="rId2"/>
              </a:buBlip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Quãng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đường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3600" dirty="0" err="1">
                <a:latin typeface="Times New Roman" pitchFamily="18" charset="0"/>
              </a:rPr>
              <a:t>Chuẩn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bị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bài</a:t>
            </a:r>
            <a:r>
              <a:rPr lang="en-US" sz="3600" dirty="0">
                <a:latin typeface="Times New Roman" pitchFamily="18" charset="0"/>
              </a:rPr>
              <a:t>:</a:t>
            </a:r>
          </a:p>
          <a:p>
            <a:pPr lvl="3" eaLnBrk="1" hangingPunct="1">
              <a:buFontTx/>
              <a:buBlip>
                <a:blip r:embed="rId2"/>
              </a:buBlip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Thời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gian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495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oa t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7200"/>
            <a:ext cx="8229600" cy="551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WordArt 6"/>
          <p:cNvSpPr>
            <a:spLocks noChangeArrowheads="1" noChangeShapeType="1" noTextEdit="1"/>
          </p:cNvSpPr>
          <p:nvPr/>
        </p:nvSpPr>
        <p:spPr bwMode="auto">
          <a:xfrm>
            <a:off x="2133600" y="2362200"/>
            <a:ext cx="5105400" cy="1905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  <a:scene3d>
              <a:camera prst="legacyObliqueTopLeft"/>
              <a:lightRig rig="legacyFlat3" dir="t"/>
            </a:scene3d>
            <a:sp3d extrusionH="430200" prstMaterial="legacyMatte">
              <a:extrusionClr>
                <a:srgbClr val="382090"/>
              </a:extrusionClr>
            </a:sp3d>
          </a:bodyPr>
          <a:lstStyle/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50000">
                      <a:srgbClr val="382090"/>
                    </a:gs>
                    <a:gs pos="100000">
                      <a:srgbClr val="006600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CHÀO TẠM BIỆT</a:t>
            </a:r>
          </a:p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50000">
                      <a:srgbClr val="382090"/>
                    </a:gs>
                    <a:gs pos="100000">
                      <a:srgbClr val="006600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QUÝ THẦY CÔ GIÁO</a:t>
            </a:r>
          </a:p>
        </p:txBody>
      </p:sp>
    </p:spTree>
    <p:extLst>
      <p:ext uri="{BB962C8B-B14F-4D97-AF65-F5344CB8AC3E}">
        <p14:creationId xmlns:p14="http://schemas.microsoft.com/office/powerpoint/2010/main" val="329462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458200" cy="1219200"/>
          </a:xfrm>
          <a:noFill/>
        </p:spPr>
        <p:txBody>
          <a:bodyPr>
            <a:normAutofit/>
          </a:bodyPr>
          <a:lstStyle/>
          <a:p>
            <a:pPr marL="0" indent="0" algn="ctr" eaLnBrk="1" hangingPunct="1">
              <a:buNone/>
            </a:pPr>
            <a:r>
              <a:rPr lang="en-US" dirty="0" err="1">
                <a:latin typeface="Times New Roman" pitchFamily="18" charset="0"/>
              </a:rPr>
              <a:t>Muốn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tính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quãng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ta </a:t>
            </a:r>
            <a:r>
              <a:rPr lang="en-US" dirty="0" err="1">
                <a:latin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như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thế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nào</a:t>
            </a:r>
            <a:r>
              <a:rPr lang="en-US" dirty="0">
                <a:latin typeface="Times New Roman" pitchFamily="18" charset="0"/>
              </a:rPr>
              <a:t>?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28600" y="3505200"/>
            <a:ext cx="8610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1" hangingPunct="1">
              <a:spcBef>
                <a:spcPct val="20000"/>
              </a:spcBef>
            </a:pPr>
            <a:r>
              <a:rPr lang="en-US" sz="3200" smtClean="0">
                <a:solidFill>
                  <a:srgbClr val="0000FF"/>
                </a:solidFill>
                <a:latin typeface="Times New Roman" pitchFamily="18" charset="0"/>
              </a:rPr>
              <a:t>Muốn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tính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quãng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ta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lấy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vận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tốc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nhân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thời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gian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S = v x  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00400" y="838200"/>
            <a:ext cx="3744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642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build="p"/>
      <p:bldP spid="102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4" descr="Divot"/>
          <p:cNvSpPr>
            <a:spLocks noChangeArrowheads="1" noChangeShapeType="1" noTextEdit="1"/>
          </p:cNvSpPr>
          <p:nvPr/>
        </p:nvSpPr>
        <p:spPr bwMode="auto">
          <a:xfrm>
            <a:off x="765412" y="2209800"/>
            <a:ext cx="7696200" cy="251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Left"/>
              <a:lightRig rig="legacyFlat3" dir="t"/>
            </a:scene3d>
            <a:sp3d extrusionH="4302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3600" b="1" kern="10" dirty="0" err="1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kern="10" dirty="0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600" b="1" kern="10" dirty="0">
              <a:ln w="9525">
                <a:round/>
                <a:headEnd/>
                <a:tailEnd/>
              </a:ln>
              <a:pattFill prst="divot">
                <a:fgClr>
                  <a:srgbClr val="FFFF00"/>
                </a:fgClr>
                <a:bgClr>
                  <a:srgbClr val="FF00FF"/>
                </a:bgClr>
              </a:patt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6172200" y="5715000"/>
            <a:ext cx="2362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 eaLnBrk="1" hangingPunct="1"/>
            <a:r>
              <a:rPr lang="en-US" sz="4000" dirty="0" err="1">
                <a:latin typeface="Times New Roman" pitchFamily="18" charset="0"/>
              </a:rPr>
              <a:t>Trang</a:t>
            </a:r>
            <a:r>
              <a:rPr lang="en-US" sz="4000" dirty="0">
                <a:latin typeface="Times New Roman" pitchFamily="18" charset="0"/>
              </a:rPr>
              <a:t> 141</a:t>
            </a:r>
          </a:p>
        </p:txBody>
      </p:sp>
    </p:spTree>
    <p:extLst>
      <p:ext uri="{BB962C8B-B14F-4D97-AF65-F5344CB8AC3E}">
        <p14:creationId xmlns:p14="http://schemas.microsoft.com/office/powerpoint/2010/main" val="159406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800100"/>
            <a:ext cx="7696200" cy="1143000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en-US" sz="4000" b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Tính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km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12346" name="Group 5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16339"/>
              </p:ext>
            </p:extLst>
          </p:nvPr>
        </p:nvGraphicFramePr>
        <p:xfrm>
          <a:off x="152400" y="3733800"/>
          <a:ext cx="8686800" cy="1920876"/>
        </p:xfrm>
        <a:graphic>
          <a:graphicData uri="http://schemas.openxmlformats.org/drawingml/2006/table">
            <a:tbl>
              <a:tblPr/>
              <a:tblGrid>
                <a:gridCol w="6318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066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21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273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40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32,5km/</a:t>
                      </a:r>
                      <a:r>
                        <a:rPr kumimoji="0" 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giờ</a:t>
                      </a:r>
                      <a:endParaRPr kumimoji="0" 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210m/</a:t>
                      </a:r>
                      <a:r>
                        <a:rPr kumimoji="0" 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endParaRPr kumimoji="0" 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36km/giờ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4giờ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7phút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40phút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6159500" y="5029200"/>
            <a:ext cx="2527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24km</a:t>
            </a:r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auto">
          <a:xfrm>
            <a:off x="3238500" y="5029200"/>
            <a:ext cx="292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1,47km</a:t>
            </a:r>
          </a:p>
        </p:txBody>
      </p:sp>
      <p:sp>
        <p:nvSpPr>
          <p:cNvPr id="12323" name="Rectangle 35"/>
          <p:cNvSpPr>
            <a:spLocks noChangeArrowheads="1"/>
          </p:cNvSpPr>
          <p:nvPr/>
        </p:nvSpPr>
        <p:spPr bwMode="auto">
          <a:xfrm>
            <a:off x="631825" y="5029200"/>
            <a:ext cx="2606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130km</a:t>
            </a:r>
          </a:p>
        </p:txBody>
      </p:sp>
    </p:spTree>
    <p:extLst>
      <p:ext uri="{BB962C8B-B14F-4D97-AF65-F5344CB8AC3E}">
        <p14:creationId xmlns:p14="http://schemas.microsoft.com/office/powerpoint/2010/main" val="2548271085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  <p:bldP spid="12321" grpId="0"/>
      <p:bldP spid="12322" grpId="0"/>
      <p:bldP spid="123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1371600" y="4724400"/>
            <a:ext cx="609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1380699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7391400" y="4480719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066800" y="40386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7086600" y="40386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381000" y="4876800"/>
            <a:ext cx="2209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7giờ30phút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6629400" y="4953000"/>
            <a:ext cx="236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12giờ15phút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3048000" y="48768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V = 46km/giờ</a:t>
            </a:r>
          </a:p>
        </p:txBody>
      </p:sp>
      <p:sp>
        <p:nvSpPr>
          <p:cNvPr id="27661" name="AutoShape 13"/>
          <p:cNvSpPr>
            <a:spLocks/>
          </p:cNvSpPr>
          <p:nvPr/>
        </p:nvSpPr>
        <p:spPr bwMode="auto">
          <a:xfrm rot="-5400000">
            <a:off x="4229100" y="1790700"/>
            <a:ext cx="228600" cy="5638800"/>
          </a:xfrm>
          <a:prstGeom prst="rightBracket">
            <a:avLst>
              <a:gd name="adj" fmla="val 1233333"/>
            </a:avLst>
          </a:prstGeom>
          <a:noFill/>
          <a:ln w="9525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162300" y="3750018"/>
            <a:ext cx="236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?km</a:t>
            </a:r>
          </a:p>
        </p:txBody>
      </p:sp>
      <p:sp>
        <p:nvSpPr>
          <p:cNvPr id="7181" name="Rectangle 15"/>
          <p:cNvSpPr>
            <a:spLocks noChangeArrowheads="1"/>
          </p:cNvSpPr>
          <p:nvPr/>
        </p:nvSpPr>
        <p:spPr bwMode="auto">
          <a:xfrm>
            <a:off x="303213" y="1981200"/>
            <a:ext cx="8763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sz="320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ôtô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7giờ 30phút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46km/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AB.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9066213" y="541338"/>
            <a:ext cx="1587" cy="296862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5" name="Line 19"/>
          <p:cNvSpPr>
            <a:spLocks noChangeShapeType="1"/>
          </p:cNvSpPr>
          <p:nvPr/>
        </p:nvSpPr>
        <p:spPr bwMode="auto">
          <a:xfrm>
            <a:off x="9066213" y="541338"/>
            <a:ext cx="1587" cy="296862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AutoShape 15"/>
          <p:cNvSpPr>
            <a:spLocks/>
          </p:cNvSpPr>
          <p:nvPr/>
        </p:nvSpPr>
        <p:spPr bwMode="auto">
          <a:xfrm rot="-5400000">
            <a:off x="4283691" y="1504950"/>
            <a:ext cx="342900" cy="5981700"/>
          </a:xfrm>
          <a:prstGeom prst="rightBracket">
            <a:avLst>
              <a:gd name="adj" fmla="val 473103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24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2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2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2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000"/>
                            </p:stCondLst>
                            <p:childTnLst>
                              <p:par>
                                <p:cTn id="4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  <p:bldP spid="27654" grpId="0" animBg="1"/>
      <p:bldP spid="27655" grpId="0" animBg="1"/>
      <p:bldP spid="27656" grpId="0"/>
      <p:bldP spid="27657" grpId="0"/>
      <p:bldP spid="27658" grpId="0"/>
      <p:bldP spid="27659" grpId="0"/>
      <p:bldP spid="27660" grpId="0"/>
      <p:bldP spid="27661" grpId="0" animBg="1"/>
      <p:bldP spid="27662" grpId="0"/>
      <p:bldP spid="7181" grpId="0"/>
      <p:bldP spid="27666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124200"/>
            <a:ext cx="8610600" cy="35814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  12giờ 15phút – 7giờ 30phút = 4giờ 45phút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	4giờ 45phút = 4,75giờ.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          46 x 4,75 = 218,5(km)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218,5km</a:t>
            </a:r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>
            <a:off x="820738" y="1752600"/>
            <a:ext cx="6799262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8" name="Line 7"/>
          <p:cNvSpPr>
            <a:spLocks noChangeShapeType="1"/>
          </p:cNvSpPr>
          <p:nvPr/>
        </p:nvSpPr>
        <p:spPr bwMode="auto">
          <a:xfrm>
            <a:off x="820738" y="15255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9" name="Line 8"/>
          <p:cNvSpPr>
            <a:spLocks noChangeShapeType="1"/>
          </p:cNvSpPr>
          <p:nvPr/>
        </p:nvSpPr>
        <p:spPr bwMode="auto">
          <a:xfrm>
            <a:off x="7620000" y="1524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592138" y="111204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7413009" y="109276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8202" name="Text Box 11"/>
          <p:cNvSpPr txBox="1">
            <a:spLocks noChangeArrowheads="1"/>
          </p:cNvSpPr>
          <p:nvPr/>
        </p:nvSpPr>
        <p:spPr bwMode="auto">
          <a:xfrm>
            <a:off x="533400" y="1905000"/>
            <a:ext cx="2209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7giờ30phút</a:t>
            </a:r>
          </a:p>
        </p:txBody>
      </p:sp>
      <p:sp>
        <p:nvSpPr>
          <p:cNvPr id="8203" name="Text Box 12"/>
          <p:cNvSpPr txBox="1">
            <a:spLocks noChangeArrowheads="1"/>
          </p:cNvSpPr>
          <p:nvPr/>
        </p:nvSpPr>
        <p:spPr bwMode="auto">
          <a:xfrm>
            <a:off x="6508750" y="1981200"/>
            <a:ext cx="26352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12giờ15phút</a:t>
            </a:r>
          </a:p>
        </p:txBody>
      </p:sp>
      <p:sp>
        <p:nvSpPr>
          <p:cNvPr id="8204" name="Text Box 13"/>
          <p:cNvSpPr txBox="1">
            <a:spLocks noChangeArrowheads="1"/>
          </p:cNvSpPr>
          <p:nvPr/>
        </p:nvSpPr>
        <p:spPr bwMode="auto">
          <a:xfrm>
            <a:off x="3155950" y="1905000"/>
            <a:ext cx="26352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V = 46km/giờ</a:t>
            </a:r>
          </a:p>
        </p:txBody>
      </p:sp>
      <p:sp>
        <p:nvSpPr>
          <p:cNvPr id="8206" name="Text Box 15"/>
          <p:cNvSpPr txBox="1">
            <a:spLocks noChangeArrowheads="1"/>
          </p:cNvSpPr>
          <p:nvPr/>
        </p:nvSpPr>
        <p:spPr bwMode="auto">
          <a:xfrm>
            <a:off x="3079750" y="1174750"/>
            <a:ext cx="26352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?km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73475" y="2560638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2" name="AutoShape 15"/>
          <p:cNvSpPr>
            <a:spLocks/>
          </p:cNvSpPr>
          <p:nvPr/>
        </p:nvSpPr>
        <p:spPr bwMode="auto">
          <a:xfrm rot="-5400000">
            <a:off x="4048919" y="-1874043"/>
            <a:ext cx="342900" cy="6799262"/>
          </a:xfrm>
          <a:prstGeom prst="rightBracket">
            <a:avLst>
              <a:gd name="adj" fmla="val 473103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418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23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700"/>
                            </p:stCondLst>
                            <p:childTnLst>
                              <p:par>
                                <p:cTn id="29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5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609600" y="976856"/>
            <a:ext cx="7924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8km/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15phút.</a:t>
            </a:r>
            <a:endParaRPr lang="en-US" sz="36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1676400" y="5003981"/>
            <a:ext cx="6248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3352800" y="5156381"/>
            <a:ext cx="37338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= 8km/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 = 15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3581400" y="3937181"/>
            <a:ext cx="2209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 = ? km</a:t>
            </a:r>
          </a:p>
        </p:txBody>
      </p:sp>
      <p:sp>
        <p:nvSpPr>
          <p:cNvPr id="17423" name="AutoShape 15"/>
          <p:cNvSpPr>
            <a:spLocks/>
          </p:cNvSpPr>
          <p:nvPr/>
        </p:nvSpPr>
        <p:spPr bwMode="auto">
          <a:xfrm rot="-5400000">
            <a:off x="4629150" y="1670231"/>
            <a:ext cx="342900" cy="6248400"/>
          </a:xfrm>
          <a:prstGeom prst="rightBracket">
            <a:avLst>
              <a:gd name="adj" fmla="val 473103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25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0" grpId="0" animBg="1"/>
      <p:bldP spid="17421" grpId="0"/>
      <p:bldP spid="17422" grpId="0"/>
      <p:bldP spid="174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733800"/>
            <a:ext cx="9144000" cy="3124200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15phút = 0,25giờ</a:t>
            </a:r>
          </a:p>
          <a:p>
            <a:pPr algn="ctr" eaLnBrk="1" hangingPunct="1">
              <a:buFontTx/>
              <a:buNone/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15phút:</a:t>
            </a:r>
          </a:p>
          <a:p>
            <a:pPr algn="ctr" eaLnBrk="1" hangingPunct="1">
              <a:buFontTx/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8 x 0,25 = 2(km)</a:t>
            </a:r>
          </a:p>
          <a:p>
            <a:pPr algn="ctr" eaLnBrk="1" hangingPunct="1">
              <a:buFontTx/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2km</a:t>
            </a:r>
          </a:p>
        </p:txBody>
      </p:sp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4115913" y="3276600"/>
            <a:ext cx="1323975" cy="381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246" name="Line 13"/>
          <p:cNvSpPr>
            <a:spLocks noChangeShapeType="1"/>
          </p:cNvSpPr>
          <p:nvPr/>
        </p:nvSpPr>
        <p:spPr bwMode="auto">
          <a:xfrm>
            <a:off x="1676400" y="2576513"/>
            <a:ext cx="6375400" cy="15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7" name="Text Box 14"/>
          <p:cNvSpPr txBox="1">
            <a:spLocks noChangeArrowheads="1"/>
          </p:cNvSpPr>
          <p:nvPr/>
        </p:nvSpPr>
        <p:spPr bwMode="auto">
          <a:xfrm>
            <a:off x="2819400" y="2819400"/>
            <a:ext cx="441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V = 8km/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t = 15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8" name="Text Box 15"/>
          <p:cNvSpPr txBox="1">
            <a:spLocks noChangeArrowheads="1"/>
          </p:cNvSpPr>
          <p:nvPr/>
        </p:nvSpPr>
        <p:spPr bwMode="auto">
          <a:xfrm>
            <a:off x="3650776" y="1795179"/>
            <a:ext cx="2254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 = ? km</a:t>
            </a:r>
          </a:p>
        </p:txBody>
      </p:sp>
      <p:sp>
        <p:nvSpPr>
          <p:cNvPr id="10249" name="AutoShape 16"/>
          <p:cNvSpPr>
            <a:spLocks/>
          </p:cNvSpPr>
          <p:nvPr/>
        </p:nvSpPr>
        <p:spPr bwMode="auto">
          <a:xfrm rot="-5400000">
            <a:off x="4692650" y="-820737"/>
            <a:ext cx="342900" cy="6375400"/>
          </a:xfrm>
          <a:prstGeom prst="rightBracket">
            <a:avLst>
              <a:gd name="adj" fmla="val 482719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60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15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23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000" b="1" dirty="0" err="1">
                <a:latin typeface="Times New Roman" pitchFamily="18" charset="0"/>
              </a:rPr>
              <a:t>Trò</a:t>
            </a:r>
            <a:r>
              <a:rPr lang="en-US" sz="6000" b="1" dirty="0">
                <a:latin typeface="Times New Roman" pitchFamily="18" charset="0"/>
              </a:rPr>
              <a:t> </a:t>
            </a:r>
            <a:r>
              <a:rPr lang="en-US" sz="6000" b="1" dirty="0" err="1">
                <a:latin typeface="Times New Roman" pitchFamily="18" charset="0"/>
              </a:rPr>
              <a:t>chơi</a:t>
            </a:r>
            <a:endParaRPr lang="en-US" sz="6000" b="1" dirty="0">
              <a:latin typeface="Times New Roman" pitchFamily="18" charset="0"/>
            </a:endParaRPr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533400" y="1905000"/>
            <a:ext cx="7772400" cy="2895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4505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50000">
                      <a:srgbClr val="FFFF00"/>
                    </a:gs>
                    <a:gs pos="100000">
                      <a:srgbClr val="FF00FF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Ai </a:t>
            </a:r>
            <a:r>
              <a:rPr lang="en-US" sz="36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50000">
                      <a:srgbClr val="FFFF00"/>
                    </a:gs>
                    <a:gs pos="100000">
                      <a:srgbClr val="FF00FF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nhanh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50000">
                      <a:srgbClr val="FFFF00"/>
                    </a:gs>
                    <a:gs pos="100000">
                      <a:srgbClr val="FF00FF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50000">
                      <a:srgbClr val="FFFF00"/>
                    </a:gs>
                    <a:gs pos="100000">
                      <a:srgbClr val="FF00FF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nhất</a:t>
            </a:r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00FF"/>
                  </a:gs>
                  <a:gs pos="50000">
                    <a:srgbClr val="FFFF00"/>
                  </a:gs>
                  <a:gs pos="100000">
                    <a:srgbClr val="FF00FF"/>
                  </a:gs>
                </a:gsLst>
                <a:lin ang="18900000" scaled="1"/>
              </a:gradFill>
              <a:latin typeface="Times New Roman"/>
              <a:cs typeface="Times New Roman"/>
            </a:endParaRPr>
          </a:p>
        </p:txBody>
      </p:sp>
      <p:pic>
        <p:nvPicPr>
          <p:cNvPr id="11268" name="Picture 6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62600"/>
            <a:ext cx="8477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7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943600"/>
            <a:ext cx="8477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8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5410200"/>
            <a:ext cx="8477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9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5867400"/>
            <a:ext cx="8477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10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334000"/>
            <a:ext cx="8477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1" name="Beethoven's Symphony No. 9 (Scherzo)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867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8013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75742" fill="hold"/>
                                        <p:tgtEl>
                                          <p:spTgt spid="204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491"/>
                </p:tgtEl>
              </p:cMediaNode>
            </p:audio>
          </p:childTnLst>
        </p:cTn>
      </p:par>
    </p:tnLst>
    <p:bldLst>
      <p:bldP spid="2048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69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1&quot;/&gt;&lt;/object&gt;&lt;object type=&quot;3&quot; unique_id=&quot;10008&quot;&gt;&lt;property id=&quot;20148&quot; value=&quot;5&quot;/&gt;&lt;property id=&quot;20300&quot; value=&quot;Slide 6&quot;/&gt;&lt;property id=&quot;20307&quot; value=&quot;262&quot;/&gt;&lt;/object&gt;&lt;object type=&quot;3&quot; unique_id=&quot;10009&quot;&gt;&lt;property id=&quot;20148&quot; value=&quot;5&quot;/&gt;&lt;property id=&quot;20300&quot; value=&quot;Slide 7&quot;/&gt;&lt;property id=&quot;20307&quot; value=&quot;263&quot;/&gt;&lt;/object&gt;&lt;object type=&quot;3&quot; unique_id=&quot;10010&quot;&gt;&lt;property id=&quot;20148&quot; value=&quot;5&quot;/&gt;&lt;property id=&quot;20300&quot; value=&quot;Slide 8&quot;/&gt;&lt;property id=&quot;20307&quot; value=&quot;264&quot;/&gt;&lt;/object&gt;&lt;object type=&quot;3&quot; unique_id=&quot;10011&quot;&gt;&lt;property id=&quot;20148&quot; value=&quot;5&quot;/&gt;&lt;property id=&quot;20300&quot; value=&quot;Slide 9 - &amp;quot;Trò chơi&amp;quot;&quot;/&gt;&lt;property id=&quot;20307&quot; value=&quot;265&quot;/&gt;&lt;/object&gt;&lt;object type=&quot;3&quot; unique_id=&quot;10012&quot;&gt;&lt;property id=&quot;20148&quot; value=&quot;5&quot;/&gt;&lt;property id=&quot;20300&quot; value=&quot;Slide 10&quot;/&gt;&lt;property id=&quot;20307&quot; value=&quot;266&quot;/&gt;&lt;/object&gt;&lt;object type=&quot;3&quot; unique_id=&quot;10013&quot;&gt;&lt;property id=&quot;20148&quot; value=&quot;5&quot;/&gt;&lt;property id=&quot;20300&quot; value=&quot;Slide 11&quot;/&gt;&lt;property id=&quot;20307&quot; value=&quot;267&quot;/&gt;&lt;/object&gt;&lt;object type=&quot;3&quot; unique_id=&quot;10014&quot;&gt;&lt;property id=&quot;20148&quot; value=&quot;5&quot;/&gt;&lt;property id=&quot;20300&quot; value=&quot;Slide 12 - &amp;quot;Dặn dò&amp;quot;&quot;/&gt;&lt;property id=&quot;20307&quot; value=&quot;268&quot;/&gt;&lt;/object&gt;&lt;/object&gt;&lt;object type=&quot;8&quot; unique_id=&quot;10028&quot;&gt;&lt;/object&gt;&lt;/object&gt;&lt;/database&gt;"/>
  <p:tag name="ISPRING_RESOURCE_PATHS_HASH_PRESENTER" val="c35216cf9e489ea2ee48e3a4a57a1d87c1281c2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288</Words>
  <Application>Microsoft Office PowerPoint</Application>
  <PresentationFormat>On-screen Show (4:3)</PresentationFormat>
  <Paragraphs>72</Paragraphs>
  <Slides>13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Trò chơi</vt:lpstr>
      <vt:lpstr>PowerPoint Presentation</vt:lpstr>
      <vt:lpstr>PowerPoint Presentation</vt:lpstr>
      <vt:lpstr>Dặn dò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</dc:creator>
  <cp:lastModifiedBy>A</cp:lastModifiedBy>
  <cp:revision>15</cp:revision>
  <dcterms:created xsi:type="dcterms:W3CDTF">2016-02-25T15:40:36Z</dcterms:created>
  <dcterms:modified xsi:type="dcterms:W3CDTF">2020-05-15T06:55:01Z</dcterms:modified>
</cp:coreProperties>
</file>