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BB3CA-B2FF-4376-8731-9CAA9BC9F23A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10ECA-E33D-481F-9B08-8FDE177357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0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8D2155A-88F2-4006-A790-5A1F7858E02B}" type="slidenum">
              <a:rPr lang="en-US" sz="1200" smtClean="0">
                <a:latin typeface="Arial" charset="0"/>
              </a:rPr>
              <a:pPr eaLnBrk="1" hangingPunct="1"/>
              <a:t>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1B416D0-AB16-4335-BFF8-2AA6DF94AA11}" type="slidenum">
              <a:rPr lang="en-US" sz="1200">
                <a:latin typeface="Arial" charset="0"/>
                <a:cs typeface="Arial" charset="0"/>
              </a:rPr>
              <a:pPr algn="r" eaLnBrk="1" hangingPunct="1"/>
              <a:t>1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5689-A6BE-47A6-BB8A-C5B61249B4BE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C0E-F854-439A-9A97-26CD0AD82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01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5689-A6BE-47A6-BB8A-C5B61249B4BE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C0E-F854-439A-9A97-26CD0AD82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5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5689-A6BE-47A6-BB8A-C5B61249B4BE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C0E-F854-439A-9A97-26CD0AD82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5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5689-A6BE-47A6-BB8A-C5B61249B4BE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C0E-F854-439A-9A97-26CD0AD82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92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5689-A6BE-47A6-BB8A-C5B61249B4BE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C0E-F854-439A-9A97-26CD0AD82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9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5689-A6BE-47A6-BB8A-C5B61249B4BE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C0E-F854-439A-9A97-26CD0AD82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8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5689-A6BE-47A6-BB8A-C5B61249B4BE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C0E-F854-439A-9A97-26CD0AD82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7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5689-A6BE-47A6-BB8A-C5B61249B4BE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C0E-F854-439A-9A97-26CD0AD82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8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5689-A6BE-47A6-BB8A-C5B61249B4BE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C0E-F854-439A-9A97-26CD0AD82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43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5689-A6BE-47A6-BB8A-C5B61249B4BE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C0E-F854-439A-9A97-26CD0AD82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5689-A6BE-47A6-BB8A-C5B61249B4BE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C0E-F854-439A-9A97-26CD0AD82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6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B5689-A6BE-47A6-BB8A-C5B61249B4BE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A7C0E-F854-439A-9A97-26CD0AD82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5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hyperlink" Target="http://tieuhoc.info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hyperlink" Target="http://tieuhoc.info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hyperlink" Target="http://tieuhoc.info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1524000" y="0"/>
            <a:ext cx="11317288" cy="6858000"/>
          </a:xfrm>
          <a:prstGeom prst="rect">
            <a:avLst/>
          </a:prstGeom>
          <a:solidFill>
            <a:srgbClr val="FFFF9B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2" name="Group 15"/>
          <p:cNvGrpSpPr>
            <a:grpSpLocks/>
          </p:cNvGrpSpPr>
          <p:nvPr/>
        </p:nvGrpSpPr>
        <p:grpSpPr bwMode="auto">
          <a:xfrm>
            <a:off x="-1524000" y="0"/>
            <a:ext cx="11430000" cy="6934200"/>
            <a:chOff x="-1008" y="0"/>
            <a:chExt cx="7200" cy="4368"/>
          </a:xfrm>
        </p:grpSpPr>
        <p:grpSp>
          <p:nvGrpSpPr>
            <p:cNvPr id="2055" name="Group 11"/>
            <p:cNvGrpSpPr>
              <a:grpSpLocks/>
            </p:cNvGrpSpPr>
            <p:nvPr/>
          </p:nvGrpSpPr>
          <p:grpSpPr bwMode="auto">
            <a:xfrm>
              <a:off x="-1008" y="0"/>
              <a:ext cx="7152" cy="480"/>
              <a:chOff x="-1008" y="528"/>
              <a:chExt cx="7152" cy="480"/>
            </a:xfrm>
          </p:grpSpPr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-1008" y="528"/>
                <a:ext cx="7152" cy="480"/>
              </a:xfrm>
              <a:prstGeom prst="rect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8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870" y="624"/>
                <a:ext cx="3492" cy="27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 dirty="0">
                    <a:ln w="12700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000047"/>
                        </a:gs>
                        <a:gs pos="100000">
                          <a:srgbClr val="000099"/>
                        </a:gs>
                      </a:gsLst>
                      <a:lin ang="5400000" scaled="1"/>
                    </a:gradFill>
                    <a:latin typeface="Times New Roman" pitchFamily="18" charset="0"/>
                    <a:cs typeface="Times New Roman" pitchFamily="18" charset="0"/>
                  </a:rPr>
                  <a:t>BÀI GIẢNG TOÁN 5 - TIẾT 36</a:t>
                </a:r>
              </a:p>
            </p:txBody>
          </p:sp>
        </p:grpSp>
        <p:sp>
          <p:nvSpPr>
            <p:cNvPr id="2056" name="Rectangle 13"/>
            <p:cNvSpPr>
              <a:spLocks noChangeArrowheads="1"/>
            </p:cNvSpPr>
            <p:nvPr/>
          </p:nvSpPr>
          <p:spPr bwMode="auto">
            <a:xfrm>
              <a:off x="-960" y="3888"/>
              <a:ext cx="7152" cy="480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53" name="WordArt 7"/>
          <p:cNvSpPr>
            <a:spLocks noChangeArrowheads="1" noChangeShapeType="1" noTextEdit="1"/>
          </p:cNvSpPr>
          <p:nvPr/>
        </p:nvSpPr>
        <p:spPr bwMode="auto">
          <a:xfrm>
            <a:off x="-19050" y="2667000"/>
            <a:ext cx="9144000" cy="132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ea typeface="Tahoma"/>
                <a:cs typeface="Times New Roman" pitchFamily="18" charset="0"/>
              </a:rPr>
              <a:t> SỐ THẬP PHÂN BẰNG NHAU</a:t>
            </a:r>
          </a:p>
        </p:txBody>
      </p:sp>
    </p:spTree>
    <p:extLst>
      <p:ext uri="{BB962C8B-B14F-4D97-AF65-F5344CB8AC3E}">
        <p14:creationId xmlns:p14="http://schemas.microsoft.com/office/powerpoint/2010/main" val="4289128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19100" y="1085850"/>
            <a:ext cx="79248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500" b="1" smtClean="0">
                <a:cs typeface="Times New Roman" pitchFamily="18" charset="0"/>
              </a:rPr>
              <a:t>1. Bỏ </a:t>
            </a:r>
            <a:r>
              <a:rPr lang="en-US" sz="3500" b="1" dirty="0">
                <a:cs typeface="Times New Roman" pitchFamily="18" charset="0"/>
              </a:rPr>
              <a:t>các chữ số 0 tận cùng bên phải phần thập phân để có các số thập phân viết dưới dạng gọn hơn.</a:t>
            </a:r>
          </a:p>
        </p:txBody>
      </p:sp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952500" y="2940844"/>
            <a:ext cx="19050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7,800</a:t>
            </a:r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2095035" y="2940844"/>
            <a:ext cx="22479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= 7,8</a:t>
            </a:r>
          </a:p>
        </p:txBody>
      </p:sp>
      <p:sp>
        <p:nvSpPr>
          <p:cNvPr id="295941" name="Text Box 5"/>
          <p:cNvSpPr txBox="1">
            <a:spLocks noChangeArrowheads="1"/>
          </p:cNvSpPr>
          <p:nvPr/>
        </p:nvSpPr>
        <p:spPr bwMode="auto">
          <a:xfrm>
            <a:off x="628185" y="3539603"/>
            <a:ext cx="25908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64,9000</a:t>
            </a:r>
          </a:p>
        </p:txBody>
      </p:sp>
      <p:sp>
        <p:nvSpPr>
          <p:cNvPr id="295942" name="Text Box 6"/>
          <p:cNvSpPr txBox="1">
            <a:spLocks noChangeArrowheads="1"/>
          </p:cNvSpPr>
          <p:nvPr/>
        </p:nvSpPr>
        <p:spPr bwMode="auto">
          <a:xfrm>
            <a:off x="2152185" y="3449368"/>
            <a:ext cx="21336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= 64,9</a:t>
            </a:r>
          </a:p>
        </p:txBody>
      </p:sp>
      <p:sp>
        <p:nvSpPr>
          <p:cNvPr id="295943" name="Text Box 7"/>
          <p:cNvSpPr txBox="1">
            <a:spLocks noChangeArrowheads="1"/>
          </p:cNvSpPr>
          <p:nvPr/>
        </p:nvSpPr>
        <p:spPr bwMode="auto">
          <a:xfrm>
            <a:off x="723900" y="4073759"/>
            <a:ext cx="25908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3,0400</a:t>
            </a:r>
          </a:p>
        </p:txBody>
      </p:sp>
      <p:sp>
        <p:nvSpPr>
          <p:cNvPr id="295944" name="Text Box 8"/>
          <p:cNvSpPr txBox="1">
            <a:spLocks noChangeArrowheads="1"/>
          </p:cNvSpPr>
          <p:nvPr/>
        </p:nvSpPr>
        <p:spPr bwMode="auto">
          <a:xfrm>
            <a:off x="2152185" y="3941763"/>
            <a:ext cx="18288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= 3,04</a:t>
            </a:r>
          </a:p>
        </p:txBody>
      </p:sp>
      <p:sp>
        <p:nvSpPr>
          <p:cNvPr id="295946" name="Text Box 10"/>
          <p:cNvSpPr txBox="1">
            <a:spLocks noChangeArrowheads="1"/>
          </p:cNvSpPr>
          <p:nvPr/>
        </p:nvSpPr>
        <p:spPr bwMode="auto">
          <a:xfrm>
            <a:off x="401444" y="2940844"/>
            <a:ext cx="16764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solidFill>
                  <a:srgbClr val="FF0000"/>
                </a:solidFill>
                <a:cs typeface="Times New Roman" pitchFamily="18" charset="0"/>
              </a:rPr>
              <a:t>a)</a:t>
            </a:r>
          </a:p>
        </p:txBody>
      </p:sp>
      <p:sp>
        <p:nvSpPr>
          <p:cNvPr id="295947" name="Text Box 11"/>
          <p:cNvSpPr txBox="1">
            <a:spLocks noChangeArrowheads="1"/>
          </p:cNvSpPr>
          <p:nvPr/>
        </p:nvSpPr>
        <p:spPr bwMode="auto">
          <a:xfrm>
            <a:off x="4597090" y="2879554"/>
            <a:ext cx="23622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2001,300</a:t>
            </a:r>
          </a:p>
        </p:txBody>
      </p:sp>
      <p:sp>
        <p:nvSpPr>
          <p:cNvPr id="295948" name="Text Box 12"/>
          <p:cNvSpPr txBox="1">
            <a:spLocks noChangeArrowheads="1"/>
          </p:cNvSpPr>
          <p:nvPr/>
        </p:nvSpPr>
        <p:spPr bwMode="auto">
          <a:xfrm>
            <a:off x="6327388" y="2894498"/>
            <a:ext cx="20574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= 2001,3</a:t>
            </a:r>
          </a:p>
        </p:txBody>
      </p:sp>
      <p:sp>
        <p:nvSpPr>
          <p:cNvPr id="295949" name="Text Box 13"/>
          <p:cNvSpPr txBox="1">
            <a:spLocks noChangeArrowheads="1"/>
          </p:cNvSpPr>
          <p:nvPr/>
        </p:nvSpPr>
        <p:spPr bwMode="auto">
          <a:xfrm>
            <a:off x="4378247" y="3524735"/>
            <a:ext cx="23622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    35,020</a:t>
            </a:r>
          </a:p>
        </p:txBody>
      </p:sp>
      <p:sp>
        <p:nvSpPr>
          <p:cNvPr id="295950" name="Text Box 14"/>
          <p:cNvSpPr txBox="1">
            <a:spLocks noChangeArrowheads="1"/>
          </p:cNvSpPr>
          <p:nvPr/>
        </p:nvSpPr>
        <p:spPr bwMode="auto">
          <a:xfrm>
            <a:off x="6400800" y="3456339"/>
            <a:ext cx="22098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= 35,02</a:t>
            </a:r>
          </a:p>
        </p:txBody>
      </p:sp>
      <p:sp>
        <p:nvSpPr>
          <p:cNvPr id="295951" name="Text Box 15"/>
          <p:cNvSpPr txBox="1">
            <a:spLocks noChangeArrowheads="1"/>
          </p:cNvSpPr>
          <p:nvPr/>
        </p:nvSpPr>
        <p:spPr bwMode="auto">
          <a:xfrm>
            <a:off x="4482790" y="4053315"/>
            <a:ext cx="25908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 100,0100</a:t>
            </a:r>
          </a:p>
        </p:txBody>
      </p:sp>
      <p:sp>
        <p:nvSpPr>
          <p:cNvPr id="295952" name="Text Box 16"/>
          <p:cNvSpPr txBox="1">
            <a:spLocks noChangeArrowheads="1"/>
          </p:cNvSpPr>
          <p:nvPr/>
        </p:nvSpPr>
        <p:spPr bwMode="auto">
          <a:xfrm>
            <a:off x="6400800" y="4053314"/>
            <a:ext cx="24765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= 100,01</a:t>
            </a:r>
          </a:p>
        </p:txBody>
      </p:sp>
      <p:sp>
        <p:nvSpPr>
          <p:cNvPr id="295953" name="Text Box 17"/>
          <p:cNvSpPr txBox="1">
            <a:spLocks noChangeArrowheads="1"/>
          </p:cNvSpPr>
          <p:nvPr/>
        </p:nvSpPr>
        <p:spPr bwMode="auto">
          <a:xfrm>
            <a:off x="4043246" y="2819130"/>
            <a:ext cx="8382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solidFill>
                  <a:srgbClr val="FF0000"/>
                </a:solidFill>
                <a:cs typeface="Times New Roman" pitchFamily="18" charset="0"/>
              </a:rPr>
              <a:t>b)</a:t>
            </a:r>
          </a:p>
        </p:txBody>
      </p:sp>
      <p:sp>
        <p:nvSpPr>
          <p:cNvPr id="295955" name="Line 19"/>
          <p:cNvSpPr>
            <a:spLocks noChangeShapeType="1"/>
          </p:cNvSpPr>
          <p:nvPr/>
        </p:nvSpPr>
        <p:spPr bwMode="auto">
          <a:xfrm>
            <a:off x="495300" y="2794000"/>
            <a:ext cx="1600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707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5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5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5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5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5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5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5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5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/>
      <p:bldP spid="295940" grpId="0"/>
      <p:bldP spid="295941" grpId="0"/>
      <p:bldP spid="295942" grpId="0"/>
      <p:bldP spid="295943" grpId="0"/>
      <p:bldP spid="295944" grpId="0"/>
      <p:bldP spid="295946" grpId="0"/>
      <p:bldP spid="295947" grpId="0"/>
      <p:bldP spid="295948" grpId="0"/>
      <p:bldP spid="295949" grpId="0"/>
      <p:bldP spid="295950" grpId="0"/>
      <p:bldP spid="295951" grpId="0"/>
      <p:bldP spid="295952" grpId="0"/>
      <p:bldP spid="295953" grpId="0"/>
      <p:bldP spid="2959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81000" y="998538"/>
            <a:ext cx="8001000" cy="27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smtClean="0">
                <a:cs typeface="Times New Roman" pitchFamily="18" charset="0"/>
              </a:rPr>
              <a:t>2. Viết </a:t>
            </a:r>
            <a:r>
              <a:rPr lang="en-US" sz="3500" b="1" dirty="0">
                <a:cs typeface="Times New Roman" pitchFamily="18" charset="0"/>
              </a:rPr>
              <a:t>thêm các chữ số 0 vào bên phải phần thập phân của các số thập phân sau đây để các phần thập phân của chúng có số chữ số bằng nhau (</a:t>
            </a:r>
            <a:r>
              <a:rPr lang="en-US" sz="3500" b="1" i="1" dirty="0">
                <a:solidFill>
                  <a:schemeClr val="accent2"/>
                </a:solidFill>
                <a:cs typeface="Times New Roman" pitchFamily="18" charset="0"/>
              </a:rPr>
              <a:t>đều có ba chữ số</a:t>
            </a:r>
            <a:r>
              <a:rPr lang="en-US" sz="3500" b="1" dirty="0">
                <a:cs typeface="Times New Roman" pitchFamily="18" charset="0"/>
              </a:rPr>
              <a:t>)</a:t>
            </a:r>
          </a:p>
        </p:txBody>
      </p:sp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533400" y="4037013"/>
            <a:ext cx="16002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5,612 </a:t>
            </a:r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2237678" y="4037013"/>
            <a:ext cx="177165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= 5,612</a:t>
            </a:r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685800" y="4625974"/>
            <a:ext cx="12954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17,2</a:t>
            </a:r>
          </a:p>
        </p:txBody>
      </p:sp>
      <p:sp>
        <p:nvSpPr>
          <p:cNvPr id="297990" name="Text Box 6"/>
          <p:cNvSpPr txBox="1">
            <a:spLocks noChangeArrowheads="1"/>
          </p:cNvSpPr>
          <p:nvPr/>
        </p:nvSpPr>
        <p:spPr bwMode="auto">
          <a:xfrm>
            <a:off x="2226527" y="4638056"/>
            <a:ext cx="32004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= 17,200</a:t>
            </a:r>
          </a:p>
        </p:txBody>
      </p:sp>
      <p:sp>
        <p:nvSpPr>
          <p:cNvPr id="297991" name="Text Box 7"/>
          <p:cNvSpPr txBox="1">
            <a:spLocks noChangeArrowheads="1"/>
          </p:cNvSpPr>
          <p:nvPr/>
        </p:nvSpPr>
        <p:spPr bwMode="auto">
          <a:xfrm>
            <a:off x="533400" y="5334000"/>
            <a:ext cx="19050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>
                <a:cs typeface="Times New Roman" pitchFamily="18" charset="0"/>
              </a:rPr>
              <a:t> 480,59 </a:t>
            </a:r>
          </a:p>
        </p:txBody>
      </p:sp>
      <p:sp>
        <p:nvSpPr>
          <p:cNvPr id="297992" name="Text Box 8"/>
          <p:cNvSpPr txBox="1">
            <a:spLocks noChangeArrowheads="1"/>
          </p:cNvSpPr>
          <p:nvPr/>
        </p:nvSpPr>
        <p:spPr bwMode="auto">
          <a:xfrm>
            <a:off x="2247900" y="5281961"/>
            <a:ext cx="24765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= 480,590</a:t>
            </a:r>
          </a:p>
        </p:txBody>
      </p:sp>
      <p:sp>
        <p:nvSpPr>
          <p:cNvPr id="297995" name="Text Box 11"/>
          <p:cNvSpPr txBox="1">
            <a:spLocks noChangeArrowheads="1"/>
          </p:cNvSpPr>
          <p:nvPr/>
        </p:nvSpPr>
        <p:spPr bwMode="auto">
          <a:xfrm>
            <a:off x="152400" y="3994149"/>
            <a:ext cx="7620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solidFill>
                  <a:srgbClr val="FF0000"/>
                </a:solidFill>
                <a:cs typeface="Times New Roman" pitchFamily="18" charset="0"/>
              </a:rPr>
              <a:t>a)</a:t>
            </a:r>
          </a:p>
        </p:txBody>
      </p:sp>
      <p:sp>
        <p:nvSpPr>
          <p:cNvPr id="297996" name="Text Box 12"/>
          <p:cNvSpPr txBox="1">
            <a:spLocks noChangeArrowheads="1"/>
          </p:cNvSpPr>
          <p:nvPr/>
        </p:nvSpPr>
        <p:spPr bwMode="auto">
          <a:xfrm>
            <a:off x="4381500" y="3916091"/>
            <a:ext cx="16764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solidFill>
                  <a:srgbClr val="FF0000"/>
                </a:solidFill>
                <a:cs typeface="Times New Roman" pitchFamily="18" charset="0"/>
              </a:rPr>
              <a:t>b)</a:t>
            </a:r>
          </a:p>
        </p:txBody>
      </p:sp>
      <p:sp>
        <p:nvSpPr>
          <p:cNvPr id="297999" name="Text Box 15"/>
          <p:cNvSpPr txBox="1">
            <a:spLocks noChangeArrowheads="1"/>
          </p:cNvSpPr>
          <p:nvPr/>
        </p:nvSpPr>
        <p:spPr bwMode="auto">
          <a:xfrm>
            <a:off x="5029200" y="3863975"/>
            <a:ext cx="16002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24,5 </a:t>
            </a:r>
          </a:p>
        </p:txBody>
      </p:sp>
      <p:sp>
        <p:nvSpPr>
          <p:cNvPr id="298000" name="Text Box 16"/>
          <p:cNvSpPr txBox="1">
            <a:spLocks noChangeArrowheads="1"/>
          </p:cNvSpPr>
          <p:nvPr/>
        </p:nvSpPr>
        <p:spPr bwMode="auto">
          <a:xfrm>
            <a:off x="6019800" y="3949816"/>
            <a:ext cx="25146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= 24,500</a:t>
            </a:r>
          </a:p>
        </p:txBody>
      </p:sp>
      <p:sp>
        <p:nvSpPr>
          <p:cNvPr id="298001" name="Text Box 17"/>
          <p:cNvSpPr txBox="1">
            <a:spLocks noChangeArrowheads="1"/>
          </p:cNvSpPr>
          <p:nvPr/>
        </p:nvSpPr>
        <p:spPr bwMode="auto">
          <a:xfrm>
            <a:off x="4724400" y="4625975"/>
            <a:ext cx="16764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80,01</a:t>
            </a:r>
          </a:p>
        </p:txBody>
      </p:sp>
      <p:sp>
        <p:nvSpPr>
          <p:cNvPr id="298002" name="Text Box 18"/>
          <p:cNvSpPr txBox="1">
            <a:spLocks noChangeArrowheads="1"/>
          </p:cNvSpPr>
          <p:nvPr/>
        </p:nvSpPr>
        <p:spPr bwMode="auto">
          <a:xfrm>
            <a:off x="6096000" y="4495800"/>
            <a:ext cx="25908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= 80,010</a:t>
            </a:r>
          </a:p>
        </p:txBody>
      </p:sp>
      <p:sp>
        <p:nvSpPr>
          <p:cNvPr id="298003" name="Text Box 19"/>
          <p:cNvSpPr txBox="1">
            <a:spLocks noChangeArrowheads="1"/>
          </p:cNvSpPr>
          <p:nvPr/>
        </p:nvSpPr>
        <p:spPr bwMode="auto">
          <a:xfrm>
            <a:off x="4724400" y="5215325"/>
            <a:ext cx="19050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14,678 </a:t>
            </a:r>
          </a:p>
        </p:txBody>
      </p:sp>
      <p:sp>
        <p:nvSpPr>
          <p:cNvPr id="298004" name="Text Box 20"/>
          <p:cNvSpPr txBox="1">
            <a:spLocks noChangeArrowheads="1"/>
          </p:cNvSpPr>
          <p:nvPr/>
        </p:nvSpPr>
        <p:spPr bwMode="auto">
          <a:xfrm>
            <a:off x="6096000" y="5129754"/>
            <a:ext cx="28194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= 14,678</a:t>
            </a:r>
          </a:p>
        </p:txBody>
      </p:sp>
    </p:spTree>
    <p:extLst>
      <p:ext uri="{BB962C8B-B14F-4D97-AF65-F5344CB8AC3E}">
        <p14:creationId xmlns:p14="http://schemas.microsoft.com/office/powerpoint/2010/main" val="1684655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7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8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8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8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8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8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8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8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/>
      <p:bldP spid="297988" grpId="0"/>
      <p:bldP spid="297989" grpId="0"/>
      <p:bldP spid="297990" grpId="0"/>
      <p:bldP spid="297991" grpId="0"/>
      <p:bldP spid="297992" grpId="0"/>
      <p:bldP spid="297995" grpId="0"/>
      <p:bldP spid="297996" grpId="0"/>
      <p:bldP spid="297999" grpId="0"/>
      <p:bldP spid="298000" grpId="0"/>
      <p:bldP spid="298001" grpId="0"/>
      <p:bldP spid="298002" grpId="0"/>
      <p:bldP spid="298003" grpId="0"/>
      <p:bldP spid="2980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85800" y="1066800"/>
            <a:ext cx="7924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u="sng" dirty="0" smtClean="0">
                <a:solidFill>
                  <a:schemeClr val="bg1"/>
                </a:solidFill>
                <a:cs typeface="Times New Roman" pitchFamily="18" charset="0"/>
              </a:rPr>
              <a:t>3.3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smtClean="0">
                <a:cs typeface="Times New Roman" pitchFamily="18" charset="0"/>
              </a:rPr>
              <a:t>3. Khi </a:t>
            </a:r>
            <a:r>
              <a:rPr lang="en-US" b="1" dirty="0">
                <a:cs typeface="Times New Roman" pitchFamily="18" charset="0"/>
              </a:rPr>
              <a:t>viết thêm số thập phân 0,100 dưới dạng </a:t>
            </a:r>
          </a:p>
          <a:p>
            <a:pPr algn="l">
              <a:spcBef>
                <a:spcPct val="50000"/>
              </a:spcBef>
            </a:pPr>
            <a:r>
              <a:rPr lang="en-US" b="1" dirty="0" err="1">
                <a:cs typeface="Times New Roman" pitchFamily="18" charset="0"/>
              </a:rPr>
              <a:t>số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thập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phân</a:t>
            </a:r>
            <a:r>
              <a:rPr lang="en-US" b="1" dirty="0">
                <a:cs typeface="Times New Roman" pitchFamily="18" charset="0"/>
              </a:rPr>
              <a:t>, </a:t>
            </a:r>
            <a:r>
              <a:rPr lang="en-US" b="1" dirty="0" err="1">
                <a:cs typeface="Times New Roman" pitchFamily="18" charset="0"/>
              </a:rPr>
              <a:t>bạn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Lan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viết</a:t>
            </a:r>
            <a:r>
              <a:rPr lang="en-US" b="1" dirty="0">
                <a:cs typeface="Times New Roman" pitchFamily="18" charset="0"/>
              </a:rPr>
              <a:t>: 0,100 =               ; </a:t>
            </a:r>
            <a:r>
              <a:rPr lang="en-US" b="1" dirty="0" err="1">
                <a:cs typeface="Times New Roman" pitchFamily="18" charset="0"/>
              </a:rPr>
              <a:t>bạn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Mỹ</a:t>
            </a:r>
            <a:r>
              <a:rPr lang="en-US" b="1" dirty="0">
                <a:cs typeface="Times New Roman" pitchFamily="18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b="1" dirty="0" err="1">
                <a:cs typeface="Times New Roman" pitchFamily="18" charset="0"/>
              </a:rPr>
              <a:t>viết</a:t>
            </a:r>
            <a:r>
              <a:rPr lang="en-US" b="1" dirty="0">
                <a:cs typeface="Times New Roman" pitchFamily="18" charset="0"/>
              </a:rPr>
              <a:t> 0,100 =           ; </a:t>
            </a:r>
            <a:r>
              <a:rPr lang="en-US" b="1" dirty="0" err="1">
                <a:cs typeface="Times New Roman" pitchFamily="18" charset="0"/>
              </a:rPr>
              <a:t>bạn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Hùng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viết</a:t>
            </a:r>
            <a:r>
              <a:rPr lang="en-US" b="1" dirty="0">
                <a:cs typeface="Times New Roman" pitchFamily="18" charset="0"/>
              </a:rPr>
              <a:t> 0,100 =           . Ai </a:t>
            </a:r>
          </a:p>
          <a:p>
            <a:pPr algn="l">
              <a:spcBef>
                <a:spcPct val="50000"/>
              </a:spcBef>
            </a:pPr>
            <a:r>
              <a:rPr lang="en-US" b="1" dirty="0" err="1">
                <a:cs typeface="Times New Roman" pitchFamily="18" charset="0"/>
              </a:rPr>
              <a:t>viết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đúng</a:t>
            </a:r>
            <a:r>
              <a:rPr lang="en-US" b="1" dirty="0">
                <a:cs typeface="Times New Roman" pitchFamily="18" charset="0"/>
              </a:rPr>
              <a:t>, </a:t>
            </a:r>
            <a:r>
              <a:rPr lang="en-US" b="1" dirty="0" err="1">
                <a:cs typeface="Times New Roman" pitchFamily="18" charset="0"/>
              </a:rPr>
              <a:t>ai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viết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sai</a:t>
            </a:r>
            <a:r>
              <a:rPr lang="en-US" b="1" dirty="0">
                <a:cs typeface="Times New Roman" pitchFamily="18" charset="0"/>
              </a:rPr>
              <a:t>? </a:t>
            </a:r>
            <a:r>
              <a:rPr lang="en-US" b="1" dirty="0" err="1">
                <a:cs typeface="Times New Roman" pitchFamily="18" charset="0"/>
              </a:rPr>
              <a:t>Tại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sao</a:t>
            </a:r>
            <a:r>
              <a:rPr lang="en-US" b="1" dirty="0">
                <a:cs typeface="Times New Roman" pitchFamily="18" charset="0"/>
              </a:rPr>
              <a:t>?</a:t>
            </a:r>
          </a:p>
        </p:txBody>
      </p:sp>
      <p:grpSp>
        <p:nvGrpSpPr>
          <p:cNvPr id="13315" name="Group 4"/>
          <p:cNvGrpSpPr>
            <a:grpSpLocks/>
          </p:cNvGrpSpPr>
          <p:nvPr/>
        </p:nvGrpSpPr>
        <p:grpSpPr bwMode="auto">
          <a:xfrm>
            <a:off x="5511800" y="1371600"/>
            <a:ext cx="1066800" cy="930275"/>
            <a:chOff x="1264" y="2784"/>
            <a:chExt cx="672" cy="586"/>
          </a:xfrm>
        </p:grpSpPr>
        <p:sp>
          <p:nvSpPr>
            <p:cNvPr id="13355" name="Text Box 5"/>
            <p:cNvSpPr txBox="1">
              <a:spLocks noChangeArrowheads="1"/>
            </p:cNvSpPr>
            <p:nvPr/>
          </p:nvSpPr>
          <p:spPr bwMode="auto">
            <a:xfrm>
              <a:off x="1264" y="2784"/>
              <a:ext cx="672" cy="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200" b="1" dirty="0">
                  <a:cs typeface="Times New Roman" pitchFamily="18" charset="0"/>
                </a:rPr>
                <a:t> 100</a:t>
              </a:r>
            </a:p>
            <a:p>
              <a:pPr algn="l">
                <a:spcBef>
                  <a:spcPct val="50000"/>
                </a:spcBef>
              </a:pPr>
              <a:r>
                <a:rPr lang="en-US" sz="2200" b="1" dirty="0">
                  <a:cs typeface="Times New Roman" pitchFamily="18" charset="0"/>
                </a:rPr>
                <a:t>1000 </a:t>
              </a:r>
            </a:p>
          </p:txBody>
        </p:sp>
        <p:sp>
          <p:nvSpPr>
            <p:cNvPr id="13356" name="Line 6"/>
            <p:cNvSpPr>
              <a:spLocks noChangeShapeType="1"/>
            </p:cNvSpPr>
            <p:nvPr/>
          </p:nvSpPr>
          <p:spPr bwMode="auto">
            <a:xfrm>
              <a:off x="1296" y="3072"/>
              <a:ext cx="38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316" name="Group 7"/>
          <p:cNvGrpSpPr>
            <a:grpSpLocks/>
          </p:cNvGrpSpPr>
          <p:nvPr/>
        </p:nvGrpSpPr>
        <p:grpSpPr bwMode="auto">
          <a:xfrm>
            <a:off x="2438400" y="1905000"/>
            <a:ext cx="914400" cy="930275"/>
            <a:chOff x="2304" y="2784"/>
            <a:chExt cx="576" cy="586"/>
          </a:xfrm>
        </p:grpSpPr>
        <p:sp>
          <p:nvSpPr>
            <p:cNvPr id="13353" name="Text Box 8"/>
            <p:cNvSpPr txBox="1">
              <a:spLocks noChangeArrowheads="1"/>
            </p:cNvSpPr>
            <p:nvPr/>
          </p:nvSpPr>
          <p:spPr bwMode="auto">
            <a:xfrm>
              <a:off x="2304" y="2784"/>
              <a:ext cx="576" cy="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200" b="1">
                  <a:cs typeface="Times New Roman" pitchFamily="18" charset="0"/>
                </a:rPr>
                <a:t> 10</a:t>
              </a:r>
            </a:p>
            <a:p>
              <a:pPr algn="l">
                <a:spcBef>
                  <a:spcPct val="50000"/>
                </a:spcBef>
              </a:pPr>
              <a:r>
                <a:rPr lang="en-US" sz="2200" b="1">
                  <a:cs typeface="Times New Roman" pitchFamily="18" charset="0"/>
                </a:rPr>
                <a:t>100 </a:t>
              </a:r>
            </a:p>
          </p:txBody>
        </p:sp>
        <p:sp>
          <p:nvSpPr>
            <p:cNvPr id="13354" name="Line 9"/>
            <p:cNvSpPr>
              <a:spLocks noChangeShapeType="1"/>
            </p:cNvSpPr>
            <p:nvPr/>
          </p:nvSpPr>
          <p:spPr bwMode="auto">
            <a:xfrm>
              <a:off x="2352" y="3072"/>
              <a:ext cx="29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317" name="Group 10"/>
          <p:cNvGrpSpPr>
            <a:grpSpLocks/>
          </p:cNvGrpSpPr>
          <p:nvPr/>
        </p:nvGrpSpPr>
        <p:grpSpPr bwMode="auto">
          <a:xfrm>
            <a:off x="6286500" y="1981200"/>
            <a:ext cx="838200" cy="930275"/>
            <a:chOff x="3216" y="2736"/>
            <a:chExt cx="528" cy="586"/>
          </a:xfrm>
        </p:grpSpPr>
        <p:sp>
          <p:nvSpPr>
            <p:cNvPr id="13351" name="Text Box 11"/>
            <p:cNvSpPr txBox="1">
              <a:spLocks noChangeArrowheads="1"/>
            </p:cNvSpPr>
            <p:nvPr/>
          </p:nvSpPr>
          <p:spPr bwMode="auto">
            <a:xfrm>
              <a:off x="3216" y="2736"/>
              <a:ext cx="528" cy="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200" b="1">
                  <a:cs typeface="Times New Roman" pitchFamily="18" charset="0"/>
                </a:rPr>
                <a:t>  1</a:t>
              </a:r>
            </a:p>
            <a:p>
              <a:pPr algn="l">
                <a:spcBef>
                  <a:spcPct val="50000"/>
                </a:spcBef>
              </a:pPr>
              <a:r>
                <a:rPr lang="en-US" sz="2200" b="1">
                  <a:cs typeface="Times New Roman" pitchFamily="18" charset="0"/>
                </a:rPr>
                <a:t>100 </a:t>
              </a:r>
            </a:p>
          </p:txBody>
        </p:sp>
        <p:sp>
          <p:nvSpPr>
            <p:cNvPr id="13352" name="Line 12"/>
            <p:cNvSpPr>
              <a:spLocks noChangeShapeType="1"/>
            </p:cNvSpPr>
            <p:nvPr/>
          </p:nvSpPr>
          <p:spPr bwMode="auto">
            <a:xfrm>
              <a:off x="3312" y="3024"/>
              <a:ext cx="29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1078" name="Group 22"/>
          <p:cNvGrpSpPr>
            <a:grpSpLocks/>
          </p:cNvGrpSpPr>
          <p:nvPr/>
        </p:nvGrpSpPr>
        <p:grpSpPr bwMode="auto">
          <a:xfrm>
            <a:off x="6019800" y="5014911"/>
            <a:ext cx="914400" cy="1015999"/>
            <a:chOff x="2304" y="2784"/>
            <a:chExt cx="576" cy="640"/>
          </a:xfrm>
        </p:grpSpPr>
        <p:sp>
          <p:nvSpPr>
            <p:cNvPr id="13349" name="Text Box 23"/>
            <p:cNvSpPr txBox="1">
              <a:spLocks noChangeArrowheads="1"/>
            </p:cNvSpPr>
            <p:nvPr/>
          </p:nvSpPr>
          <p:spPr bwMode="auto">
            <a:xfrm>
              <a:off x="2304" y="2784"/>
              <a:ext cx="57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 1</a:t>
              </a:r>
            </a:p>
            <a:p>
              <a:pPr algn="l"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100 </a:t>
              </a:r>
            </a:p>
          </p:txBody>
        </p:sp>
        <p:sp>
          <p:nvSpPr>
            <p:cNvPr id="13350" name="Line 24"/>
            <p:cNvSpPr>
              <a:spLocks noChangeShapeType="1"/>
            </p:cNvSpPr>
            <p:nvPr/>
          </p:nvSpPr>
          <p:spPr bwMode="auto">
            <a:xfrm>
              <a:off x="2352" y="3072"/>
              <a:ext cx="29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1084" name="Text Box 28"/>
          <p:cNvSpPr txBox="1">
            <a:spLocks noChangeArrowheads="1"/>
          </p:cNvSpPr>
          <p:nvPr/>
        </p:nvSpPr>
        <p:spPr bwMode="auto">
          <a:xfrm>
            <a:off x="6705600" y="516731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là chưa đúng </a:t>
            </a:r>
          </a:p>
        </p:txBody>
      </p:sp>
      <p:sp>
        <p:nvSpPr>
          <p:cNvPr id="301085" name="Text Box 29"/>
          <p:cNvSpPr txBox="1">
            <a:spLocks noChangeArrowheads="1"/>
          </p:cNvSpPr>
          <p:nvPr/>
        </p:nvSpPr>
        <p:spPr bwMode="auto">
          <a:xfrm>
            <a:off x="1676400" y="3657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0,100 </a:t>
            </a:r>
          </a:p>
        </p:txBody>
      </p:sp>
      <p:grpSp>
        <p:nvGrpSpPr>
          <p:cNvPr id="301086" name="Group 30"/>
          <p:cNvGrpSpPr>
            <a:grpSpLocks/>
          </p:cNvGrpSpPr>
          <p:nvPr/>
        </p:nvGrpSpPr>
        <p:grpSpPr bwMode="auto">
          <a:xfrm>
            <a:off x="1752600" y="4114802"/>
            <a:ext cx="1066800" cy="1016001"/>
            <a:chOff x="1440" y="2784"/>
            <a:chExt cx="672" cy="640"/>
          </a:xfrm>
        </p:grpSpPr>
        <p:sp>
          <p:nvSpPr>
            <p:cNvPr id="13347" name="Text Box 31"/>
            <p:cNvSpPr txBox="1">
              <a:spLocks noChangeArrowheads="1"/>
            </p:cNvSpPr>
            <p:nvPr/>
          </p:nvSpPr>
          <p:spPr bwMode="auto">
            <a:xfrm>
              <a:off x="1440" y="2784"/>
              <a:ext cx="672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 100</a:t>
              </a:r>
            </a:p>
            <a:p>
              <a:pPr algn="l"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1000 </a:t>
              </a:r>
            </a:p>
          </p:txBody>
        </p:sp>
        <p:sp>
          <p:nvSpPr>
            <p:cNvPr id="13348" name="Line 32"/>
            <p:cNvSpPr>
              <a:spLocks noChangeShapeType="1"/>
            </p:cNvSpPr>
            <p:nvPr/>
          </p:nvSpPr>
          <p:spPr bwMode="auto">
            <a:xfrm>
              <a:off x="1536" y="3072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1094" name="Text Box 38"/>
          <p:cNvSpPr txBox="1">
            <a:spLocks noChangeArrowheads="1"/>
          </p:cNvSpPr>
          <p:nvPr/>
        </p:nvSpPr>
        <p:spPr bwMode="auto">
          <a:xfrm>
            <a:off x="1828800" y="5229225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0,100 </a:t>
            </a:r>
          </a:p>
        </p:txBody>
      </p:sp>
      <p:sp>
        <p:nvSpPr>
          <p:cNvPr id="301095" name="Text Box 39"/>
          <p:cNvSpPr txBox="1">
            <a:spLocks noChangeArrowheads="1"/>
          </p:cNvSpPr>
          <p:nvPr/>
        </p:nvSpPr>
        <p:spPr bwMode="auto">
          <a:xfrm>
            <a:off x="2743200" y="5243513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>
                <a:cs typeface="Times New Roman" pitchFamily="18" charset="0"/>
              </a:rPr>
              <a:t>b</a:t>
            </a:r>
            <a:r>
              <a:rPr lang="en-US" b="1" dirty="0" smtClean="0">
                <a:cs typeface="Times New Roman" pitchFamily="18" charset="0"/>
              </a:rPr>
              <a:t>ạn </a:t>
            </a:r>
            <a:r>
              <a:rPr lang="en-US" b="1" dirty="0">
                <a:cs typeface="Times New Roman" pitchFamily="18" charset="0"/>
              </a:rPr>
              <a:t>Hùng  viết thành  </a:t>
            </a:r>
          </a:p>
        </p:txBody>
      </p:sp>
      <p:sp>
        <p:nvSpPr>
          <p:cNvPr id="301096" name="WordArt 40"/>
          <p:cNvSpPr>
            <a:spLocks noChangeArrowheads="1" noChangeShapeType="1" noTextEdit="1"/>
          </p:cNvSpPr>
          <p:nvPr/>
        </p:nvSpPr>
        <p:spPr bwMode="auto">
          <a:xfrm>
            <a:off x="4114800" y="3276600"/>
            <a:ext cx="876300" cy="298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grpSp>
        <p:nvGrpSpPr>
          <p:cNvPr id="301097" name="Group 41"/>
          <p:cNvGrpSpPr>
            <a:grpSpLocks/>
          </p:cNvGrpSpPr>
          <p:nvPr/>
        </p:nvGrpSpPr>
        <p:grpSpPr bwMode="auto">
          <a:xfrm>
            <a:off x="0" y="5791200"/>
            <a:ext cx="8991600" cy="685800"/>
            <a:chOff x="-144" y="3888"/>
            <a:chExt cx="6048" cy="432"/>
          </a:xfrm>
        </p:grpSpPr>
        <p:sp>
          <p:nvSpPr>
            <p:cNvPr id="13345" name="AutoShape 42"/>
            <p:cNvSpPr>
              <a:spLocks noChangeArrowheads="1"/>
            </p:cNvSpPr>
            <p:nvPr/>
          </p:nvSpPr>
          <p:spPr bwMode="auto">
            <a:xfrm>
              <a:off x="0" y="3888"/>
              <a:ext cx="5760" cy="43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vi-VN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46" name="Text Box 43"/>
            <p:cNvSpPr txBox="1">
              <a:spLocks noChangeArrowheads="1"/>
            </p:cNvSpPr>
            <p:nvPr/>
          </p:nvSpPr>
          <p:spPr bwMode="auto">
            <a:xfrm>
              <a:off x="-144" y="3993"/>
              <a:ext cx="60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Vậy Bạn Lan và bạn Mỹ viết đúng , bạn Hùng viết sai.</a:t>
              </a:r>
            </a:p>
          </p:txBody>
        </p:sp>
      </p:grpSp>
      <p:sp>
        <p:nvSpPr>
          <p:cNvPr id="301100" name="Text Box 44"/>
          <p:cNvSpPr txBox="1">
            <a:spLocks noChangeArrowheads="1"/>
          </p:cNvSpPr>
          <p:nvPr/>
        </p:nvSpPr>
        <p:spPr bwMode="auto">
          <a:xfrm>
            <a:off x="533400" y="3657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Ta có :  </a:t>
            </a:r>
          </a:p>
        </p:txBody>
      </p:sp>
      <p:sp>
        <p:nvSpPr>
          <p:cNvPr id="301101" name="Text Box 45"/>
          <p:cNvSpPr txBox="1">
            <a:spLocks noChangeArrowheads="1"/>
          </p:cNvSpPr>
          <p:nvPr/>
        </p:nvSpPr>
        <p:spPr bwMode="auto">
          <a:xfrm>
            <a:off x="609600" y="5243513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Mà  :  </a:t>
            </a:r>
          </a:p>
        </p:txBody>
      </p:sp>
      <p:grpSp>
        <p:nvGrpSpPr>
          <p:cNvPr id="301102" name="Group 46"/>
          <p:cNvGrpSpPr>
            <a:grpSpLocks/>
          </p:cNvGrpSpPr>
          <p:nvPr/>
        </p:nvGrpSpPr>
        <p:grpSpPr bwMode="auto">
          <a:xfrm>
            <a:off x="6477000" y="4129086"/>
            <a:ext cx="914400" cy="1015999"/>
            <a:chOff x="2304" y="2784"/>
            <a:chExt cx="576" cy="640"/>
          </a:xfrm>
        </p:grpSpPr>
        <p:sp>
          <p:nvSpPr>
            <p:cNvPr id="13343" name="Text Box 47"/>
            <p:cNvSpPr txBox="1">
              <a:spLocks noChangeArrowheads="1"/>
            </p:cNvSpPr>
            <p:nvPr/>
          </p:nvSpPr>
          <p:spPr bwMode="auto">
            <a:xfrm>
              <a:off x="2304" y="2784"/>
              <a:ext cx="57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 1</a:t>
              </a:r>
            </a:p>
            <a:p>
              <a:pPr algn="l"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10 </a:t>
              </a:r>
            </a:p>
          </p:txBody>
        </p:sp>
        <p:sp>
          <p:nvSpPr>
            <p:cNvPr id="13344" name="Line 48"/>
            <p:cNvSpPr>
              <a:spLocks noChangeShapeType="1"/>
            </p:cNvSpPr>
            <p:nvPr/>
          </p:nvSpPr>
          <p:spPr bwMode="auto">
            <a:xfrm>
              <a:off x="2352" y="3072"/>
              <a:ext cx="29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1106" name="Text Box 50"/>
          <p:cNvSpPr txBox="1">
            <a:spLocks noChangeArrowheads="1"/>
          </p:cNvSpPr>
          <p:nvPr/>
        </p:nvSpPr>
        <p:spPr bwMode="auto">
          <a:xfrm>
            <a:off x="2971800" y="3733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= 0,10 </a:t>
            </a:r>
          </a:p>
        </p:txBody>
      </p:sp>
      <p:sp>
        <p:nvSpPr>
          <p:cNvPr id="301107" name="Text Box 51"/>
          <p:cNvSpPr txBox="1">
            <a:spLocks noChangeArrowheads="1"/>
          </p:cNvSpPr>
          <p:nvPr/>
        </p:nvSpPr>
        <p:spPr bwMode="auto">
          <a:xfrm>
            <a:off x="4038600" y="3733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= 0,1</a:t>
            </a:r>
          </a:p>
        </p:txBody>
      </p:sp>
      <p:sp>
        <p:nvSpPr>
          <p:cNvPr id="301108" name="Text Box 52"/>
          <p:cNvSpPr txBox="1">
            <a:spLocks noChangeArrowheads="1"/>
          </p:cNvSpPr>
          <p:nvPr/>
        </p:nvSpPr>
        <p:spPr bwMode="auto">
          <a:xfrm>
            <a:off x="609600" y="4357688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0,100 =</a:t>
            </a:r>
          </a:p>
        </p:txBody>
      </p:sp>
      <p:sp>
        <p:nvSpPr>
          <p:cNvPr id="301109" name="Text Box 53"/>
          <p:cNvSpPr txBox="1">
            <a:spLocks noChangeArrowheads="1"/>
          </p:cNvSpPr>
          <p:nvPr/>
        </p:nvSpPr>
        <p:spPr bwMode="auto">
          <a:xfrm>
            <a:off x="3352800" y="4343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0,10 =</a:t>
            </a:r>
          </a:p>
        </p:txBody>
      </p:sp>
      <p:grpSp>
        <p:nvGrpSpPr>
          <p:cNvPr id="301110" name="Group 54"/>
          <p:cNvGrpSpPr>
            <a:grpSpLocks/>
          </p:cNvGrpSpPr>
          <p:nvPr/>
        </p:nvGrpSpPr>
        <p:grpSpPr bwMode="auto">
          <a:xfrm>
            <a:off x="4419600" y="4114802"/>
            <a:ext cx="914400" cy="1016001"/>
            <a:chOff x="2304" y="2784"/>
            <a:chExt cx="576" cy="640"/>
          </a:xfrm>
        </p:grpSpPr>
        <p:sp>
          <p:nvSpPr>
            <p:cNvPr id="13341" name="Text Box 55"/>
            <p:cNvSpPr txBox="1">
              <a:spLocks noChangeArrowheads="1"/>
            </p:cNvSpPr>
            <p:nvPr/>
          </p:nvSpPr>
          <p:spPr bwMode="auto">
            <a:xfrm>
              <a:off x="2304" y="2784"/>
              <a:ext cx="57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 10</a:t>
              </a:r>
            </a:p>
            <a:p>
              <a:pPr algn="l"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100 </a:t>
              </a:r>
            </a:p>
          </p:txBody>
        </p:sp>
        <p:sp>
          <p:nvSpPr>
            <p:cNvPr id="13342" name="Line 56"/>
            <p:cNvSpPr>
              <a:spLocks noChangeShapeType="1"/>
            </p:cNvSpPr>
            <p:nvPr/>
          </p:nvSpPr>
          <p:spPr bwMode="auto">
            <a:xfrm>
              <a:off x="2352" y="3072"/>
              <a:ext cx="29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1113" name="Text Box 57"/>
          <p:cNvSpPr txBox="1">
            <a:spLocks noChangeArrowheads="1"/>
          </p:cNvSpPr>
          <p:nvPr/>
        </p:nvSpPr>
        <p:spPr bwMode="auto">
          <a:xfrm>
            <a:off x="2667000" y="435768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; </a:t>
            </a:r>
          </a:p>
        </p:txBody>
      </p:sp>
      <p:sp>
        <p:nvSpPr>
          <p:cNvPr id="301114" name="Text Box 58"/>
          <p:cNvSpPr txBox="1">
            <a:spLocks noChangeArrowheads="1"/>
          </p:cNvSpPr>
          <p:nvPr/>
        </p:nvSpPr>
        <p:spPr bwMode="auto">
          <a:xfrm>
            <a:off x="5334000" y="4343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; </a:t>
            </a:r>
          </a:p>
        </p:txBody>
      </p:sp>
      <p:sp>
        <p:nvSpPr>
          <p:cNvPr id="301115" name="Text Box 59"/>
          <p:cNvSpPr txBox="1">
            <a:spLocks noChangeArrowheads="1"/>
          </p:cNvSpPr>
          <p:nvPr/>
        </p:nvSpPr>
        <p:spPr bwMode="auto">
          <a:xfrm>
            <a:off x="5638800" y="4357688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0,1 =</a:t>
            </a:r>
          </a:p>
        </p:txBody>
      </p:sp>
      <p:grpSp>
        <p:nvGrpSpPr>
          <p:cNvPr id="13338" name="Group 61"/>
          <p:cNvGrpSpPr>
            <a:grpSpLocks/>
          </p:cNvGrpSpPr>
          <p:nvPr/>
        </p:nvGrpSpPr>
        <p:grpSpPr bwMode="auto">
          <a:xfrm>
            <a:off x="838200" y="-76200"/>
            <a:ext cx="7620000" cy="1158875"/>
            <a:chOff x="528" y="384"/>
            <a:chExt cx="4800" cy="730"/>
          </a:xfrm>
        </p:grpSpPr>
        <p:sp>
          <p:nvSpPr>
            <p:cNvPr id="13339" name="Text Box 62"/>
            <p:cNvSpPr txBox="1">
              <a:spLocks noChangeArrowheads="1"/>
            </p:cNvSpPr>
            <p:nvPr/>
          </p:nvSpPr>
          <p:spPr bwMode="auto">
            <a:xfrm>
              <a:off x="2448" y="384"/>
              <a:ext cx="9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u="sng">
                  <a:cs typeface="Times New Roman" pitchFamily="18" charset="0"/>
                </a:rPr>
                <a:t>Toán</a:t>
              </a:r>
              <a:r>
                <a:rPr lang="en-US" sz="3200" b="1">
                  <a:cs typeface="Times New Roman" pitchFamily="18" charset="0"/>
                </a:rPr>
                <a:t> </a:t>
              </a:r>
              <a:endParaRPr lang="vi-VN" sz="3200" b="1">
                <a:cs typeface="Times New Roman" pitchFamily="18" charset="0"/>
              </a:endParaRPr>
            </a:p>
          </p:txBody>
        </p:sp>
        <p:sp>
          <p:nvSpPr>
            <p:cNvPr id="13340" name="Text Box 63"/>
            <p:cNvSpPr txBox="1">
              <a:spLocks noChangeArrowheads="1"/>
            </p:cNvSpPr>
            <p:nvPr/>
          </p:nvSpPr>
          <p:spPr bwMode="auto">
            <a:xfrm>
              <a:off x="528" y="672"/>
              <a:ext cx="480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 b="1">
                  <a:solidFill>
                    <a:srgbClr val="000099"/>
                  </a:solidFill>
                  <a:cs typeface="Times New Roman" pitchFamily="18" charset="0"/>
                </a:rPr>
                <a:t>Số thập phân bằng nhau </a:t>
              </a:r>
              <a:endParaRPr lang="vi-VN" sz="4000" b="1">
                <a:solidFill>
                  <a:srgbClr val="000099"/>
                </a:solidFill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120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0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30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30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30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30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30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30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30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30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30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30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30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30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30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30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500"/>
                                        <p:tgtEl>
                                          <p:spTgt spid="30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4" dur="500"/>
                                        <p:tgtEl>
                                          <p:spTgt spid="30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30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84" grpId="0"/>
      <p:bldP spid="301085" grpId="0"/>
      <p:bldP spid="301094" grpId="0"/>
      <p:bldP spid="301095" grpId="0"/>
      <p:bldP spid="301096" grpId="0" animBg="1"/>
      <p:bldP spid="301100" grpId="0"/>
      <p:bldP spid="301101" grpId="0"/>
      <p:bldP spid="301106" grpId="0"/>
      <p:bldP spid="301107" grpId="0"/>
      <p:bldP spid="301108" grpId="0"/>
      <p:bldP spid="301109" grpId="0"/>
      <p:bldP spid="301113" grpId="0"/>
      <p:bldP spid="301114" grpId="0"/>
      <p:bldP spid="3011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-26988"/>
            <a:ext cx="9901238" cy="6958013"/>
            <a:chOff x="0" y="0"/>
            <a:chExt cx="6237" cy="4383"/>
          </a:xfrm>
        </p:grpSpPr>
        <p:sp>
          <p:nvSpPr>
            <p:cNvPr id="14369" name="Rectangle 3"/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7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71" name="AutoShape 5"/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72" name="Text Box 6"/>
            <p:cNvSpPr txBox="1">
              <a:spLocks noChangeArrowheads="1"/>
            </p:cNvSpPr>
            <p:nvPr/>
          </p:nvSpPr>
          <p:spPr bwMode="auto">
            <a:xfrm>
              <a:off x="2926" y="4156"/>
              <a:ext cx="331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000" b="1">
                  <a:solidFill>
                    <a:srgbClr val="006666"/>
                  </a:solidFill>
                  <a:cs typeface="Times New Roman" pitchFamily="18" charset="0"/>
                  <a:hlinkClick r:id="rId7"/>
                </a:rPr>
                <a:t>http://tieuhoc.info</a:t>
              </a:r>
              <a:r>
                <a:rPr lang="en-US" sz="1000" b="1">
                  <a:solidFill>
                    <a:srgbClr val="006666"/>
                  </a:solidFill>
                  <a:cs typeface="Times New Roman" pitchFamily="18" charset="0"/>
                </a:rPr>
                <a:t> – Pham Khac Lap Kien Bai Primary School – 2015</a:t>
              </a:r>
            </a:p>
          </p:txBody>
        </p:sp>
      </p:grpSp>
      <p:sp>
        <p:nvSpPr>
          <p:cNvPr id="312328" name="WordArt 8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986337" cy="504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NHANH AI ĐÚNG!</a:t>
            </a:r>
          </a:p>
        </p:txBody>
      </p:sp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258888" y="1182688"/>
            <a:ext cx="7561262" cy="10937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3,42? </a:t>
            </a:r>
          </a:p>
        </p:txBody>
      </p: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1835150" y="4868863"/>
            <a:ext cx="58435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30,4200</a:t>
            </a:r>
            <a:endParaRPr lang="en-US" sz="2600" baseline="30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486886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06438" y="50133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912813" y="50847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1692275" y="2565400"/>
            <a:ext cx="5967413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hangingPunct="0"/>
            <a:r>
              <a:rPr lang="en-US" sz="2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3,4200</a:t>
            </a:r>
          </a:p>
        </p:txBody>
      </p:sp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258127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01675" y="26543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908050" y="27670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676400" y="3733800"/>
            <a:ext cx="5943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3,042</a:t>
            </a:r>
            <a:endParaRPr lang="en-US" sz="3200" b="1" baseline="30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716338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0713" y="38608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827088" y="3860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4763" y="10668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422275" y="1435100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8167688" y="2590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8210550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8177213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8167688" y="2605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772400" y="3773488"/>
            <a:ext cx="1447800" cy="1179512"/>
            <a:chOff x="4320" y="2928"/>
            <a:chExt cx="1104" cy="1104"/>
          </a:xfrm>
        </p:grpSpPr>
        <p:sp>
          <p:nvSpPr>
            <p:cNvPr id="14367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6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68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660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8" grpId="0" animBg="1"/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-26988"/>
            <a:ext cx="9901238" cy="6958013"/>
            <a:chOff x="0" y="0"/>
            <a:chExt cx="6237" cy="4383"/>
          </a:xfrm>
        </p:grpSpPr>
        <p:sp>
          <p:nvSpPr>
            <p:cNvPr id="15393" name="Rectangle 3"/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9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95" name="AutoShape 5"/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96" name="Text Box 6"/>
            <p:cNvSpPr txBox="1">
              <a:spLocks noChangeArrowheads="1"/>
            </p:cNvSpPr>
            <p:nvPr/>
          </p:nvSpPr>
          <p:spPr bwMode="auto">
            <a:xfrm>
              <a:off x="2926" y="4156"/>
              <a:ext cx="331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000" b="1">
                  <a:solidFill>
                    <a:srgbClr val="006666"/>
                  </a:solidFill>
                  <a:cs typeface="Times New Roman" pitchFamily="18" charset="0"/>
                  <a:hlinkClick r:id="rId7"/>
                </a:rPr>
                <a:t>http://tieuhoc.info</a:t>
              </a:r>
              <a:r>
                <a:rPr lang="en-US" sz="1000" b="1">
                  <a:solidFill>
                    <a:srgbClr val="006666"/>
                  </a:solidFill>
                  <a:cs typeface="Times New Roman" pitchFamily="18" charset="0"/>
                </a:rPr>
                <a:t> – Pham Khac Lap Kien Bai Primary School – 2015</a:t>
              </a:r>
            </a:p>
          </p:txBody>
        </p:sp>
      </p:grpSp>
      <p:sp>
        <p:nvSpPr>
          <p:cNvPr id="313352" name="WordArt 8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986337" cy="504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NHANH AI ĐÚNG!</a:t>
            </a:r>
          </a:p>
        </p:txBody>
      </p:sp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258888" y="1182688"/>
            <a:ext cx="7656512" cy="10937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1,6</a:t>
            </a:r>
          </a:p>
        </p:txBody>
      </p: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1752599" y="2636838"/>
            <a:ext cx="5815013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1,60</a:t>
            </a:r>
            <a:endParaRPr lang="en-US" sz="3200" baseline="30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636838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27813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830263" y="28527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1600200" y="3743326"/>
            <a:ext cx="5967413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16,00</a:t>
            </a:r>
            <a:endParaRPr lang="en-US" sz="4600" b="1" baseline="30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068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37798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815975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676400" y="4840288"/>
            <a:ext cx="5943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1,600</a:t>
            </a:r>
            <a:endParaRPr lang="en-US" sz="3600" b="1" baseline="30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478790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4932363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811213" y="49323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4763" y="10668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422275" y="1435100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8167688" y="2590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8210550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8177213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8167688" y="2605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772400" y="3773488"/>
            <a:ext cx="1447800" cy="1179512"/>
            <a:chOff x="4320" y="2928"/>
            <a:chExt cx="1104" cy="1104"/>
          </a:xfrm>
        </p:grpSpPr>
        <p:sp>
          <p:nvSpPr>
            <p:cNvPr id="1539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6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9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390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2" grpId="0" animBg="1"/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-26988"/>
            <a:ext cx="9901238" cy="6958013"/>
            <a:chOff x="0" y="0"/>
            <a:chExt cx="6237" cy="4383"/>
          </a:xfrm>
        </p:grpSpPr>
        <p:sp>
          <p:nvSpPr>
            <p:cNvPr id="16417" name="Rectangle 3"/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1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19" name="AutoShape 5"/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20" name="Text Box 6"/>
            <p:cNvSpPr txBox="1">
              <a:spLocks noChangeArrowheads="1"/>
            </p:cNvSpPr>
            <p:nvPr/>
          </p:nvSpPr>
          <p:spPr bwMode="auto">
            <a:xfrm>
              <a:off x="2926" y="4156"/>
              <a:ext cx="331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000" b="1">
                  <a:solidFill>
                    <a:srgbClr val="006666"/>
                  </a:solidFill>
                  <a:cs typeface="Times New Roman" pitchFamily="18" charset="0"/>
                  <a:hlinkClick r:id="rId7"/>
                </a:rPr>
                <a:t>http://tieuhoc.info</a:t>
              </a:r>
              <a:r>
                <a:rPr lang="en-US" sz="1000" b="1">
                  <a:solidFill>
                    <a:srgbClr val="006666"/>
                  </a:solidFill>
                  <a:cs typeface="Times New Roman" pitchFamily="18" charset="0"/>
                </a:rPr>
                <a:t> – Pham Khac Lap Kien Bai Primary School – 2015</a:t>
              </a:r>
            </a:p>
          </p:txBody>
        </p:sp>
      </p:grpSp>
      <p:sp>
        <p:nvSpPr>
          <p:cNvPr id="314376" name="WordArt 8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986337" cy="504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NHANH AI ĐÚNG!</a:t>
            </a:r>
          </a:p>
        </p:txBody>
      </p:sp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755650" y="1052513"/>
            <a:ext cx="8172450" cy="165576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 ở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1752600" y="2987675"/>
            <a:ext cx="6132513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- Giá trị số đó thay đổi </a:t>
            </a:r>
            <a:endParaRPr lang="en-US" sz="2800" baseline="30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9876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31321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830263" y="320357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1592263" y="4191000"/>
            <a:ext cx="6408737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hangingPunct="0"/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Giá trị số đó không thay đổi.</a:t>
            </a:r>
          </a:p>
        </p:txBody>
      </p:sp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415607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8650" y="42291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835025" y="43418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724025" y="5148263"/>
            <a:ext cx="63769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- Giá trị của số đó giảm đi 10 lần</a:t>
            </a:r>
            <a:endParaRPr lang="en-US" sz="2800" b="1" baseline="30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14826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52463" y="52927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858838" y="529272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-139700" y="1066800"/>
            <a:ext cx="1398588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250825" y="1484313"/>
            <a:ext cx="576263" cy="512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8167688" y="29416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8210550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8177213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8167688" y="29559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772400" y="4124325"/>
            <a:ext cx="1447800" cy="1179513"/>
            <a:chOff x="4320" y="2928"/>
            <a:chExt cx="1104" cy="1104"/>
          </a:xfrm>
        </p:grpSpPr>
        <p:sp>
          <p:nvSpPr>
            <p:cNvPr id="1641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6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1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829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6" grpId="0" animBg="1"/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Text Box 2"/>
          <p:cNvSpPr txBox="1">
            <a:spLocks noChangeArrowheads="1"/>
          </p:cNvSpPr>
          <p:nvPr/>
        </p:nvSpPr>
        <p:spPr bwMode="auto">
          <a:xfrm>
            <a:off x="304800" y="2667000"/>
            <a:ext cx="8458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dirty="0" smtClean="0">
                <a:solidFill>
                  <a:srgbClr val="002060"/>
                </a:solidFill>
                <a:cs typeface="Times New Roman" pitchFamily="18" charset="0"/>
                <a:sym typeface="Wingdings" pitchFamily="2" charset="2"/>
              </a:rPr>
              <a:t></a:t>
            </a:r>
            <a:r>
              <a:rPr lang="en-US" sz="4000" dirty="0" err="1" smtClean="0">
                <a:solidFill>
                  <a:srgbClr val="002060"/>
                </a:solidFill>
                <a:cs typeface="Times New Roman" pitchFamily="18" charset="0"/>
              </a:rPr>
              <a:t>Ôn</a:t>
            </a:r>
            <a:r>
              <a:rPr lang="en-US" sz="40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itchFamily="18" charset="0"/>
              </a:rPr>
              <a:t>lại</a:t>
            </a:r>
            <a:r>
              <a:rPr lang="en-US" sz="4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itchFamily="18" charset="0"/>
              </a:rPr>
              <a:t>phần</a:t>
            </a:r>
            <a:r>
              <a:rPr lang="en-US" sz="4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002060"/>
                </a:solidFill>
                <a:cs typeface="Times New Roman" pitchFamily="18" charset="0"/>
                <a:sym typeface="Wingdings" pitchFamily="2" charset="2"/>
              </a:rPr>
              <a:t></a:t>
            </a:r>
            <a:r>
              <a:rPr lang="en-US" sz="4000" dirty="0" err="1">
                <a:solidFill>
                  <a:srgbClr val="002060"/>
                </a:solidFill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itchFamily="18" charset="0"/>
              </a:rPr>
              <a:t>lại</a:t>
            </a:r>
            <a:r>
              <a:rPr lang="en-US" sz="4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itchFamily="18" charset="0"/>
              </a:rPr>
              <a:t>tập</a:t>
            </a:r>
            <a:r>
              <a:rPr lang="en-US" sz="4000" dirty="0">
                <a:solidFill>
                  <a:srgbClr val="002060"/>
                </a:solidFill>
                <a:cs typeface="Times New Roman" pitchFamily="18" charset="0"/>
              </a:rPr>
              <a:t> 3 </a:t>
            </a:r>
            <a:r>
              <a:rPr lang="en-US" sz="4000" dirty="0" err="1">
                <a:solidFill>
                  <a:srgbClr val="002060"/>
                </a:solidFill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itchFamily="18" charset="0"/>
              </a:rPr>
              <a:t>vở</a:t>
            </a:r>
            <a:r>
              <a:rPr lang="en-US" sz="4000" dirty="0">
                <a:solidFill>
                  <a:srgbClr val="002060"/>
                </a:solidFill>
                <a:cs typeface="Times New Roman" pitchFamily="18" charset="0"/>
              </a:rPr>
              <a:t> ở </a:t>
            </a:r>
            <a:r>
              <a:rPr lang="en-US" sz="4000" dirty="0" err="1">
                <a:solidFill>
                  <a:srgbClr val="002060"/>
                </a:solidFill>
                <a:cs typeface="Times New Roman" pitchFamily="18" charset="0"/>
              </a:rPr>
              <a:t>nhà</a:t>
            </a:r>
            <a:r>
              <a:rPr lang="en-US" sz="4000" dirty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312646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2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WordArt 2"/>
          <p:cNvSpPr>
            <a:spLocks noChangeArrowheads="1" noChangeShapeType="1" noTextEdit="1"/>
          </p:cNvSpPr>
          <p:nvPr/>
        </p:nvSpPr>
        <p:spPr bwMode="auto">
          <a:xfrm>
            <a:off x="990600" y="1600200"/>
            <a:ext cx="7543800" cy="1371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pt-BR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</a:t>
            </a:r>
            <a:r>
              <a:rPr lang="pt-BR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 chăm ngoan, học giỏi!</a:t>
            </a:r>
            <a:endParaRPr lang="en-US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1012" name="Picture 5" descr="COMMLINE"/>
          <p:cNvPicPr>
            <a:picLocks noChangeAspect="1" noChangeArrowheads="1"/>
          </p:cNvPicPr>
          <p:nvPr/>
        </p:nvPicPr>
        <p:blipFill>
          <a:blip r:embed="rId2">
            <a:lum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324600"/>
            <a:ext cx="57150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5638800" y="381000"/>
            <a:ext cx="457200" cy="4572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GB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4953000" y="609600"/>
            <a:ext cx="381000" cy="3810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GB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4191000" y="609600"/>
            <a:ext cx="228600" cy="2286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GB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3429000" y="381000"/>
            <a:ext cx="152400" cy="1524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GB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2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 animBg="1"/>
      <p:bldP spid="24589" grpId="0" animBg="1"/>
      <p:bldP spid="24589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WordArt 4"/>
          <p:cNvSpPr>
            <a:spLocks noChangeArrowheads="1" noChangeShapeType="1" noTextEdit="1"/>
          </p:cNvSpPr>
          <p:nvPr/>
        </p:nvSpPr>
        <p:spPr bwMode="auto">
          <a:xfrm>
            <a:off x="1066800" y="609600"/>
            <a:ext cx="1981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0295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47071"/>
              </p:ext>
            </p:extLst>
          </p:nvPr>
        </p:nvGraphicFramePr>
        <p:xfrm>
          <a:off x="1524000" y="1473200"/>
          <a:ext cx="5943600" cy="4622800"/>
        </p:xfrm>
        <a:graphic>
          <a:graphicData uri="http://schemas.openxmlformats.org/drawingml/2006/table">
            <a:tbl>
              <a:tblPr/>
              <a:tblGrid>
                <a:gridCol w="1981200"/>
                <a:gridCol w="1981200"/>
                <a:gridCol w="1981200"/>
              </a:tblGrid>
              <a:tr h="153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0296" name="WordArt 24"/>
          <p:cNvSpPr>
            <a:spLocks noChangeArrowheads="1" noChangeShapeType="1" noTextEdit="1"/>
          </p:cNvSpPr>
          <p:nvPr/>
        </p:nvSpPr>
        <p:spPr bwMode="auto">
          <a:xfrm>
            <a:off x="3505200" y="609600"/>
            <a:ext cx="5105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Ai chọn số may mắn!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0299" name="Group 27"/>
          <p:cNvGrpSpPr>
            <a:grpSpLocks/>
          </p:cNvGrpSpPr>
          <p:nvPr/>
        </p:nvGrpSpPr>
        <p:grpSpPr bwMode="auto">
          <a:xfrm>
            <a:off x="1524000" y="1447800"/>
            <a:ext cx="1981200" cy="1600200"/>
            <a:chOff x="960" y="912"/>
            <a:chExt cx="1248" cy="1008"/>
          </a:xfrm>
        </p:grpSpPr>
        <p:sp>
          <p:nvSpPr>
            <p:cNvPr id="3119" name="Rectangle 25"/>
            <p:cNvSpPr>
              <a:spLocks noChangeArrowheads="1"/>
            </p:cNvSpPr>
            <p:nvPr/>
          </p:nvSpPr>
          <p:spPr bwMode="auto">
            <a:xfrm>
              <a:off x="960" y="912"/>
              <a:ext cx="1248" cy="1008"/>
            </a:xfrm>
            <a:prstGeom prst="rect">
              <a:avLst/>
            </a:prstGeom>
            <a:solidFill>
              <a:srgbClr val="FFFF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20" name="Text Box 26"/>
            <p:cNvSpPr txBox="1">
              <a:spLocks noChangeArrowheads="1"/>
            </p:cNvSpPr>
            <p:nvPr/>
          </p:nvSpPr>
          <p:spPr bwMode="auto">
            <a:xfrm>
              <a:off x="960" y="1200"/>
              <a:ext cx="12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>
                  <a:cs typeface="Times New Roman" pitchFamily="18" charset="0"/>
                </a:rPr>
                <a:t>0,9</a:t>
              </a:r>
              <a:endParaRPr lang="vi-VN" sz="3600" b="1" dirty="0">
                <a:cs typeface="Times New Roman" pitchFamily="18" charset="0"/>
              </a:endParaRPr>
            </a:p>
          </p:txBody>
        </p:sp>
      </p:grpSp>
      <p:grpSp>
        <p:nvGrpSpPr>
          <p:cNvPr id="310303" name="Group 31"/>
          <p:cNvGrpSpPr>
            <a:grpSpLocks/>
          </p:cNvGrpSpPr>
          <p:nvPr/>
        </p:nvGrpSpPr>
        <p:grpSpPr bwMode="auto">
          <a:xfrm>
            <a:off x="3505200" y="2971800"/>
            <a:ext cx="1981200" cy="1676400"/>
            <a:chOff x="960" y="912"/>
            <a:chExt cx="1248" cy="1008"/>
          </a:xfrm>
        </p:grpSpPr>
        <p:sp>
          <p:nvSpPr>
            <p:cNvPr id="3117" name="Rectangle 32"/>
            <p:cNvSpPr>
              <a:spLocks noChangeArrowheads="1"/>
            </p:cNvSpPr>
            <p:nvPr/>
          </p:nvSpPr>
          <p:spPr bwMode="auto">
            <a:xfrm>
              <a:off x="960" y="912"/>
              <a:ext cx="1248" cy="1008"/>
            </a:xfrm>
            <a:prstGeom prst="rect">
              <a:avLst/>
            </a:prstGeom>
            <a:solidFill>
              <a:srgbClr val="FFFF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18" name="Text Box 33"/>
            <p:cNvSpPr txBox="1">
              <a:spLocks noChangeArrowheads="1"/>
            </p:cNvSpPr>
            <p:nvPr/>
          </p:nvSpPr>
          <p:spPr bwMode="auto">
            <a:xfrm>
              <a:off x="960" y="1200"/>
              <a:ext cx="1200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cs typeface="Times New Roman" pitchFamily="18" charset="0"/>
                </a:rPr>
                <a:t>41,2</a:t>
              </a:r>
              <a:endParaRPr lang="vi-VN" sz="3600" b="1">
                <a:cs typeface="Times New Roman" pitchFamily="18" charset="0"/>
              </a:endParaRPr>
            </a:p>
          </p:txBody>
        </p:sp>
      </p:grpSp>
      <p:grpSp>
        <p:nvGrpSpPr>
          <p:cNvPr id="310306" name="Group 34"/>
          <p:cNvGrpSpPr>
            <a:grpSpLocks/>
          </p:cNvGrpSpPr>
          <p:nvPr/>
        </p:nvGrpSpPr>
        <p:grpSpPr bwMode="auto">
          <a:xfrm>
            <a:off x="5486400" y="1447800"/>
            <a:ext cx="1981200" cy="1600200"/>
            <a:chOff x="960" y="912"/>
            <a:chExt cx="1248" cy="1008"/>
          </a:xfrm>
        </p:grpSpPr>
        <p:sp>
          <p:nvSpPr>
            <p:cNvPr id="3115" name="Rectangle 35"/>
            <p:cNvSpPr>
              <a:spLocks noChangeArrowheads="1"/>
            </p:cNvSpPr>
            <p:nvPr/>
          </p:nvSpPr>
          <p:spPr bwMode="auto">
            <a:xfrm>
              <a:off x="960" y="912"/>
              <a:ext cx="1248" cy="1008"/>
            </a:xfrm>
            <a:prstGeom prst="rect">
              <a:avLst/>
            </a:prstGeom>
            <a:solidFill>
              <a:srgbClr val="FFFF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16" name="Text Box 36"/>
            <p:cNvSpPr txBox="1">
              <a:spLocks noChangeArrowheads="1"/>
            </p:cNvSpPr>
            <p:nvPr/>
          </p:nvSpPr>
          <p:spPr bwMode="auto">
            <a:xfrm>
              <a:off x="960" y="1200"/>
              <a:ext cx="12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cs typeface="Times New Roman" pitchFamily="18" charset="0"/>
                </a:rPr>
                <a:t>3,25</a:t>
              </a:r>
              <a:endParaRPr lang="vi-VN" sz="3600" b="1">
                <a:cs typeface="Times New Roman" pitchFamily="18" charset="0"/>
              </a:endParaRPr>
            </a:p>
          </p:txBody>
        </p:sp>
      </p:grpSp>
      <p:grpSp>
        <p:nvGrpSpPr>
          <p:cNvPr id="310309" name="Group 37"/>
          <p:cNvGrpSpPr>
            <a:grpSpLocks/>
          </p:cNvGrpSpPr>
          <p:nvPr/>
        </p:nvGrpSpPr>
        <p:grpSpPr bwMode="auto">
          <a:xfrm>
            <a:off x="1524000" y="4495800"/>
            <a:ext cx="1981200" cy="1600200"/>
            <a:chOff x="960" y="912"/>
            <a:chExt cx="1248" cy="1008"/>
          </a:xfrm>
        </p:grpSpPr>
        <p:sp>
          <p:nvSpPr>
            <p:cNvPr id="3113" name="Rectangle 38"/>
            <p:cNvSpPr>
              <a:spLocks noChangeArrowheads="1"/>
            </p:cNvSpPr>
            <p:nvPr/>
          </p:nvSpPr>
          <p:spPr bwMode="auto">
            <a:xfrm>
              <a:off x="960" y="912"/>
              <a:ext cx="1248" cy="1008"/>
            </a:xfrm>
            <a:prstGeom prst="rect">
              <a:avLst/>
            </a:prstGeom>
            <a:solidFill>
              <a:srgbClr val="FFFF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14" name="Text Box 39"/>
            <p:cNvSpPr txBox="1">
              <a:spLocks noChangeArrowheads="1"/>
            </p:cNvSpPr>
            <p:nvPr/>
          </p:nvSpPr>
          <p:spPr bwMode="auto">
            <a:xfrm>
              <a:off x="960" y="1200"/>
              <a:ext cx="12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cs typeface="Times New Roman" pitchFamily="18" charset="0"/>
                </a:rPr>
                <a:t>23,105</a:t>
              </a:r>
              <a:endParaRPr lang="vi-VN" sz="3600" b="1">
                <a:cs typeface="Times New Roman" pitchFamily="18" charset="0"/>
              </a:endParaRPr>
            </a:p>
          </p:txBody>
        </p:sp>
      </p:grpSp>
      <p:grpSp>
        <p:nvGrpSpPr>
          <p:cNvPr id="310312" name="Group 40"/>
          <p:cNvGrpSpPr>
            <a:grpSpLocks/>
          </p:cNvGrpSpPr>
          <p:nvPr/>
        </p:nvGrpSpPr>
        <p:grpSpPr bwMode="auto">
          <a:xfrm>
            <a:off x="5486400" y="4495800"/>
            <a:ext cx="1981200" cy="1600200"/>
            <a:chOff x="960" y="912"/>
            <a:chExt cx="1248" cy="1008"/>
          </a:xfrm>
        </p:grpSpPr>
        <p:sp>
          <p:nvSpPr>
            <p:cNvPr id="3111" name="Rectangle 41"/>
            <p:cNvSpPr>
              <a:spLocks noChangeArrowheads="1"/>
            </p:cNvSpPr>
            <p:nvPr/>
          </p:nvSpPr>
          <p:spPr bwMode="auto">
            <a:xfrm>
              <a:off x="960" y="912"/>
              <a:ext cx="1248" cy="1008"/>
            </a:xfrm>
            <a:prstGeom prst="rect">
              <a:avLst/>
            </a:prstGeom>
            <a:solidFill>
              <a:srgbClr val="FFFF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12" name="Text Box 42"/>
            <p:cNvSpPr txBox="1">
              <a:spLocks noChangeArrowheads="1"/>
            </p:cNvSpPr>
            <p:nvPr/>
          </p:nvSpPr>
          <p:spPr bwMode="auto">
            <a:xfrm>
              <a:off x="960" y="1200"/>
              <a:ext cx="12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cs typeface="Times New Roman" pitchFamily="18" charset="0"/>
                </a:rPr>
                <a:t>15,9</a:t>
              </a:r>
              <a:endParaRPr lang="vi-VN" sz="3600" b="1">
                <a:cs typeface="Times New Roman" pitchFamily="18" charset="0"/>
              </a:endParaRPr>
            </a:p>
          </p:txBody>
        </p:sp>
      </p:grpSp>
      <p:grpSp>
        <p:nvGrpSpPr>
          <p:cNvPr id="310315" name="Group 43"/>
          <p:cNvGrpSpPr>
            <a:grpSpLocks/>
          </p:cNvGrpSpPr>
          <p:nvPr/>
        </p:nvGrpSpPr>
        <p:grpSpPr bwMode="auto">
          <a:xfrm>
            <a:off x="3505200" y="1447800"/>
            <a:ext cx="1981200" cy="1600200"/>
            <a:chOff x="960" y="912"/>
            <a:chExt cx="1248" cy="1008"/>
          </a:xfrm>
        </p:grpSpPr>
        <p:sp>
          <p:nvSpPr>
            <p:cNvPr id="3109" name="Rectangle 44"/>
            <p:cNvSpPr>
              <a:spLocks noChangeArrowheads="1"/>
            </p:cNvSpPr>
            <p:nvPr/>
          </p:nvSpPr>
          <p:spPr bwMode="auto">
            <a:xfrm>
              <a:off x="960" y="912"/>
              <a:ext cx="1248" cy="1008"/>
            </a:xfrm>
            <a:prstGeom prst="rect">
              <a:avLst/>
            </a:prstGeom>
            <a:solidFill>
              <a:srgbClr val="FFFF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10" name="Text Box 45"/>
            <p:cNvSpPr txBox="1">
              <a:spLocks noChangeArrowheads="1"/>
            </p:cNvSpPr>
            <p:nvPr/>
          </p:nvSpPr>
          <p:spPr bwMode="auto">
            <a:xfrm>
              <a:off x="960" y="1200"/>
              <a:ext cx="12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cs typeface="Times New Roman" pitchFamily="18" charset="0"/>
                </a:rPr>
                <a:t>17,20</a:t>
              </a:r>
              <a:endParaRPr lang="vi-VN" sz="3600" b="1">
                <a:cs typeface="Times New Roman" pitchFamily="18" charset="0"/>
              </a:endParaRPr>
            </a:p>
          </p:txBody>
        </p:sp>
      </p:grpSp>
      <p:grpSp>
        <p:nvGrpSpPr>
          <p:cNvPr id="310318" name="Group 46"/>
          <p:cNvGrpSpPr>
            <a:grpSpLocks/>
          </p:cNvGrpSpPr>
          <p:nvPr/>
        </p:nvGrpSpPr>
        <p:grpSpPr bwMode="auto">
          <a:xfrm>
            <a:off x="5486400" y="3048000"/>
            <a:ext cx="1981200" cy="1600200"/>
            <a:chOff x="960" y="912"/>
            <a:chExt cx="1248" cy="1008"/>
          </a:xfrm>
        </p:grpSpPr>
        <p:sp>
          <p:nvSpPr>
            <p:cNvPr id="3107" name="Rectangle 47"/>
            <p:cNvSpPr>
              <a:spLocks noChangeArrowheads="1"/>
            </p:cNvSpPr>
            <p:nvPr/>
          </p:nvSpPr>
          <p:spPr bwMode="auto">
            <a:xfrm>
              <a:off x="960" y="912"/>
              <a:ext cx="1248" cy="1008"/>
            </a:xfrm>
            <a:prstGeom prst="rect">
              <a:avLst/>
            </a:prstGeom>
            <a:solidFill>
              <a:srgbClr val="FFFF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08" name="Text Box 48"/>
            <p:cNvSpPr txBox="1">
              <a:spLocks noChangeArrowheads="1"/>
            </p:cNvSpPr>
            <p:nvPr/>
          </p:nvSpPr>
          <p:spPr bwMode="auto">
            <a:xfrm>
              <a:off x="960" y="1200"/>
              <a:ext cx="12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cs typeface="Times New Roman" pitchFamily="18" charset="0"/>
                </a:rPr>
                <a:t>17,2</a:t>
              </a:r>
              <a:endParaRPr lang="vi-VN" sz="3600" b="1">
                <a:cs typeface="Times New Roman" pitchFamily="18" charset="0"/>
              </a:endParaRPr>
            </a:p>
          </p:txBody>
        </p:sp>
      </p:grpSp>
      <p:grpSp>
        <p:nvGrpSpPr>
          <p:cNvPr id="310321" name="Group 49"/>
          <p:cNvGrpSpPr>
            <a:grpSpLocks/>
          </p:cNvGrpSpPr>
          <p:nvPr/>
        </p:nvGrpSpPr>
        <p:grpSpPr bwMode="auto">
          <a:xfrm>
            <a:off x="3505200" y="4648200"/>
            <a:ext cx="1981200" cy="1447800"/>
            <a:chOff x="960" y="912"/>
            <a:chExt cx="1248" cy="1008"/>
          </a:xfrm>
        </p:grpSpPr>
        <p:sp>
          <p:nvSpPr>
            <p:cNvPr id="3105" name="Rectangle 50"/>
            <p:cNvSpPr>
              <a:spLocks noChangeArrowheads="1"/>
            </p:cNvSpPr>
            <p:nvPr/>
          </p:nvSpPr>
          <p:spPr bwMode="auto">
            <a:xfrm>
              <a:off x="960" y="912"/>
              <a:ext cx="1248" cy="1008"/>
            </a:xfrm>
            <a:prstGeom prst="rect">
              <a:avLst/>
            </a:prstGeom>
            <a:solidFill>
              <a:srgbClr val="FFFF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06" name="Text Box 51"/>
            <p:cNvSpPr txBox="1">
              <a:spLocks noChangeArrowheads="1"/>
            </p:cNvSpPr>
            <p:nvPr/>
          </p:nvSpPr>
          <p:spPr bwMode="auto">
            <a:xfrm>
              <a:off x="960" y="1200"/>
              <a:ext cx="1200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cs typeface="Times New Roman" pitchFamily="18" charset="0"/>
                </a:rPr>
                <a:t>6</a:t>
              </a:r>
              <a:endParaRPr lang="vi-VN" sz="3600" b="1">
                <a:cs typeface="Times New Roman" pitchFamily="18" charset="0"/>
              </a:endParaRPr>
            </a:p>
          </p:txBody>
        </p:sp>
      </p:grpSp>
      <p:grpSp>
        <p:nvGrpSpPr>
          <p:cNvPr id="310330" name="Group 58"/>
          <p:cNvGrpSpPr>
            <a:grpSpLocks/>
          </p:cNvGrpSpPr>
          <p:nvPr/>
        </p:nvGrpSpPr>
        <p:grpSpPr bwMode="auto">
          <a:xfrm>
            <a:off x="1524000" y="3048000"/>
            <a:ext cx="1981200" cy="1600200"/>
            <a:chOff x="960" y="912"/>
            <a:chExt cx="1248" cy="1008"/>
          </a:xfrm>
        </p:grpSpPr>
        <p:sp>
          <p:nvSpPr>
            <p:cNvPr id="3103" name="Rectangle 59"/>
            <p:cNvSpPr>
              <a:spLocks noChangeArrowheads="1"/>
            </p:cNvSpPr>
            <p:nvPr/>
          </p:nvSpPr>
          <p:spPr bwMode="auto">
            <a:xfrm>
              <a:off x="960" y="912"/>
              <a:ext cx="1248" cy="1008"/>
            </a:xfrm>
            <a:prstGeom prst="rect">
              <a:avLst/>
            </a:prstGeom>
            <a:solidFill>
              <a:srgbClr val="FFFF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04" name="Text Box 60"/>
            <p:cNvSpPr txBox="1">
              <a:spLocks noChangeArrowheads="1"/>
            </p:cNvSpPr>
            <p:nvPr/>
          </p:nvSpPr>
          <p:spPr bwMode="auto">
            <a:xfrm>
              <a:off x="960" y="1200"/>
              <a:ext cx="12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cs typeface="Times New Roman" pitchFamily="18" charset="0"/>
                </a:rPr>
                <a:t>8,41</a:t>
              </a:r>
              <a:endParaRPr lang="vi-VN" sz="3600" b="1"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573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1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1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1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1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1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310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310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310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310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6" grpId="0" animBg="1"/>
      <p:bldP spid="31029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3124200" y="838200"/>
            <a:ext cx="2057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990600" y="2057400"/>
            <a:ext cx="7086600" cy="1758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THẬP PHÂN BẰNG NHAU</a:t>
            </a:r>
          </a:p>
        </p:txBody>
      </p:sp>
    </p:spTree>
    <p:extLst>
      <p:ext uri="{BB962C8B-B14F-4D97-AF65-F5344CB8AC3E}">
        <p14:creationId xmlns:p14="http://schemas.microsoft.com/office/powerpoint/2010/main" val="625397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82" name="Text Box 18"/>
          <p:cNvSpPr txBox="1">
            <a:spLocks noChangeArrowheads="1"/>
          </p:cNvSpPr>
          <p:nvPr/>
        </p:nvSpPr>
        <p:spPr bwMode="auto">
          <a:xfrm>
            <a:off x="2362200" y="2414588"/>
            <a:ext cx="2590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chemeClr val="hlink"/>
                </a:solidFill>
                <a:cs typeface="Times New Roman" pitchFamily="18" charset="0"/>
              </a:rPr>
              <a:t>…….</a:t>
            </a:r>
            <a:r>
              <a:rPr lang="en-US" sz="3600" b="1" dirty="0">
                <a:cs typeface="Times New Roman" pitchFamily="18" charset="0"/>
              </a:rPr>
              <a:t>m</a:t>
            </a:r>
          </a:p>
        </p:txBody>
      </p:sp>
      <p:graphicFrame>
        <p:nvGraphicFramePr>
          <p:cNvPr id="51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805027"/>
              </p:ext>
            </p:extLst>
          </p:nvPr>
        </p:nvGraphicFramePr>
        <p:xfrm>
          <a:off x="3371850" y="37306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3730625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2867" name="Text Box 3"/>
          <p:cNvSpPr txBox="1">
            <a:spLocks noChangeArrowheads="1"/>
          </p:cNvSpPr>
          <p:nvPr/>
        </p:nvSpPr>
        <p:spPr bwMode="auto">
          <a:xfrm>
            <a:off x="1562100" y="0"/>
            <a:ext cx="2438400" cy="630238"/>
          </a:xfrm>
          <a:prstGeom prst="rect">
            <a:avLst/>
          </a:prstGeom>
          <a:solidFill>
            <a:srgbClr val="FFFF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500" b="1" u="sng">
                <a:cs typeface="Times New Roman" pitchFamily="18" charset="0"/>
              </a:rPr>
              <a:t>a. Ví dụ:</a:t>
            </a:r>
          </a:p>
        </p:txBody>
      </p:sp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1181100" y="728663"/>
            <a:ext cx="19812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 dirty="0">
                <a:cs typeface="Times New Roman" pitchFamily="18" charset="0"/>
              </a:rPr>
              <a:t>9dm =</a:t>
            </a:r>
          </a:p>
        </p:txBody>
      </p:sp>
      <p:sp>
        <p:nvSpPr>
          <p:cNvPr id="292869" name="Text Box 5"/>
          <p:cNvSpPr txBox="1">
            <a:spLocks noChangeArrowheads="1"/>
          </p:cNvSpPr>
          <p:nvPr/>
        </p:nvSpPr>
        <p:spPr bwMode="auto">
          <a:xfrm>
            <a:off x="2628900" y="688975"/>
            <a:ext cx="1905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chemeClr val="hlink"/>
                </a:solidFill>
                <a:cs typeface="Times New Roman" pitchFamily="18" charset="0"/>
              </a:rPr>
              <a:t>……</a:t>
            </a:r>
            <a:r>
              <a:rPr lang="en-US" sz="3600" b="1">
                <a:cs typeface="Times New Roman" pitchFamily="18" charset="0"/>
              </a:rPr>
              <a:t>cm</a:t>
            </a:r>
          </a:p>
        </p:txBody>
      </p:sp>
      <p:sp>
        <p:nvSpPr>
          <p:cNvPr id="292870" name="Text Box 6"/>
          <p:cNvSpPr txBox="1">
            <a:spLocks noChangeArrowheads="1"/>
          </p:cNvSpPr>
          <p:nvPr/>
        </p:nvSpPr>
        <p:spPr bwMode="auto">
          <a:xfrm>
            <a:off x="0" y="1533525"/>
            <a:ext cx="2971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>
                <a:cs typeface="Times New Roman" pitchFamily="18" charset="0"/>
              </a:rPr>
              <a:t>Mà:  9dm =</a:t>
            </a:r>
          </a:p>
        </p:txBody>
      </p:sp>
      <p:sp>
        <p:nvSpPr>
          <p:cNvPr id="292871" name="Text Box 7"/>
          <p:cNvSpPr txBox="1">
            <a:spLocks noChangeArrowheads="1"/>
          </p:cNvSpPr>
          <p:nvPr/>
        </p:nvSpPr>
        <p:spPr bwMode="auto">
          <a:xfrm>
            <a:off x="2667000" y="2325688"/>
            <a:ext cx="8382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0,9</a:t>
            </a:r>
          </a:p>
        </p:txBody>
      </p:sp>
      <p:sp>
        <p:nvSpPr>
          <p:cNvPr id="292872" name="Text Box 8"/>
          <p:cNvSpPr txBox="1">
            <a:spLocks noChangeArrowheads="1"/>
          </p:cNvSpPr>
          <p:nvPr/>
        </p:nvSpPr>
        <p:spPr bwMode="auto">
          <a:xfrm>
            <a:off x="419100" y="3290888"/>
            <a:ext cx="18669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>
                <a:cs typeface="Times New Roman" pitchFamily="18" charset="0"/>
              </a:rPr>
              <a:t>90cm =</a:t>
            </a:r>
          </a:p>
        </p:txBody>
      </p:sp>
      <p:sp>
        <p:nvSpPr>
          <p:cNvPr id="292873" name="Text Box 9"/>
          <p:cNvSpPr txBox="1">
            <a:spLocks noChangeArrowheads="1"/>
          </p:cNvSpPr>
          <p:nvPr/>
        </p:nvSpPr>
        <p:spPr bwMode="auto">
          <a:xfrm>
            <a:off x="3238500" y="4148138"/>
            <a:ext cx="2286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chemeClr val="hlink"/>
                </a:solidFill>
                <a:cs typeface="Times New Roman" pitchFamily="18" charset="0"/>
              </a:rPr>
              <a:t>………</a:t>
            </a:r>
            <a:r>
              <a:rPr lang="en-US" sz="3600" b="1">
                <a:cs typeface="Times New Roman" pitchFamily="18" charset="0"/>
              </a:rPr>
              <a:t>m</a:t>
            </a:r>
          </a:p>
        </p:txBody>
      </p:sp>
      <p:sp>
        <p:nvSpPr>
          <p:cNvPr id="292875" name="Text Box 11"/>
          <p:cNvSpPr txBox="1">
            <a:spLocks noChangeArrowheads="1"/>
          </p:cNvSpPr>
          <p:nvPr/>
        </p:nvSpPr>
        <p:spPr bwMode="auto">
          <a:xfrm>
            <a:off x="609600" y="4829175"/>
            <a:ext cx="6375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>
                <a:cs typeface="Times New Roman" pitchFamily="18" charset="0"/>
              </a:rPr>
              <a:t>Nên: 0,9m </a:t>
            </a:r>
            <a:r>
              <a:rPr lang="en-US" sz="3600" b="1">
                <a:solidFill>
                  <a:schemeClr val="folHlink"/>
                </a:solidFill>
                <a:cs typeface="Times New Roman" pitchFamily="18" charset="0"/>
              </a:rPr>
              <a:t>……</a:t>
            </a:r>
            <a:r>
              <a:rPr lang="en-US" sz="3600" b="1">
                <a:solidFill>
                  <a:schemeClr val="accent1"/>
                </a:solidFill>
                <a:cs typeface="Times New Roman" pitchFamily="18" charset="0"/>
              </a:rPr>
              <a:t>.</a:t>
            </a:r>
            <a:r>
              <a:rPr lang="en-US" sz="3600" b="1">
                <a:cs typeface="Times New Roman" pitchFamily="18" charset="0"/>
              </a:rPr>
              <a:t>0,90m</a:t>
            </a:r>
          </a:p>
        </p:txBody>
      </p:sp>
      <p:sp>
        <p:nvSpPr>
          <p:cNvPr id="292876" name="Text Box 12"/>
          <p:cNvSpPr txBox="1">
            <a:spLocks noChangeArrowheads="1"/>
          </p:cNvSpPr>
          <p:nvPr/>
        </p:nvSpPr>
        <p:spPr bwMode="auto">
          <a:xfrm>
            <a:off x="476250" y="5667375"/>
            <a:ext cx="1219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cs typeface="Times New Roman" pitchFamily="18" charset="0"/>
              </a:rPr>
              <a:t>Vậy:</a:t>
            </a:r>
          </a:p>
        </p:txBody>
      </p:sp>
      <p:sp>
        <p:nvSpPr>
          <p:cNvPr id="292878" name="Text Box 14"/>
          <p:cNvSpPr txBox="1">
            <a:spLocks noChangeArrowheads="1"/>
          </p:cNvSpPr>
          <p:nvPr/>
        </p:nvSpPr>
        <p:spPr bwMode="auto">
          <a:xfrm>
            <a:off x="2705100" y="688975"/>
            <a:ext cx="1905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90</a:t>
            </a:r>
          </a:p>
        </p:txBody>
      </p:sp>
      <p:grpSp>
        <p:nvGrpSpPr>
          <p:cNvPr id="292884" name="Group 20"/>
          <p:cNvGrpSpPr>
            <a:grpSpLocks/>
          </p:cNvGrpSpPr>
          <p:nvPr/>
        </p:nvGrpSpPr>
        <p:grpSpPr bwMode="auto">
          <a:xfrm>
            <a:off x="2628900" y="1314451"/>
            <a:ext cx="1524000" cy="1179513"/>
            <a:chOff x="3504" y="1056"/>
            <a:chExt cx="384" cy="743"/>
          </a:xfrm>
        </p:grpSpPr>
        <p:sp>
          <p:nvSpPr>
            <p:cNvPr id="5146" name="Text Box 16"/>
            <p:cNvSpPr txBox="1">
              <a:spLocks noChangeArrowheads="1"/>
            </p:cNvSpPr>
            <p:nvPr/>
          </p:nvSpPr>
          <p:spPr bwMode="auto">
            <a:xfrm>
              <a:off x="3552" y="1056"/>
              <a:ext cx="19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  <a:cs typeface="Times New Roman" pitchFamily="18" charset="0"/>
                </a:rPr>
                <a:t>9</a:t>
              </a:r>
            </a:p>
          </p:txBody>
        </p:sp>
        <p:sp>
          <p:nvSpPr>
            <p:cNvPr id="5147" name="Text Box 17"/>
            <p:cNvSpPr txBox="1">
              <a:spLocks noChangeArrowheads="1"/>
            </p:cNvSpPr>
            <p:nvPr/>
          </p:nvSpPr>
          <p:spPr bwMode="auto">
            <a:xfrm>
              <a:off x="3504" y="1392"/>
              <a:ext cx="38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  <a:cs typeface="Times New Roman" pitchFamily="18" charset="0"/>
                </a:rPr>
                <a:t>10</a:t>
              </a:r>
            </a:p>
          </p:txBody>
        </p:sp>
        <p:sp>
          <p:nvSpPr>
            <p:cNvPr id="5148" name="Line 19"/>
            <p:cNvSpPr>
              <a:spLocks noChangeShapeType="1"/>
            </p:cNvSpPr>
            <p:nvPr/>
          </p:nvSpPr>
          <p:spPr bwMode="auto">
            <a:xfrm>
              <a:off x="3504" y="1392"/>
              <a:ext cx="182" cy="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92885" name="Picture 21" descr="centimeter_1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38288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86" name="Text Box 22"/>
          <p:cNvSpPr txBox="1">
            <a:spLocks noChangeArrowheads="1"/>
          </p:cNvSpPr>
          <p:nvPr/>
        </p:nvSpPr>
        <p:spPr bwMode="auto">
          <a:xfrm>
            <a:off x="3530600" y="3917950"/>
            <a:ext cx="1143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0,90</a:t>
            </a:r>
          </a:p>
        </p:txBody>
      </p:sp>
      <p:grpSp>
        <p:nvGrpSpPr>
          <p:cNvPr id="292889" name="Group 25"/>
          <p:cNvGrpSpPr>
            <a:grpSpLocks/>
          </p:cNvGrpSpPr>
          <p:nvPr/>
        </p:nvGrpSpPr>
        <p:grpSpPr bwMode="auto">
          <a:xfrm>
            <a:off x="2247900" y="2973388"/>
            <a:ext cx="1633538" cy="1247775"/>
            <a:chOff x="3504" y="1056"/>
            <a:chExt cx="336" cy="648"/>
          </a:xfrm>
        </p:grpSpPr>
        <p:sp>
          <p:nvSpPr>
            <p:cNvPr id="5143" name="Text Box 26"/>
            <p:cNvSpPr txBox="1">
              <a:spLocks noChangeArrowheads="1"/>
            </p:cNvSpPr>
            <p:nvPr/>
          </p:nvSpPr>
          <p:spPr bwMode="auto">
            <a:xfrm>
              <a:off x="3552" y="1056"/>
              <a:ext cx="19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  <a:cs typeface="Times New Roman" pitchFamily="18" charset="0"/>
                </a:rPr>
                <a:t>90</a:t>
              </a:r>
            </a:p>
          </p:txBody>
        </p:sp>
        <p:sp>
          <p:nvSpPr>
            <p:cNvPr id="5144" name="Text Box 27"/>
            <p:cNvSpPr txBox="1">
              <a:spLocks noChangeArrowheads="1"/>
            </p:cNvSpPr>
            <p:nvPr/>
          </p:nvSpPr>
          <p:spPr bwMode="auto">
            <a:xfrm>
              <a:off x="3504" y="1368"/>
              <a:ext cx="259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5145" name="Line 28"/>
            <p:cNvSpPr>
              <a:spLocks noChangeShapeType="1"/>
            </p:cNvSpPr>
            <p:nvPr/>
          </p:nvSpPr>
          <p:spPr bwMode="auto">
            <a:xfrm>
              <a:off x="3504" y="1392"/>
              <a:ext cx="3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2893" name="Text Box 29"/>
          <p:cNvSpPr txBox="1">
            <a:spLocks noChangeArrowheads="1"/>
          </p:cNvSpPr>
          <p:nvPr/>
        </p:nvSpPr>
        <p:spPr bwMode="auto">
          <a:xfrm>
            <a:off x="3200400" y="4829175"/>
            <a:ext cx="457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=</a:t>
            </a:r>
          </a:p>
        </p:txBody>
      </p:sp>
      <p:pic>
        <p:nvPicPr>
          <p:cNvPr id="292894" name="Picture 30" descr="90 centimeter_1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16551"/>
          <a:stretch>
            <a:fillRect/>
          </a:stretch>
        </p:blipFill>
        <p:spPr bwMode="auto">
          <a:xfrm>
            <a:off x="4724400" y="1538288"/>
            <a:ext cx="3886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95" name="Text Box 31"/>
          <p:cNvSpPr txBox="1">
            <a:spLocks noChangeArrowheads="1"/>
          </p:cNvSpPr>
          <p:nvPr/>
        </p:nvSpPr>
        <p:spPr bwMode="auto">
          <a:xfrm>
            <a:off x="609600" y="4840288"/>
            <a:ext cx="81915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>
                <a:cs typeface="Times New Roman" pitchFamily="18" charset="0"/>
              </a:rPr>
              <a:t>Nên: 0,9</a:t>
            </a:r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en-US" sz="3600" b="1">
                <a:cs typeface="Times New Roman" pitchFamily="18" charset="0"/>
              </a:rPr>
              <a:t> </a:t>
            </a:r>
            <a:r>
              <a:rPr lang="en-US" sz="3600" b="1">
                <a:solidFill>
                  <a:schemeClr val="folHlink"/>
                </a:solidFill>
                <a:cs typeface="Times New Roman" pitchFamily="18" charset="0"/>
              </a:rPr>
              <a:t>……</a:t>
            </a:r>
            <a:r>
              <a:rPr lang="en-US" sz="3600" b="1">
                <a:solidFill>
                  <a:schemeClr val="accent1"/>
                </a:solidFill>
                <a:cs typeface="Times New Roman" pitchFamily="18" charset="0"/>
              </a:rPr>
              <a:t>.</a:t>
            </a:r>
            <a:r>
              <a:rPr lang="en-US" sz="3600" b="1">
                <a:cs typeface="Times New Roman" pitchFamily="18" charset="0"/>
              </a:rPr>
              <a:t>0,90</a:t>
            </a:r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m</a:t>
            </a:r>
          </a:p>
        </p:txBody>
      </p:sp>
      <p:sp>
        <p:nvSpPr>
          <p:cNvPr id="292898" name="Text Box 34"/>
          <p:cNvSpPr txBox="1">
            <a:spLocks noChangeArrowheads="1"/>
          </p:cNvSpPr>
          <p:nvPr/>
        </p:nvSpPr>
        <p:spPr bwMode="auto">
          <a:xfrm>
            <a:off x="1485900" y="5729288"/>
            <a:ext cx="25527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  <a:cs typeface="Times New Roman" pitchFamily="18" charset="0"/>
              </a:rPr>
              <a:t>0,9 = 0,90</a:t>
            </a:r>
          </a:p>
        </p:txBody>
      </p:sp>
      <p:sp>
        <p:nvSpPr>
          <p:cNvPr id="292899" name="Text Box 35"/>
          <p:cNvSpPr txBox="1">
            <a:spLocks noChangeArrowheads="1"/>
          </p:cNvSpPr>
          <p:nvPr/>
        </p:nvSpPr>
        <p:spPr bwMode="auto">
          <a:xfrm>
            <a:off x="4102100" y="5729288"/>
            <a:ext cx="48133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>
                <a:cs typeface="Times New Roman" pitchFamily="18" charset="0"/>
              </a:rPr>
              <a:t>hoặc </a:t>
            </a:r>
            <a:r>
              <a:rPr lang="en-US" sz="3600" b="1">
                <a:solidFill>
                  <a:srgbClr val="000099"/>
                </a:solidFill>
                <a:cs typeface="Times New Roman" pitchFamily="18" charset="0"/>
              </a:rPr>
              <a:t>0,90 = 0,9</a:t>
            </a:r>
          </a:p>
        </p:txBody>
      </p:sp>
    </p:spTree>
    <p:extLst>
      <p:ext uri="{BB962C8B-B14F-4D97-AF65-F5344CB8AC3E}">
        <p14:creationId xmlns:p14="http://schemas.microsoft.com/office/powerpoint/2010/main" val="1401099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9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2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2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9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92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9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2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292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2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2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292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500"/>
                                        <p:tgtEl>
                                          <p:spTgt spid="29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2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2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9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9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9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9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82" grpId="0"/>
      <p:bldP spid="292867" grpId="0" animBg="1"/>
      <p:bldP spid="292868" grpId="0"/>
      <p:bldP spid="292869" grpId="0"/>
      <p:bldP spid="292870" grpId="0"/>
      <p:bldP spid="292871" grpId="0"/>
      <p:bldP spid="292872" grpId="0"/>
      <p:bldP spid="292873" grpId="0"/>
      <p:bldP spid="292875" grpId="0"/>
      <p:bldP spid="292876" grpId="0"/>
      <p:bldP spid="292878" grpId="0"/>
      <p:bldP spid="292886" grpId="0"/>
      <p:bldP spid="292893" grpId="0"/>
      <p:bldP spid="292895" grpId="0"/>
      <p:bldP spid="292898" grpId="0"/>
      <p:bldP spid="2928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685800" y="25146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vi-VN">
              <a:cs typeface="Times New Roman" pitchFamily="18" charset="0"/>
            </a:endParaRPr>
          </a:p>
        </p:txBody>
      </p:sp>
      <p:sp>
        <p:nvSpPr>
          <p:cNvPr id="293894" name="Text Box 6"/>
          <p:cNvSpPr txBox="1">
            <a:spLocks noChangeArrowheads="1"/>
          </p:cNvSpPr>
          <p:nvPr/>
        </p:nvSpPr>
        <p:spPr bwMode="auto">
          <a:xfrm>
            <a:off x="533400" y="2971800"/>
            <a:ext cx="1143000" cy="457200"/>
          </a:xfrm>
          <a:prstGeom prst="rect">
            <a:avLst/>
          </a:prstGeom>
          <a:solidFill>
            <a:srgbClr val="FFFF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u="sng">
                <a:cs typeface="Times New Roman" pitchFamily="18" charset="0"/>
              </a:rPr>
              <a:t>Ví dụ:</a:t>
            </a:r>
          </a:p>
        </p:txBody>
      </p:sp>
      <p:sp>
        <p:nvSpPr>
          <p:cNvPr id="293895" name="Text Box 7"/>
          <p:cNvSpPr txBox="1">
            <a:spLocks noChangeArrowheads="1"/>
          </p:cNvSpPr>
          <p:nvPr/>
        </p:nvSpPr>
        <p:spPr bwMode="auto">
          <a:xfrm>
            <a:off x="2819400" y="3581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8,75</a:t>
            </a:r>
          </a:p>
        </p:txBody>
      </p:sp>
      <p:sp>
        <p:nvSpPr>
          <p:cNvPr id="293896" name="Text Box 8"/>
          <p:cNvSpPr txBox="1">
            <a:spLocks noChangeArrowheads="1"/>
          </p:cNvSpPr>
          <p:nvPr/>
        </p:nvSpPr>
        <p:spPr bwMode="auto">
          <a:xfrm>
            <a:off x="3124200" y="4191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12</a:t>
            </a:r>
          </a:p>
        </p:txBody>
      </p:sp>
      <p:sp>
        <p:nvSpPr>
          <p:cNvPr id="293897" name="Text Box 9"/>
          <p:cNvSpPr txBox="1">
            <a:spLocks noChangeArrowheads="1"/>
          </p:cNvSpPr>
          <p:nvPr/>
        </p:nvSpPr>
        <p:spPr bwMode="auto">
          <a:xfrm>
            <a:off x="2286000" y="2971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0,9</a:t>
            </a:r>
          </a:p>
        </p:txBody>
      </p:sp>
      <p:sp>
        <p:nvSpPr>
          <p:cNvPr id="293898" name="Text Box 10"/>
          <p:cNvSpPr txBox="1">
            <a:spLocks noChangeArrowheads="1"/>
          </p:cNvSpPr>
          <p:nvPr/>
        </p:nvSpPr>
        <p:spPr bwMode="auto">
          <a:xfrm>
            <a:off x="3886200" y="2971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= 0,90</a:t>
            </a:r>
          </a:p>
        </p:txBody>
      </p:sp>
      <p:sp>
        <p:nvSpPr>
          <p:cNvPr id="293899" name="Text Box 11"/>
          <p:cNvSpPr txBox="1">
            <a:spLocks noChangeArrowheads="1"/>
          </p:cNvSpPr>
          <p:nvPr/>
        </p:nvSpPr>
        <p:spPr bwMode="auto">
          <a:xfrm>
            <a:off x="3886200" y="35814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= 8,750 = 8,7500 = 8,75000</a:t>
            </a:r>
          </a:p>
        </p:txBody>
      </p:sp>
      <p:sp>
        <p:nvSpPr>
          <p:cNvPr id="293900" name="Text Box 12"/>
          <p:cNvSpPr txBox="1">
            <a:spLocks noChangeArrowheads="1"/>
          </p:cNvSpPr>
          <p:nvPr/>
        </p:nvSpPr>
        <p:spPr bwMode="auto">
          <a:xfrm>
            <a:off x="3886200" y="41910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= 12,0 = 12,00 = 12,000</a:t>
            </a:r>
          </a:p>
        </p:txBody>
      </p:sp>
      <p:sp>
        <p:nvSpPr>
          <p:cNvPr id="293909" name="Text Box 21"/>
          <p:cNvSpPr txBox="1">
            <a:spLocks noChangeArrowheads="1"/>
          </p:cNvSpPr>
          <p:nvPr/>
        </p:nvSpPr>
        <p:spPr bwMode="auto">
          <a:xfrm>
            <a:off x="5029200" y="2971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= 0,900</a:t>
            </a:r>
          </a:p>
        </p:txBody>
      </p:sp>
      <p:sp>
        <p:nvSpPr>
          <p:cNvPr id="293910" name="Text Box 22"/>
          <p:cNvSpPr txBox="1">
            <a:spLocks noChangeArrowheads="1"/>
          </p:cNvSpPr>
          <p:nvPr/>
        </p:nvSpPr>
        <p:spPr bwMode="auto">
          <a:xfrm>
            <a:off x="64008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= 0,9000</a:t>
            </a:r>
          </a:p>
        </p:txBody>
      </p:sp>
      <p:sp>
        <p:nvSpPr>
          <p:cNvPr id="293911" name="Text Box 23"/>
          <p:cNvSpPr txBox="1">
            <a:spLocks noChangeArrowheads="1"/>
          </p:cNvSpPr>
          <p:nvPr/>
        </p:nvSpPr>
        <p:spPr bwMode="auto">
          <a:xfrm>
            <a:off x="2895600" y="2971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cs typeface="Times New Roman" pitchFamily="18" charset="0"/>
              </a:rPr>
              <a:t>0</a:t>
            </a:r>
          </a:p>
        </p:txBody>
      </p:sp>
      <p:pic>
        <p:nvPicPr>
          <p:cNvPr id="293912" name="Picture 24" descr="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916" name="Text Box 28"/>
          <p:cNvSpPr txBox="1">
            <a:spLocks noChangeArrowheads="1"/>
          </p:cNvSpPr>
          <p:nvPr/>
        </p:nvSpPr>
        <p:spPr bwMode="auto">
          <a:xfrm>
            <a:off x="2895600" y="2971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cs typeface="Times New Roman" pitchFamily="18" charset="0"/>
              </a:rPr>
              <a:t>00</a:t>
            </a:r>
          </a:p>
        </p:txBody>
      </p:sp>
      <p:pic>
        <p:nvPicPr>
          <p:cNvPr id="293917" name="Picture 29" descr="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919" name="Picture 31" descr="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920" name="Text Box 32"/>
          <p:cNvSpPr txBox="1">
            <a:spLocks noChangeArrowheads="1"/>
          </p:cNvSpPr>
          <p:nvPr/>
        </p:nvSpPr>
        <p:spPr bwMode="auto">
          <a:xfrm>
            <a:off x="2971800" y="2971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cs typeface="Times New Roman" pitchFamily="18" charset="0"/>
              </a:rPr>
              <a:t>……</a:t>
            </a:r>
          </a:p>
        </p:txBody>
      </p:sp>
      <p:sp>
        <p:nvSpPr>
          <p:cNvPr id="293921" name="Text Box 33"/>
          <p:cNvSpPr txBox="1">
            <a:spLocks noChangeArrowheads="1"/>
          </p:cNvSpPr>
          <p:nvPr/>
        </p:nvSpPr>
        <p:spPr bwMode="auto">
          <a:xfrm>
            <a:off x="2895600" y="2971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cs typeface="Times New Roman" pitchFamily="18" charset="0"/>
              </a:rPr>
              <a:t>000</a:t>
            </a:r>
          </a:p>
        </p:txBody>
      </p:sp>
      <p:sp>
        <p:nvSpPr>
          <p:cNvPr id="293924" name="Text Box 36"/>
          <p:cNvSpPr txBox="1">
            <a:spLocks noChangeArrowheads="1"/>
          </p:cNvSpPr>
          <p:nvPr/>
        </p:nvSpPr>
        <p:spPr bwMode="auto">
          <a:xfrm>
            <a:off x="2971800" y="2971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cs typeface="Times New Roman" pitchFamily="18" charset="0"/>
              </a:rPr>
              <a:t>……</a:t>
            </a:r>
          </a:p>
        </p:txBody>
      </p:sp>
      <p:sp>
        <p:nvSpPr>
          <p:cNvPr id="293925" name="Text Box 37"/>
          <p:cNvSpPr txBox="1">
            <a:spLocks noChangeArrowheads="1"/>
          </p:cNvSpPr>
          <p:nvPr/>
        </p:nvSpPr>
        <p:spPr bwMode="auto">
          <a:xfrm>
            <a:off x="2895600" y="2971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cs typeface="Times New Roman" pitchFamily="18" charset="0"/>
              </a:rPr>
              <a:t>……</a:t>
            </a:r>
          </a:p>
        </p:txBody>
      </p:sp>
      <p:sp>
        <p:nvSpPr>
          <p:cNvPr id="293926" name="Text Box 38"/>
          <p:cNvSpPr txBox="1">
            <a:spLocks noChangeArrowheads="1"/>
          </p:cNvSpPr>
          <p:nvPr/>
        </p:nvSpPr>
        <p:spPr bwMode="auto">
          <a:xfrm>
            <a:off x="609600" y="1708150"/>
            <a:ext cx="7772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b) Nếu viết thêm chữ số 0 vào bên phải phần  thập phân của một số thập phân thì được 	một số thập phân bằng nó.</a:t>
            </a:r>
          </a:p>
        </p:txBody>
      </p:sp>
    </p:spTree>
    <p:extLst>
      <p:ext uri="{BB962C8B-B14F-4D97-AF65-F5344CB8AC3E}">
        <p14:creationId xmlns:p14="http://schemas.microsoft.com/office/powerpoint/2010/main" val="2623460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9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9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9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9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293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93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9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93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29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9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29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293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93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3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3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93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29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9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293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293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293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93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3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3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93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4" grpId="0" animBg="1"/>
      <p:bldP spid="293895" grpId="0"/>
      <p:bldP spid="293896" grpId="0"/>
      <p:bldP spid="293897" grpId="0"/>
      <p:bldP spid="293898" grpId="0"/>
      <p:bldP spid="293899" grpId="0"/>
      <p:bldP spid="293900" grpId="0"/>
      <p:bldP spid="293909" grpId="0"/>
      <p:bldP spid="293911" grpId="0"/>
      <p:bldP spid="293911" grpId="1"/>
      <p:bldP spid="293916" grpId="0"/>
      <p:bldP spid="293916" grpId="1"/>
      <p:bldP spid="293920" grpId="0"/>
      <p:bldP spid="293920" grpId="1"/>
      <p:bldP spid="293921" grpId="0"/>
      <p:bldP spid="293921" grpId="1"/>
      <p:bldP spid="293924" grpId="0"/>
      <p:bldP spid="293924" grpId="1"/>
      <p:bldP spid="293925" grpId="0"/>
      <p:bldP spid="293925" grpId="1"/>
      <p:bldP spid="2939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40" name="Text Box 12"/>
          <p:cNvSpPr txBox="1">
            <a:spLocks noChangeArrowheads="1"/>
          </p:cNvSpPr>
          <p:nvPr/>
        </p:nvSpPr>
        <p:spPr bwMode="auto">
          <a:xfrm>
            <a:off x="381000" y="3867150"/>
            <a:ext cx="1143000" cy="457200"/>
          </a:xfrm>
          <a:prstGeom prst="rect">
            <a:avLst/>
          </a:prstGeom>
          <a:solidFill>
            <a:srgbClr val="FFFF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u="sng">
                <a:cs typeface="Times New Roman" pitchFamily="18" charset="0"/>
              </a:rPr>
              <a:t>Ví dụ:</a:t>
            </a:r>
          </a:p>
        </p:txBody>
      </p:sp>
      <p:sp>
        <p:nvSpPr>
          <p:cNvPr id="304141" name="Text Box 13"/>
          <p:cNvSpPr txBox="1">
            <a:spLocks noChangeArrowheads="1"/>
          </p:cNvSpPr>
          <p:nvPr/>
        </p:nvSpPr>
        <p:spPr bwMode="auto">
          <a:xfrm>
            <a:off x="1600200" y="4324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8,75000</a:t>
            </a:r>
          </a:p>
        </p:txBody>
      </p:sp>
      <p:sp>
        <p:nvSpPr>
          <p:cNvPr id="304142" name="Text Box 14"/>
          <p:cNvSpPr txBox="1">
            <a:spLocks noChangeArrowheads="1"/>
          </p:cNvSpPr>
          <p:nvPr/>
        </p:nvSpPr>
        <p:spPr bwMode="auto">
          <a:xfrm>
            <a:off x="1676400" y="493395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12,000</a:t>
            </a:r>
          </a:p>
        </p:txBody>
      </p:sp>
      <p:sp>
        <p:nvSpPr>
          <p:cNvPr id="304143" name="Text Box 15"/>
          <p:cNvSpPr txBox="1">
            <a:spLocks noChangeArrowheads="1"/>
          </p:cNvSpPr>
          <p:nvPr/>
        </p:nvSpPr>
        <p:spPr bwMode="auto">
          <a:xfrm>
            <a:off x="1524000" y="386715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0,9000</a:t>
            </a:r>
          </a:p>
        </p:txBody>
      </p:sp>
      <p:sp>
        <p:nvSpPr>
          <p:cNvPr id="304144" name="Text Box 16"/>
          <p:cNvSpPr txBox="1">
            <a:spLocks noChangeArrowheads="1"/>
          </p:cNvSpPr>
          <p:nvPr/>
        </p:nvSpPr>
        <p:spPr bwMode="auto">
          <a:xfrm>
            <a:off x="3124200" y="3867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= 0,900</a:t>
            </a:r>
          </a:p>
        </p:txBody>
      </p:sp>
      <p:sp>
        <p:nvSpPr>
          <p:cNvPr id="304145" name="Text Box 17"/>
          <p:cNvSpPr txBox="1">
            <a:spLocks noChangeArrowheads="1"/>
          </p:cNvSpPr>
          <p:nvPr/>
        </p:nvSpPr>
        <p:spPr bwMode="auto">
          <a:xfrm>
            <a:off x="2952750" y="440055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= 8,7500 = 8,750 = 8,75</a:t>
            </a:r>
          </a:p>
        </p:txBody>
      </p:sp>
      <p:sp>
        <p:nvSpPr>
          <p:cNvPr id="304146" name="Text Box 18"/>
          <p:cNvSpPr txBox="1">
            <a:spLocks noChangeArrowheads="1"/>
          </p:cNvSpPr>
          <p:nvPr/>
        </p:nvSpPr>
        <p:spPr bwMode="auto">
          <a:xfrm>
            <a:off x="2895600" y="493395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= 12,00 = 12,0 = 12</a:t>
            </a:r>
          </a:p>
        </p:txBody>
      </p:sp>
      <p:sp>
        <p:nvSpPr>
          <p:cNvPr id="304147" name="Text Box 19"/>
          <p:cNvSpPr txBox="1">
            <a:spLocks noChangeArrowheads="1"/>
          </p:cNvSpPr>
          <p:nvPr/>
        </p:nvSpPr>
        <p:spPr bwMode="auto">
          <a:xfrm>
            <a:off x="4343400" y="386715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= 0,90</a:t>
            </a:r>
          </a:p>
        </p:txBody>
      </p:sp>
      <p:sp>
        <p:nvSpPr>
          <p:cNvPr id="304148" name="Text Box 20"/>
          <p:cNvSpPr txBox="1">
            <a:spLocks noChangeArrowheads="1"/>
          </p:cNvSpPr>
          <p:nvPr/>
        </p:nvSpPr>
        <p:spPr bwMode="auto">
          <a:xfrm>
            <a:off x="5486400" y="386715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= 0,9</a:t>
            </a:r>
          </a:p>
        </p:txBody>
      </p:sp>
      <p:sp>
        <p:nvSpPr>
          <p:cNvPr id="304149" name="Rectangle 21"/>
          <p:cNvSpPr>
            <a:spLocks noChangeArrowheads="1"/>
          </p:cNvSpPr>
          <p:nvPr/>
        </p:nvSpPr>
        <p:spPr bwMode="auto">
          <a:xfrm>
            <a:off x="2362200" y="3714750"/>
            <a:ext cx="228600" cy="685800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150" name="Rectangle 22"/>
          <p:cNvSpPr>
            <a:spLocks noChangeArrowheads="1"/>
          </p:cNvSpPr>
          <p:nvPr/>
        </p:nvSpPr>
        <p:spPr bwMode="auto">
          <a:xfrm>
            <a:off x="2209800" y="3638550"/>
            <a:ext cx="381000" cy="762000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151" name="Rectangle 23"/>
          <p:cNvSpPr>
            <a:spLocks noChangeArrowheads="1"/>
          </p:cNvSpPr>
          <p:nvPr/>
        </p:nvSpPr>
        <p:spPr bwMode="auto">
          <a:xfrm>
            <a:off x="2057400" y="3638550"/>
            <a:ext cx="533400" cy="762000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156" name="Line 28"/>
          <p:cNvSpPr>
            <a:spLocks noChangeShapeType="1"/>
          </p:cNvSpPr>
          <p:nvPr/>
        </p:nvSpPr>
        <p:spPr bwMode="auto">
          <a:xfrm>
            <a:off x="2133600" y="4324350"/>
            <a:ext cx="16002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157" name="Line 29"/>
          <p:cNvSpPr>
            <a:spLocks noChangeShapeType="1"/>
          </p:cNvSpPr>
          <p:nvPr/>
        </p:nvSpPr>
        <p:spPr bwMode="auto">
          <a:xfrm>
            <a:off x="2133600" y="4324350"/>
            <a:ext cx="28956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158" name="Line 30"/>
          <p:cNvSpPr>
            <a:spLocks noChangeShapeType="1"/>
          </p:cNvSpPr>
          <p:nvPr/>
        </p:nvSpPr>
        <p:spPr bwMode="auto">
          <a:xfrm>
            <a:off x="2133600" y="4324350"/>
            <a:ext cx="38100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159" name="Text Box 31"/>
          <p:cNvSpPr txBox="1">
            <a:spLocks noChangeArrowheads="1"/>
          </p:cNvSpPr>
          <p:nvPr/>
        </p:nvSpPr>
        <p:spPr bwMode="auto">
          <a:xfrm>
            <a:off x="342900" y="1158875"/>
            <a:ext cx="83058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 dirty="0">
                <a:cs typeface="Times New Roman" pitchFamily="18" charset="0"/>
              </a:rPr>
              <a:t>     </a:t>
            </a:r>
            <a:r>
              <a:rPr lang="en-US" sz="3600" b="1" dirty="0" err="1">
                <a:cs typeface="Times New Roman" pitchFamily="18" charset="0"/>
              </a:rPr>
              <a:t>Nếu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một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số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thập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phân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có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chữ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số</a:t>
            </a:r>
            <a:r>
              <a:rPr lang="en-US" sz="3600" b="1" dirty="0">
                <a:cs typeface="Times New Roman" pitchFamily="18" charset="0"/>
              </a:rPr>
              <a:t> 0 ở </a:t>
            </a:r>
            <a:r>
              <a:rPr lang="en-US" sz="3600" b="1" dirty="0" err="1">
                <a:cs typeface="Times New Roman" pitchFamily="18" charset="0"/>
              </a:rPr>
              <a:t>tận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cùng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bên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phải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phần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thập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phân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thì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khi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bỏ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chữ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số</a:t>
            </a:r>
            <a:r>
              <a:rPr lang="en-US" sz="3600" b="1" dirty="0">
                <a:cs typeface="Times New Roman" pitchFamily="18" charset="0"/>
              </a:rPr>
              <a:t> 0 </a:t>
            </a:r>
            <a:r>
              <a:rPr lang="en-US" sz="3600" b="1" dirty="0" err="1">
                <a:cs typeface="Times New Roman" pitchFamily="18" charset="0"/>
              </a:rPr>
              <a:t>đó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đi</a:t>
            </a:r>
            <a:r>
              <a:rPr lang="en-US" sz="3600" b="1" dirty="0">
                <a:cs typeface="Times New Roman" pitchFamily="18" charset="0"/>
              </a:rPr>
              <a:t>, ta </a:t>
            </a:r>
            <a:r>
              <a:rPr lang="en-US" sz="3600" b="1" dirty="0" err="1">
                <a:cs typeface="Times New Roman" pitchFamily="18" charset="0"/>
              </a:rPr>
              <a:t>được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một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số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thập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phân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bằng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nó</a:t>
            </a:r>
            <a:r>
              <a:rPr lang="en-US" sz="3600" b="1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2052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0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0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04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304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0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04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304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0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304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04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4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4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4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40" grpId="0" animBg="1"/>
      <p:bldP spid="304141" grpId="0"/>
      <p:bldP spid="304142" grpId="0"/>
      <p:bldP spid="304143" grpId="0"/>
      <p:bldP spid="304144" grpId="0"/>
      <p:bldP spid="304145" grpId="0"/>
      <p:bldP spid="304146" grpId="0"/>
      <p:bldP spid="304147" grpId="0"/>
      <p:bldP spid="304148" grpId="0"/>
      <p:bldP spid="304149" grpId="0" animBg="1"/>
      <p:bldP spid="304149" grpId="1" animBg="1"/>
      <p:bldP spid="304150" grpId="0" animBg="1"/>
      <p:bldP spid="304150" grpId="1" animBg="1"/>
      <p:bldP spid="304151" grpId="0" animBg="1"/>
      <p:bldP spid="304151" grpId="1" animBg="1"/>
      <p:bldP spid="304156" grpId="0" animBg="1"/>
      <p:bldP spid="304156" grpId="1" animBg="1"/>
      <p:bldP spid="304157" grpId="0" animBg="1"/>
      <p:bldP spid="304157" grpId="1" animBg="1"/>
      <p:bldP spid="304158" grpId="0" animBg="1"/>
      <p:bldP spid="304158" grpId="1" animBg="1"/>
      <p:bldP spid="3041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vi-VN" sz="4000">
              <a:cs typeface="Times New Roman" pitchFamily="18" charset="0"/>
            </a:endParaRPr>
          </a:p>
        </p:txBody>
      </p:sp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077200" cy="2554288"/>
          </a:xfrm>
          <a:prstGeom prst="rect">
            <a:avLst/>
          </a:prstGeom>
          <a:solidFill>
            <a:srgbClr val="FFFF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4000" b="1" dirty="0">
                <a:cs typeface="Times New Roman" pitchFamily="18" charset="0"/>
              </a:rPr>
              <a:t>b) </a:t>
            </a:r>
            <a:r>
              <a:rPr lang="en-US" sz="4000" b="1" dirty="0" err="1">
                <a:cs typeface="Times New Roman" pitchFamily="18" charset="0"/>
              </a:rPr>
              <a:t>Nếu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viết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thêm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chữ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số</a:t>
            </a:r>
            <a:r>
              <a:rPr lang="en-US" sz="4000" b="1" dirty="0">
                <a:cs typeface="Times New Roman" pitchFamily="18" charset="0"/>
              </a:rPr>
              <a:t> 0 </a:t>
            </a:r>
            <a:r>
              <a:rPr lang="en-US" sz="4000" b="1" dirty="0" err="1">
                <a:cs typeface="Times New Roman" pitchFamily="18" charset="0"/>
              </a:rPr>
              <a:t>vào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bên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phải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phần</a:t>
            </a:r>
            <a:r>
              <a:rPr lang="en-US" sz="4000" b="1" dirty="0">
                <a:cs typeface="Times New Roman" pitchFamily="18" charset="0"/>
              </a:rPr>
              <a:t>  </a:t>
            </a:r>
            <a:r>
              <a:rPr lang="en-US" sz="4000" b="1" dirty="0" err="1">
                <a:cs typeface="Times New Roman" pitchFamily="18" charset="0"/>
              </a:rPr>
              <a:t>thập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phân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của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một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số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thập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phân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thì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được</a:t>
            </a:r>
            <a:r>
              <a:rPr lang="en-US" sz="4000" b="1" dirty="0">
                <a:cs typeface="Times New Roman" pitchFamily="18" charset="0"/>
              </a:rPr>
              <a:t> 	</a:t>
            </a:r>
            <a:r>
              <a:rPr lang="en-US" sz="4000" b="1" dirty="0" err="1">
                <a:cs typeface="Times New Roman" pitchFamily="18" charset="0"/>
              </a:rPr>
              <a:t>một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số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thập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phân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bằng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nó</a:t>
            </a:r>
            <a:r>
              <a:rPr lang="en-US" sz="4000" b="1" dirty="0">
                <a:cs typeface="Times New Roman" pitchFamily="18" charset="0"/>
              </a:rPr>
              <a:t>.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-38100" y="3481388"/>
            <a:ext cx="1638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 u="sng">
                <a:cs typeface="Times New Roman" pitchFamily="18" charset="0"/>
              </a:rPr>
              <a:t>Ví dụ: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914400" y="5105400"/>
            <a:ext cx="21526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cs typeface="Times New Roman" pitchFamily="18" charset="0"/>
              </a:rPr>
              <a:t>8,75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1524000" y="5794375"/>
            <a:ext cx="762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cs typeface="Times New Roman" pitchFamily="18" charset="0"/>
              </a:rPr>
              <a:t>12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1790700" y="4397375"/>
            <a:ext cx="19431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cs typeface="Times New Roman" pitchFamily="18" charset="0"/>
              </a:rPr>
              <a:t>0,9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2667000" y="4397375"/>
            <a:ext cx="8458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cs typeface="Times New Roman" pitchFamily="18" charset="0"/>
              </a:rPr>
              <a:t>= 0,90 = 0,900 = 0,9000</a:t>
            </a: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2057400" y="5086350"/>
            <a:ext cx="6553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cs typeface="Times New Roman" pitchFamily="18" charset="0"/>
              </a:rPr>
              <a:t>= 8,750 = 8,7500 = 8,7500</a:t>
            </a: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2286000" y="5794375"/>
            <a:ext cx="6477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cs typeface="Times New Roman" pitchFamily="18" charset="0"/>
              </a:rPr>
              <a:t>= 12,0 = 12,00 = 12,000</a:t>
            </a:r>
          </a:p>
        </p:txBody>
      </p:sp>
    </p:spTree>
    <p:extLst>
      <p:ext uri="{BB962C8B-B14F-4D97-AF65-F5344CB8AC3E}">
        <p14:creationId xmlns:p14="http://schemas.microsoft.com/office/powerpoint/2010/main" val="2980965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742950" y="514350"/>
            <a:ext cx="8001000" cy="2554545"/>
          </a:xfrm>
          <a:prstGeom prst="rect">
            <a:avLst/>
          </a:prstGeom>
          <a:solidFill>
            <a:srgbClr val="FFFF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4000" b="1" dirty="0">
                <a:cs typeface="Times New Roman" pitchFamily="18" charset="0"/>
              </a:rPr>
              <a:t>     </a:t>
            </a:r>
            <a:r>
              <a:rPr lang="en-US" sz="4000" b="1" dirty="0" err="1">
                <a:cs typeface="Times New Roman" pitchFamily="18" charset="0"/>
              </a:rPr>
              <a:t>Nếu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một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số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thập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phân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có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chữ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số</a:t>
            </a:r>
            <a:r>
              <a:rPr lang="en-US" sz="4000" b="1" dirty="0">
                <a:cs typeface="Times New Roman" pitchFamily="18" charset="0"/>
              </a:rPr>
              <a:t> 0 ở </a:t>
            </a:r>
            <a:r>
              <a:rPr lang="en-US" sz="4000" b="1" dirty="0" err="1">
                <a:cs typeface="Times New Roman" pitchFamily="18" charset="0"/>
              </a:rPr>
              <a:t>tận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cùng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bên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phải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phần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thập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phân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thì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khi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bỏ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chữ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số</a:t>
            </a:r>
            <a:r>
              <a:rPr lang="en-US" sz="4000" b="1" dirty="0">
                <a:cs typeface="Times New Roman" pitchFamily="18" charset="0"/>
              </a:rPr>
              <a:t> 0 </a:t>
            </a:r>
            <a:r>
              <a:rPr lang="en-US" sz="4000" b="1" dirty="0" err="1">
                <a:cs typeface="Times New Roman" pitchFamily="18" charset="0"/>
              </a:rPr>
              <a:t>đó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đi</a:t>
            </a:r>
            <a:r>
              <a:rPr lang="en-US" sz="4000" b="1" dirty="0">
                <a:cs typeface="Times New Roman" pitchFamily="18" charset="0"/>
              </a:rPr>
              <a:t>, ta </a:t>
            </a:r>
            <a:r>
              <a:rPr lang="en-US" sz="4000" b="1" dirty="0" err="1">
                <a:cs typeface="Times New Roman" pitchFamily="18" charset="0"/>
              </a:rPr>
              <a:t>được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một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số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thập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phân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bằng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nó</a:t>
            </a:r>
            <a:r>
              <a:rPr lang="en-US" sz="4000" b="1" dirty="0">
                <a:cs typeface="Times New Roman" pitchFamily="18" charset="0"/>
              </a:rPr>
              <a:t>.</a:t>
            </a:r>
          </a:p>
        </p:txBody>
      </p:sp>
      <p:sp>
        <p:nvSpPr>
          <p:cNvPr id="9219" name="Text Box 12"/>
          <p:cNvSpPr txBox="1">
            <a:spLocks noChangeArrowheads="1"/>
          </p:cNvSpPr>
          <p:nvPr/>
        </p:nvSpPr>
        <p:spPr bwMode="auto">
          <a:xfrm>
            <a:off x="228600" y="3684588"/>
            <a:ext cx="1676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 u="sng">
                <a:cs typeface="Times New Roman" pitchFamily="18" charset="0"/>
              </a:rPr>
              <a:t>Ví dụ:</a:t>
            </a:r>
          </a:p>
        </p:txBody>
      </p:sp>
      <p:sp>
        <p:nvSpPr>
          <p:cNvPr id="9220" name="Text Box 13"/>
          <p:cNvSpPr txBox="1">
            <a:spLocks noChangeArrowheads="1"/>
          </p:cNvSpPr>
          <p:nvPr/>
        </p:nvSpPr>
        <p:spPr bwMode="auto">
          <a:xfrm>
            <a:off x="457200" y="4373563"/>
            <a:ext cx="2819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cs typeface="Times New Roman" pitchFamily="18" charset="0"/>
              </a:rPr>
              <a:t>8,75000</a:t>
            </a:r>
          </a:p>
        </p:txBody>
      </p:sp>
      <p:sp>
        <p:nvSpPr>
          <p:cNvPr id="9221" name="Text Box 14"/>
          <p:cNvSpPr txBox="1">
            <a:spLocks noChangeArrowheads="1"/>
          </p:cNvSpPr>
          <p:nvPr/>
        </p:nvSpPr>
        <p:spPr bwMode="auto">
          <a:xfrm>
            <a:off x="457200" y="5083175"/>
            <a:ext cx="23812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cs typeface="Times New Roman" pitchFamily="18" charset="0"/>
              </a:rPr>
              <a:t>12,000</a:t>
            </a:r>
          </a:p>
        </p:txBody>
      </p:sp>
      <p:sp>
        <p:nvSpPr>
          <p:cNvPr id="9222" name="Text Box 15"/>
          <p:cNvSpPr txBox="1">
            <a:spLocks noChangeArrowheads="1"/>
          </p:cNvSpPr>
          <p:nvPr/>
        </p:nvSpPr>
        <p:spPr bwMode="auto">
          <a:xfrm>
            <a:off x="1905000" y="3730625"/>
            <a:ext cx="1828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cs typeface="Times New Roman" pitchFamily="18" charset="0"/>
              </a:rPr>
              <a:t>0,9000</a:t>
            </a:r>
          </a:p>
        </p:txBody>
      </p:sp>
      <p:sp>
        <p:nvSpPr>
          <p:cNvPr id="9223" name="Text Box 16"/>
          <p:cNvSpPr txBox="1">
            <a:spLocks noChangeArrowheads="1"/>
          </p:cNvSpPr>
          <p:nvPr/>
        </p:nvSpPr>
        <p:spPr bwMode="auto">
          <a:xfrm>
            <a:off x="3505200" y="3684588"/>
            <a:ext cx="5410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cs typeface="Times New Roman" pitchFamily="18" charset="0"/>
              </a:rPr>
              <a:t>= 0,900 = 0,90 = 0,9</a:t>
            </a:r>
          </a:p>
        </p:txBody>
      </p:sp>
      <p:sp>
        <p:nvSpPr>
          <p:cNvPr id="9224" name="Text Box 17"/>
          <p:cNvSpPr txBox="1">
            <a:spLocks noChangeArrowheads="1"/>
          </p:cNvSpPr>
          <p:nvPr/>
        </p:nvSpPr>
        <p:spPr bwMode="auto">
          <a:xfrm>
            <a:off x="2419350" y="4343400"/>
            <a:ext cx="63436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cs typeface="Times New Roman" pitchFamily="18" charset="0"/>
              </a:rPr>
              <a:t>= 8,7500 = 8,750 = 8,75</a:t>
            </a:r>
          </a:p>
        </p:txBody>
      </p:sp>
      <p:sp>
        <p:nvSpPr>
          <p:cNvPr id="9225" name="Text Box 18"/>
          <p:cNvSpPr txBox="1">
            <a:spLocks noChangeArrowheads="1"/>
          </p:cNvSpPr>
          <p:nvPr/>
        </p:nvSpPr>
        <p:spPr bwMode="auto">
          <a:xfrm>
            <a:off x="2438400" y="5029200"/>
            <a:ext cx="4800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cs typeface="Times New Roman" pitchFamily="18" charset="0"/>
              </a:rPr>
              <a:t>= 12,00 = 12,0 = 12</a:t>
            </a:r>
          </a:p>
        </p:txBody>
      </p:sp>
    </p:spTree>
    <p:extLst>
      <p:ext uri="{BB962C8B-B14F-4D97-AF65-F5344CB8AC3E}">
        <p14:creationId xmlns:p14="http://schemas.microsoft.com/office/powerpoint/2010/main" val="4083497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20" name="Text Box 8"/>
          <p:cNvSpPr txBox="1">
            <a:spLocks noChangeArrowheads="1"/>
          </p:cNvSpPr>
          <p:nvPr/>
        </p:nvSpPr>
        <p:spPr bwMode="auto">
          <a:xfrm>
            <a:off x="2514600" y="1639849"/>
            <a:ext cx="4343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6000" b="1" dirty="0" smtClean="0">
                <a:solidFill>
                  <a:srgbClr val="000099"/>
                </a:solidFill>
                <a:cs typeface="Times New Roman" pitchFamily="18" charset="0"/>
              </a:rPr>
              <a:t>  Luyện </a:t>
            </a:r>
            <a:r>
              <a:rPr lang="en-US" sz="6000" b="1" dirty="0">
                <a:solidFill>
                  <a:srgbClr val="000099"/>
                </a:solidFill>
                <a:cs typeface="Times New Roman" pitchFamily="18" charset="0"/>
              </a:rPr>
              <a:t>tập </a:t>
            </a:r>
            <a:endParaRPr lang="vi-VN" sz="60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857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94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39&quot;&gt;&lt;/object&gt;&lt;object type=&quot;2&quot; unique_id=&quot;10040&quot;&gt;&lt;object type=&quot;3&quot; unique_id=&quot;10041&quot;&gt;&lt;property id=&quot;20148&quot; value=&quot;5&quot;/&gt;&lt;property id=&quot;20300&quot; value=&quot;Slide 1&quot;/&gt;&lt;property id=&quot;20307&quot; value=&quot;257&quot;/&gt;&lt;/object&gt;&lt;object type=&quot;3&quot; unique_id=&quot;10042&quot;&gt;&lt;property id=&quot;20148&quot; value=&quot;5&quot;/&gt;&lt;property id=&quot;20300&quot; value=&quot;Slide 2&quot;/&gt;&lt;property id=&quot;20307&quot; value=&quot;258&quot;/&gt;&lt;/object&gt;&lt;object type=&quot;3&quot; unique_id=&quot;10043&quot;&gt;&lt;property id=&quot;20148&quot; value=&quot;5&quot;/&gt;&lt;property id=&quot;20300&quot; value=&quot;Slide 3&quot;/&gt;&lt;property id=&quot;20307&quot; value=&quot;259&quot;/&gt;&lt;/object&gt;&lt;object type=&quot;3&quot; unique_id=&quot;10044&quot;&gt;&lt;property id=&quot;20148&quot; value=&quot;5&quot;/&gt;&lt;property id=&quot;20300&quot; value=&quot;Slide 4&quot;/&gt;&lt;property id=&quot;20307&quot; value=&quot;260&quot;/&gt;&lt;/object&gt;&lt;object type=&quot;3&quot; unique_id=&quot;10045&quot;&gt;&lt;property id=&quot;20148&quot; value=&quot;5&quot;/&gt;&lt;property id=&quot;20300&quot; value=&quot;Slide 5&quot;/&gt;&lt;property id=&quot;20307&quot; value=&quot;261&quot;/&gt;&lt;/object&gt;&lt;object type=&quot;3&quot; unique_id=&quot;10046&quot;&gt;&lt;property id=&quot;20148&quot; value=&quot;5&quot;/&gt;&lt;property id=&quot;20300&quot; value=&quot;Slide 6&quot;/&gt;&lt;property id=&quot;20307&quot; value=&quot;262&quot;/&gt;&lt;/object&gt;&lt;object type=&quot;3&quot; unique_id=&quot;10047&quot;&gt;&lt;property id=&quot;20148&quot; value=&quot;5&quot;/&gt;&lt;property id=&quot;20300&quot; value=&quot;Slide 7&quot;/&gt;&lt;property id=&quot;20307&quot; value=&quot;263&quot;/&gt;&lt;/object&gt;&lt;object type=&quot;3&quot; unique_id=&quot;10048&quot;&gt;&lt;property id=&quot;20148&quot; value=&quot;5&quot;/&gt;&lt;property id=&quot;20300&quot; value=&quot;Slide 8&quot;/&gt;&lt;property id=&quot;20307&quot; value=&quot;264&quot;/&gt;&lt;/object&gt;&lt;object type=&quot;3&quot; unique_id=&quot;10049&quot;&gt;&lt;property id=&quot;20148&quot; value=&quot;5&quot;/&gt;&lt;property id=&quot;20300&quot; value=&quot;Slide 9&quot;/&gt;&lt;property id=&quot;20307&quot; value=&quot;265&quot;/&gt;&lt;/object&gt;&lt;object type=&quot;3&quot; unique_id=&quot;10050&quot;&gt;&lt;property id=&quot;20148&quot; value=&quot;5&quot;/&gt;&lt;property id=&quot;20300&quot; value=&quot;Slide 10&quot;/&gt;&lt;property id=&quot;20307&quot; value=&quot;266&quot;/&gt;&lt;/object&gt;&lt;object type=&quot;3&quot; unique_id=&quot;10051&quot;&gt;&lt;property id=&quot;20148&quot; value=&quot;5&quot;/&gt;&lt;property id=&quot;20300&quot; value=&quot;Slide 11&quot;/&gt;&lt;property id=&quot;20307&quot; value=&quot;267&quot;/&gt;&lt;/object&gt;&lt;object type=&quot;3&quot; unique_id=&quot;10052&quot;&gt;&lt;property id=&quot;20148&quot; value=&quot;5&quot;/&gt;&lt;property id=&quot;20300&quot; value=&quot;Slide 12&quot;/&gt;&lt;property id=&quot;20307&quot; value=&quot;268&quot;/&gt;&lt;/object&gt;&lt;object type=&quot;3&quot; unique_id=&quot;10053&quot;&gt;&lt;property id=&quot;20148&quot; value=&quot;5&quot;/&gt;&lt;property id=&quot;20300&quot; value=&quot;Slide 13&quot;/&gt;&lt;property id=&quot;20307&quot; value=&quot;269&quot;/&gt;&lt;/object&gt;&lt;object type=&quot;3&quot; unique_id=&quot;10054&quot;&gt;&lt;property id=&quot;20148&quot; value=&quot;5&quot;/&gt;&lt;property id=&quot;20300&quot; value=&quot;Slide 14&quot;/&gt;&lt;property id=&quot;20307&quot; value=&quot;270&quot;/&gt;&lt;/object&gt;&lt;object type=&quot;3&quot; unique_id=&quot;10055&quot;&gt;&lt;property id=&quot;20148&quot; value=&quot;5&quot;/&gt;&lt;property id=&quot;20300&quot; value=&quot;Slide 15&quot;/&gt;&lt;property id=&quot;20307&quot; value=&quot;271&quot;/&gt;&lt;/object&gt;&lt;object type=&quot;3&quot; unique_id=&quot;10056&quot;&gt;&lt;property id=&quot;20148&quot; value=&quot;5&quot;/&gt;&lt;property id=&quot;20300&quot; value=&quot;Slide 16 - &amp;quot;Dặn dò&amp;quot;&quot;/&gt;&lt;property id=&quot;20307&quot; value=&quot;272&quot;/&gt;&lt;/object&gt;&lt;object type=&quot;3&quot; unique_id=&quot;10057&quot;&gt;&lt;property id=&quot;20148&quot; value=&quot;5&quot;/&gt;&lt;property id=&quot;20300&quot; value=&quot;Slide 17&quot;/&gt;&lt;property id=&quot;20307&quot; value=&quot;273&quot;/&gt;&lt;/object&gt;&lt;/object&gt;&lt;/object&gt;&lt;/database&gt;"/>
  <p:tag name="SECTOMILLISECCONVERTED" val="1"/>
  <p:tag name="ISPRING_RESOURCE_PATHS_HASH_PRESENTER" val="e4701fa4ed9a5c1980c03f7255e9df70b11b53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757</Words>
  <Application>Microsoft Office PowerPoint</Application>
  <PresentationFormat>On-screen Show (4:3)</PresentationFormat>
  <Paragraphs>216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THAMB</dc:creator>
  <cp:lastModifiedBy>A</cp:lastModifiedBy>
  <cp:revision>7</cp:revision>
  <dcterms:created xsi:type="dcterms:W3CDTF">2017-10-13T07:24:12Z</dcterms:created>
  <dcterms:modified xsi:type="dcterms:W3CDTF">2019-10-25T01:34:41Z</dcterms:modified>
</cp:coreProperties>
</file>