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0"/>
  </p:notesMasterIdLst>
  <p:sldIdLst>
    <p:sldId id="257" r:id="rId4"/>
    <p:sldId id="258" r:id="rId5"/>
    <p:sldId id="259" r:id="rId6"/>
    <p:sldId id="262" r:id="rId7"/>
    <p:sldId id="261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2" r:id="rId17"/>
    <p:sldId id="274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59319-3918-45D5-9F59-DFEB2F954AF0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F48222-3FC7-4767-9FE1-24907AC3A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61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000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49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065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083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6711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202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5286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6350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57106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81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44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9050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906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436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595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8997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406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2997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2292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91070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8581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293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046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5060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1451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81486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56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241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612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72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051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089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55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312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356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D941-E592-4B1E-9ED6-2E20369FBA3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3/21/2018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4F89D-4AEF-4CD9-830B-9135EFDE18B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0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762000"/>
            <a:ext cx="6568978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dirty="0">
                <a:ln w="11430"/>
                <a:gradFill>
                  <a:gsLst>
                    <a:gs pos="0">
                      <a:srgbClr val="C0504D">
                        <a:tint val="70000"/>
                        <a:satMod val="245000"/>
                      </a:srgbClr>
                    </a:gs>
                    <a:gs pos="75000">
                      <a:srgbClr val="C0504D">
                        <a:tint val="90000"/>
                        <a:shade val="60000"/>
                        <a:satMod val="240000"/>
                      </a:srgbClr>
                    </a:gs>
                    <a:gs pos="100000">
                      <a:srgbClr val="C0504D">
                        <a:tint val="100000"/>
                        <a:shade val="50000"/>
                        <a:satMod val="240000"/>
                      </a:srgb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  <a:reflection blurRad="6350" stA="60000" endA="900" endPos="60000" dist="29997" dir="5400000" sy="-100000" algn="bl" rotWithShape="0"/>
                </a:effectLst>
              </a:rPr>
              <a:t>CHÀO CÁC EM!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50" y="4722824"/>
            <a:ext cx="2762250" cy="21490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8297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DEC-FCA6-4327-9E75-96956C5549BD}" type="datetime1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9"/>
          <p:cNvSpPr>
            <a:spLocks noChangeArrowheads="1"/>
          </p:cNvSpPr>
          <p:nvPr/>
        </p:nvSpPr>
        <p:spPr bwMode="auto">
          <a:xfrm>
            <a:off x="4762139" y="2161958"/>
            <a:ext cx="4176712" cy="3455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lvl="0">
              <a:spcBef>
                <a:spcPct val="50000"/>
              </a:spcBef>
              <a:defRPr/>
            </a:pPr>
            <a:endParaRPr lang="en-US" sz="2800" b="1" kern="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6" name="Rectangle 48"/>
          <p:cNvSpPr>
            <a:spLocks noChangeArrowheads="1"/>
          </p:cNvSpPr>
          <p:nvPr/>
        </p:nvSpPr>
        <p:spPr bwMode="auto">
          <a:xfrm>
            <a:off x="35719" y="2133600"/>
            <a:ext cx="4608512" cy="345598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" y="1412875"/>
            <a:ext cx="4643438" cy="574675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Bài tập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3</a:t>
            </a: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: Tính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( </a:t>
            </a: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theo mẫu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)</a:t>
            </a: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 </a:t>
            </a:r>
          </a:p>
        </p:txBody>
      </p:sp>
      <p:sp>
        <p:nvSpPr>
          <p:cNvPr id="8" name="Text Box 40"/>
          <p:cNvSpPr txBox="1">
            <a:spLocks noChangeArrowheads="1"/>
          </p:cNvSpPr>
          <p:nvPr/>
        </p:nvSpPr>
        <p:spPr bwMode="auto">
          <a:xfrm>
            <a:off x="27998" y="2276475"/>
            <a:ext cx="38582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M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NI-Times" pitchFamily="2" charset="0"/>
                <a:cs typeface="Arial" charset="0"/>
              </a:rPr>
              <a:t>aãu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VNI-Times" pitchFamily="2" charset="0"/>
                <a:cs typeface="Arial" charset="0"/>
              </a:rPr>
              <a:t>: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3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2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+ 5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2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 =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9" name="Text Box 41"/>
          <p:cNvSpPr txBox="1">
            <a:spLocks noChangeArrowheads="1"/>
          </p:cNvSpPr>
          <p:nvPr/>
        </p:nvSpPr>
        <p:spPr bwMode="auto">
          <a:xfrm>
            <a:off x="5075238" y="2276475"/>
            <a:ext cx="23923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NI-Times" pitchFamily="2" charset="0"/>
                <a:cs typeface="Arial" charset="0"/>
              </a:rPr>
              <a:t> 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3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2  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VNI-Times" pitchFamily="2" charset="0"/>
                <a:cs typeface="Arial" charset="0"/>
              </a:rPr>
              <a:t>x 2  =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0" name="Text Box 42"/>
          <p:cNvSpPr txBox="1">
            <a:spLocks noChangeArrowheads="1"/>
          </p:cNvSpPr>
          <p:nvPr/>
        </p:nvSpPr>
        <p:spPr bwMode="auto">
          <a:xfrm>
            <a:off x="250825" y="3127375"/>
            <a:ext cx="43926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a) 18 cm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+ 26 cm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= </a:t>
            </a:r>
          </a:p>
        </p:txBody>
      </p:sp>
      <p:sp>
        <p:nvSpPr>
          <p:cNvPr id="11" name="Text Box 43"/>
          <p:cNvSpPr txBox="1">
            <a:spLocks noChangeArrowheads="1"/>
          </p:cNvSpPr>
          <p:nvPr/>
        </p:nvSpPr>
        <p:spPr bwMode="auto">
          <a:xfrm>
            <a:off x="4859338" y="3054350"/>
            <a:ext cx="31686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b)  6 cm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 x 4 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 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= </a:t>
            </a:r>
          </a:p>
        </p:txBody>
      </p:sp>
      <p:sp>
        <p:nvSpPr>
          <p:cNvPr id="12" name="Text Box 46"/>
          <p:cNvSpPr txBox="1">
            <a:spLocks noChangeArrowheads="1"/>
          </p:cNvSpPr>
          <p:nvPr/>
        </p:nvSpPr>
        <p:spPr bwMode="auto">
          <a:xfrm>
            <a:off x="684213" y="4149725"/>
            <a:ext cx="3311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40 cm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– 17 cm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= </a:t>
            </a:r>
          </a:p>
        </p:txBody>
      </p:sp>
      <p:sp>
        <p:nvSpPr>
          <p:cNvPr id="13" name="Text Box 47"/>
          <p:cNvSpPr txBox="1">
            <a:spLocks noChangeArrowheads="1"/>
          </p:cNvSpPr>
          <p:nvPr/>
        </p:nvSpPr>
        <p:spPr bwMode="auto">
          <a:xfrm>
            <a:off x="5292725" y="4076700"/>
            <a:ext cx="2736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32 cm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 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: 4 </a:t>
            </a:r>
            <a:r>
              <a:rPr kumimoji="0" lang="en-US" sz="2800" b="0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  =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29000" y="2272368"/>
            <a:ext cx="12144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sz="28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  <a:cs typeface="Arial" charset="0"/>
              </a:rPr>
              <a:t>8  </a:t>
            </a:r>
            <a:r>
              <a:rPr lang="en-US" sz="2800" b="1" kern="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  <a:cs typeface="Arial" charset="0"/>
              </a:rPr>
              <a:t>cm</a:t>
            </a:r>
            <a:r>
              <a:rPr lang="en-US" sz="2800" b="1" kern="0" baseline="30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  <a:cs typeface="Arial" charset="0"/>
              </a:rPr>
              <a:t>2</a:t>
            </a:r>
            <a:endParaRPr lang="en-US" sz="2800" b="1" kern="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381875" y="2276475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50000"/>
              </a:spcBef>
              <a:defRPr/>
            </a:pPr>
            <a:r>
              <a:rPr lang="en-US" sz="2800" b="1" kern="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  <a:cs typeface="Arial" charset="0"/>
              </a:rPr>
              <a:t>6  </a:t>
            </a:r>
            <a:r>
              <a:rPr lang="en-US" sz="2800" b="1" kern="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  <a:cs typeface="Arial" charset="0"/>
              </a:rPr>
              <a:t>cm</a:t>
            </a:r>
            <a:r>
              <a:rPr lang="en-US" sz="2800" b="1" kern="0" baseline="30000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Times" pitchFamily="2" charset="0"/>
                <a:cs typeface="Arial" charset="0"/>
              </a:rPr>
              <a:t>2</a:t>
            </a:r>
            <a:endParaRPr lang="en-US" sz="2800" b="1" kern="0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3530600" y="3092450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44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7524750" y="3025775"/>
            <a:ext cx="1511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24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3505200" y="4110038"/>
            <a:ext cx="1296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23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19" name="Text Box 58"/>
          <p:cNvSpPr txBox="1">
            <a:spLocks noChangeArrowheads="1"/>
          </p:cNvSpPr>
          <p:nvPr/>
        </p:nvSpPr>
        <p:spPr bwMode="auto">
          <a:xfrm>
            <a:off x="7637463" y="4017963"/>
            <a:ext cx="12969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8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3366FF"/>
              </a:solidFill>
              <a:effectLst/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15816" y="597347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030622" y="16034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2821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DEC-FCA6-4327-9E75-96956C5549BD}" type="datetime1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11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08035" y="1447800"/>
            <a:ext cx="8471910" cy="120032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300 cm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280 cm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-13854" y="4766921"/>
            <a:ext cx="2590800" cy="7115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-27708" y="2995090"/>
            <a:ext cx="3124200" cy="8035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2743200" y="4945119"/>
            <a:ext cx="838200" cy="5334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3238500" y="3182126"/>
            <a:ext cx="838200" cy="533400"/>
          </a:xfrm>
          <a:prstGeom prst="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191001" y="3099000"/>
            <a:ext cx="4876800" cy="10252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300 cm</a:t>
            </a:r>
            <a:r>
              <a:rPr lang="en-US" sz="2400" b="1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280 cm</a:t>
            </a:r>
            <a:r>
              <a:rPr lang="en-US" sz="2400" b="1" i="1" baseline="30000" dirty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400" b="1" i="1" dirty="0"/>
          </a:p>
        </p:txBody>
      </p:sp>
      <p:sp>
        <p:nvSpPr>
          <p:cNvPr id="15" name="Rounded Rectangle 14"/>
          <p:cNvSpPr/>
          <p:nvPr/>
        </p:nvSpPr>
        <p:spPr>
          <a:xfrm>
            <a:off x="3678382" y="4766921"/>
            <a:ext cx="5410200" cy="109259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Bef>
                <a:spcPct val="50000"/>
              </a:spcBef>
            </a:pP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Rectangle 4"/>
          <p:cNvSpPr/>
          <p:nvPr/>
        </p:nvSpPr>
        <p:spPr>
          <a:xfrm>
            <a:off x="4057897" y="44940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249" y="754789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</p:spTree>
    <p:extLst>
      <p:ext uri="{BB962C8B-B14F-4D97-AF65-F5344CB8AC3E}">
        <p14:creationId xmlns:p14="http://schemas.microsoft.com/office/powerpoint/2010/main" val="38839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9" grpId="0" animBg="1"/>
      <p:bldP spid="10" grpId="0" animBg="1"/>
      <p:bldP spid="11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DEC-FCA6-4327-9E75-96956C5549BD}" type="datetime1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12</a:t>
            </a:fld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4443990" y="2423616"/>
            <a:ext cx="0" cy="3429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08035" y="2260721"/>
            <a:ext cx="41353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628" y="3113489"/>
            <a:ext cx="32475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   280 cm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57628" y="3575154"/>
            <a:ext cx="4085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2423616"/>
            <a:ext cx="4572000" cy="324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indent="-342900"/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U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300 – 280 = 20 (cm</a:t>
            </a:r>
            <a:r>
              <a:rPr lang="en-US" sz="2800" baseline="30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800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u="sng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u="sng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800" dirty="0" smtClean="0"/>
          </a:p>
          <a:p>
            <a:pPr lvl="0"/>
            <a:endParaRPr lang="en-US" sz="2400" dirty="0">
              <a:solidFill>
                <a:prstClr val="black"/>
              </a:solidFill>
            </a:endParaRPr>
          </a:p>
          <a:p>
            <a:pPr lvl="0">
              <a:spcBef>
                <a:spcPct val="50000"/>
              </a:spcBef>
            </a:pPr>
            <a:endParaRPr lang="en-US" dirty="0" smtClean="0">
              <a:solidFill>
                <a:srgbClr val="0000FF"/>
              </a:solidFill>
            </a:endParaRPr>
          </a:p>
          <a:p>
            <a:pPr marL="342900" indent="-342900" algn="ctr"/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0" y="2616436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300 cm</a:t>
            </a:r>
            <a:r>
              <a:rPr lang="en-US" sz="2400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71483" y="1570258"/>
            <a:ext cx="1494972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15816" y="769766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042464" y="134533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02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38400" y="228600"/>
            <a:ext cx="4689104" cy="156966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  <a:reflection blurRad="6350" stA="60000" endA="900" endPos="58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chơi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  <a:reflection blurRad="6350" stA="60000" endA="900" endPos="58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" y="5648325"/>
            <a:ext cx="1945206" cy="12096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5"/>
          <p:cNvSpPr/>
          <p:nvPr/>
        </p:nvSpPr>
        <p:spPr>
          <a:xfrm>
            <a:off x="90054" y="2438400"/>
            <a:ext cx="4872321" cy="22860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Stop">
              <a:avLst/>
            </a:prstTxWarp>
            <a:spAutoFit/>
          </a:bodyPr>
          <a:lstStyle/>
          <a:p>
            <a:pPr algn="ctr"/>
            <a:r>
              <a:rPr lang="en-US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0000" endA="300" endPos="5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32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Vertical Scroll 17"/>
          <p:cNvSpPr/>
          <p:nvPr/>
        </p:nvSpPr>
        <p:spPr>
          <a:xfrm>
            <a:off x="4575391" y="1141999"/>
            <a:ext cx="4575391" cy="4406900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Vertical Scroll 16"/>
          <p:cNvSpPr/>
          <p:nvPr/>
        </p:nvSpPr>
        <p:spPr>
          <a:xfrm>
            <a:off x="0" y="1176308"/>
            <a:ext cx="4575391" cy="4406900"/>
          </a:xfrm>
          <a:prstGeom prst="vertic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utoShape 56"/>
          <p:cNvSpPr>
            <a:spLocks noChangeArrowheads="1"/>
          </p:cNvSpPr>
          <p:nvPr/>
        </p:nvSpPr>
        <p:spPr bwMode="auto">
          <a:xfrm>
            <a:off x="4092878" y="4114800"/>
            <a:ext cx="1199847" cy="904875"/>
          </a:xfrm>
          <a:prstGeom prst="diamond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cm</a:t>
            </a:r>
            <a:r>
              <a:rPr lang="en-US" sz="3200" kern="0" baseline="-25000" noProof="0" dirty="0" smtClean="0">
                <a:solidFill>
                  <a:sysClr val="windowText" lastClr="000000"/>
                </a:solidFill>
              </a:rPr>
              <a:t>2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AutoShape 59"/>
          <p:cNvSpPr>
            <a:spLocks noChangeArrowheads="1"/>
          </p:cNvSpPr>
          <p:nvPr/>
        </p:nvSpPr>
        <p:spPr bwMode="auto">
          <a:xfrm>
            <a:off x="5292725" y="6265142"/>
            <a:ext cx="792163" cy="576262"/>
          </a:xfrm>
          <a:prstGeom prst="octagon">
            <a:avLst>
              <a:gd name="adj" fmla="val 29287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cm</a:t>
            </a:r>
          </a:p>
        </p:txBody>
      </p:sp>
      <p:sp>
        <p:nvSpPr>
          <p:cNvPr id="7" name="AutoShape 60"/>
          <p:cNvSpPr>
            <a:spLocks noChangeArrowheads="1"/>
          </p:cNvSpPr>
          <p:nvPr/>
        </p:nvSpPr>
        <p:spPr bwMode="auto">
          <a:xfrm>
            <a:off x="3927691" y="2075153"/>
            <a:ext cx="1295400" cy="981075"/>
          </a:xfrm>
          <a:prstGeom prst="star5">
            <a:avLst/>
          </a:prstGeom>
          <a:ln>
            <a:headEnd/>
            <a:tailEnd/>
          </a:ln>
          <a:ex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cm2</a:t>
            </a:r>
          </a:p>
        </p:txBody>
      </p:sp>
      <p:sp>
        <p:nvSpPr>
          <p:cNvPr id="8" name="Oval 61"/>
          <p:cNvSpPr>
            <a:spLocks noChangeArrowheads="1"/>
          </p:cNvSpPr>
          <p:nvPr/>
        </p:nvSpPr>
        <p:spPr bwMode="auto">
          <a:xfrm>
            <a:off x="7451726" y="6122266"/>
            <a:ext cx="1081087" cy="719138"/>
          </a:xfrm>
          <a:prstGeom prst="ellipse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cm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AutoShape 62"/>
          <p:cNvSpPr>
            <a:spLocks noChangeArrowheads="1"/>
          </p:cNvSpPr>
          <p:nvPr/>
        </p:nvSpPr>
        <p:spPr bwMode="auto">
          <a:xfrm>
            <a:off x="2590800" y="5931335"/>
            <a:ext cx="863600" cy="719137"/>
          </a:xfrm>
          <a:prstGeom prst="pentagon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ysClr val="windowText" lastClr="000000"/>
                </a:solidFill>
              </a:rPr>
              <a:t>3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cm</a:t>
            </a:r>
          </a:p>
        </p:txBody>
      </p:sp>
      <p:sp>
        <p:nvSpPr>
          <p:cNvPr id="10" name="AutoShape 63"/>
          <p:cNvSpPr>
            <a:spLocks noChangeArrowheads="1"/>
          </p:cNvSpPr>
          <p:nvPr/>
        </p:nvSpPr>
        <p:spPr bwMode="auto">
          <a:xfrm>
            <a:off x="166255" y="5778500"/>
            <a:ext cx="1295400" cy="1079500"/>
          </a:xfrm>
          <a:prstGeom prst="star8">
            <a:avLst>
              <a:gd name="adj" fmla="val 38250"/>
            </a:avLst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kern="0" dirty="0">
                <a:solidFill>
                  <a:sysClr val="windowText" lastClr="000000"/>
                </a:solidFill>
              </a:rPr>
              <a:t>5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cm</a:t>
            </a:r>
            <a:r>
              <a:rPr kumimoji="0" lang="en-US" sz="24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2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35827" y="1200316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606883" y="1200315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Heptagon 12"/>
          <p:cNvSpPr/>
          <p:nvPr/>
        </p:nvSpPr>
        <p:spPr>
          <a:xfrm>
            <a:off x="2590800" y="168717"/>
            <a:ext cx="1129145" cy="763001"/>
          </a:xfrm>
          <a:prstGeom prst="heptagon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kern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400" b="1" kern="0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400" b="1" kern="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400" dirty="0"/>
          </a:p>
        </p:txBody>
      </p:sp>
      <p:sp>
        <p:nvSpPr>
          <p:cNvPr id="14" name="Hexagon 13"/>
          <p:cNvSpPr/>
          <p:nvPr/>
        </p:nvSpPr>
        <p:spPr>
          <a:xfrm>
            <a:off x="4489089" y="168717"/>
            <a:ext cx="1178935" cy="675409"/>
          </a:xfrm>
          <a:prstGeom prst="hexagon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cm2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Explosion 1 14"/>
          <p:cNvSpPr/>
          <p:nvPr/>
        </p:nvSpPr>
        <p:spPr>
          <a:xfrm>
            <a:off x="6477000" y="152400"/>
            <a:ext cx="1676400" cy="1066800"/>
          </a:xfrm>
          <a:prstGeom prst="irregularSeal1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sz="2000" b="1" kern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r>
              <a:rPr lang="en-US" sz="2000" b="1" kern="0" baseline="30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US" sz="2000" b="1" kern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/>
          </a:p>
        </p:txBody>
      </p:sp>
      <p:sp>
        <p:nvSpPr>
          <p:cNvPr id="16" name="6-Point Star 15"/>
          <p:cNvSpPr/>
          <p:nvPr/>
        </p:nvSpPr>
        <p:spPr>
          <a:xfrm>
            <a:off x="0" y="251844"/>
            <a:ext cx="1295400" cy="890155"/>
          </a:xfrm>
          <a:prstGeom prst="star6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 cm</a:t>
            </a:r>
            <a:endParaRPr lang="en-US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5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261 0.02984 C 0.07101 0.02128 0.08021 0.00486 0.09341 -0.01272 C 0.11181 -0.03723 0.09341 -0.02012 0.10556 -0.03075 C 0.11354 -0.04509 0.1165 -0.04509 0.1283 -0.05296 C 0.13316 -0.06267 0.14497 -0.08927 0.154 -0.09343 C 0.16181 -0.10846 0.15122 -0.0895 0.1632 -0.10569 C 0.17101 -0.11609 0.17309 -0.13251 0.17986 -0.14408 C 0.18733 -0.17414 0.17795 -0.14454 0.18733 -0.16026 C 0.18837 -0.16188 0.18802 -0.16443 0.18889 -0.16628 C 0.19219 -0.17322 0.19948 -0.1864 0.19948 -0.18617 C 0.20625 -0.21253 0.21632 -0.23381 0.22674 -0.25717 C 0.22726 -0.2604 0.22709 -0.2641 0.2283 -0.26711 C 0.23507 -0.28284 0.23143 -0.25994 0.23438 -0.27729 C 0.23681 -0.29139 0.23802 -0.31128 0.24341 -0.32377 C 0.24584 -0.32955 0.24966 -0.33418 0.25261 -0.33973 C 0.25417 -0.3469 0.25643 -0.34875 0.26007 -0.3543 C 0.26198 -0.3506 0.26771 -0.34389 0.26771 -0.33973 L 0.28125 -0.3277 " pathEditMode="relative" rAng="0" ptsTypes="ffffffffffffffffAA">
                                      <p:cBhvr>
                                        <p:cTn id="5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24" y="-19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E-6 -4.44444E-6 C 0.02205 -0.00393 0.04254 -0.00763 0.0651 -0.00995 C 0.08681 -0.01759 0.10486 -0.02222 0.12726 -0.02407 C 0.13177 -0.02546 0.13663 -0.02592 0.14097 -0.02824 C 0.14288 -0.02939 0.1434 -0.03333 0.14549 -0.03426 C 0.14983 -0.03611 0.15469 -0.03541 0.1592 -0.03634 C 0.20208 -0.04583 0.2441 -0.04722 0.28785 -0.05046 C 0.32101 -0.05833 0.35451 -0.05532 0.38785 -0.06041 C 0.4026 -0.06921 0.41042 -0.07083 0.42726 -0.07268 C 0.43767 -0.07939 0.46059 -0.08472 0.46059 -0.08472 C 0.4651 -0.09351 0.48333 -0.12291 0.48941 -0.12708 C 0.49149 -0.12847 0.49375 -0.12939 0.49549 -0.13125 C 0.50365 -0.13958 0.50642 -0.15185 0.5151 -0.15949 C 0.51823 -0.16782 0.52153 -0.1743 0.52587 -0.18171 C 0.52813 -0.19814 0.53611 -0.21435 0.54097 -0.23009 C 0.54271 -0.2412 0.54306 -0.25393 0.54549 -0.26458 C 0.54601 -0.26689 0.54757 -0.26851 0.54844 -0.2706 C 0.5507 -0.27685 0.55139 -0.28426 0.55313 -0.29074 C 0.55538 -0.31041 0.55972 -0.32801 0.56215 -0.34745 C 0.5632 -0.36967 0.56667 -0.40277 0.56667 -0.42824 " pathEditMode="relative" ptsTypes="fffffffffffffffffffA">
                                      <p:cBhvr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25 -0.0199 0.01076 -0.03518 0.01354 -0.05462 C 0.0151 -0.06527 0.01475 -0.08402 0.02118 -0.09305 C 0.02378 -0.10277 0.02586 -0.11041 0.0302 -0.11921 C 0.03177 -0.13125 0.03159 -0.13518 0.03784 -0.14351 C 0.04149 -0.16273 0.04583 -0.18171 0.05156 -0.2 C 0.05191 -0.20555 0.05295 -0.23356 0.05451 -0.24236 C 0.0552 -0.24583 0.05694 -0.24907 0.05764 -0.25254 C 0.05885 -0.25856 0.05972 -0.26458 0.06059 -0.27083 C 0.06284 -0.28819 0.0625 -0.30601 0.0651 -0.32337 C 0.06458 -0.37523 0.06354 -0.47893 0.06354 -0.47893 " pathEditMode="relative" ptsTypes="ffffffffffA">
                                      <p:cBhvr>
                                        <p:cTn id="6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56984E-6 C -0.00799 -0.0111 -0.00035 -0.00231 -0.01545 -0.00855 C -0.02083 -0.01086 -0.03195 -0.01688 -0.03195 -0.01665 C -0.04045 -0.03353 -0.05434 -0.0296 -0.06563 -0.03122 C -0.07518 -0.04093 -0.08768 -0.04463 -0.09879 -0.04509 C -0.14167 -0.04787 -0.1842 -0.04949 -0.22708 -0.05111 C -0.26754 -0.05226 -0.30781 -0.05296 -0.34827 -0.05388 C -0.36997 -0.06683 -0.39115 -0.07308 -0.41389 -0.07631 C -0.43333 -0.08857 -0.45261 -0.10268 -0.4724 -0.11332 C -0.48351 -0.11956 -0.5059 -0.12766 -0.5059 -0.12719 C -0.51563 -0.1376 -0.52587 -0.14315 -0.53646 -0.14986 C -0.53958 -0.15194 -0.54636 -0.15587 -0.54636 -0.15541 C -0.55521 -0.1679 -0.56042 -0.17044 -0.57118 -0.17298 C -0.58507 -0.18732 -0.59965 -0.19958 -0.61441 -0.20999 C -0.62257 -0.22594 -0.61441 -0.21253 -0.6257 -0.22132 C -0.62726 -0.22271 -0.6283 -0.22525 -0.62986 -0.22687 C -0.63108 -0.22803 -0.63281 -0.22872 -0.63403 -0.22964 C -0.63906 -0.23982 -0.64375 -0.24098 -0.64931 -0.24953 C -0.65504 -0.26711 -0.65816 -0.28769 -0.6632 -0.30596 C -0.66511 -0.31313 -0.66788 -0.31891 -0.67014 -0.32562 C -0.67066 -0.33071 -0.67049 -0.3358 -0.67153 -0.33996 C -0.6724 -0.34366 -0.67448 -0.34551 -0.6757 -0.34852 C -0.68264 -0.36586 -0.68854 -0.38714 -0.69809 -0.39939 C -0.70191 -0.42275 -0.69618 -0.39222 -0.70365 -0.41651 C -0.70486 -0.42067 -0.70504 -0.42622 -0.70643 -0.43038 C -0.71458 -0.45744 -0.70677 -0.41697 -0.71476 -0.45328 C -0.71979 -0.47594 -0.71406 -0.46577 -0.7217 -0.47594 C -0.72327 -0.5 -0.72552 -0.52035 -0.72865 -0.54394 C -0.72708 -0.57793 -0.73229 -0.57516 -0.72309 -0.57516 " pathEditMode="relative" rAng="0" ptsTypes="ffffffffffffffffffffffffffffA">
                                      <p:cBhvr>
                                        <p:cTn id="7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615" y="-289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476 0.00278 0.02795 0.00741 0.04236 0.01019 C 0.05243 0.01898 0.03993 0.00926 0.0559 0.01621 C 0.07899 0.02639 0.09826 0.02894 0.12257 0.03449 C 0.15121 0.04121 0.18038 0.04306 0.20885 0.05046 C 0.26198 0.06412 0.2059 0.05463 0.2651 0.06273 C 0.28333 0.06806 0.2743 0.06482 0.29236 0.07269 C 0.29774 0.075 0.30208 0.08102 0.30746 0.08287 C 0.30955 0.08357 0.31146 0.08426 0.31354 0.08496 C 0.32708 0.0956 0.33715 0.10949 0.35295 0.1132 C 0.37187 0.13843 0.35035 0.11366 0.36805 0.12523 C 0.3783 0.13195 0.37396 0.13773 0.38472 0.14144 C 0.39167 0.1507 0.39861 0.15926 0.40573 0.16783 C 0.40972 0.17222 0.41441 0.175 0.41788 0.17986 C 0.42135 0.18426 0.42326 0.19028 0.42726 0.19398 C 0.43385 0.20046 0.44132 0.20486 0.44844 0.21019 C 0.46545 0.22315 0.47708 0.24421 0.49531 0.25463 C 0.50104 0.26389 0.50486 0.26921 0.51354 0.27269 C 0.51493 0.27477 0.51614 0.27732 0.51805 0.27894 C 0.51996 0.28079 0.52239 0.28102 0.52413 0.28287 C 0.52604 0.28496 0.52673 0.28889 0.52864 0.29097 C 0.53229 0.29514 0.5368 0.29769 0.5408 0.30116 C 0.54913 0.3081 0.55451 0.31945 0.56337 0.32523 C 0.57118 0.33542 0.59219 0.36343 0.60139 0.36783 C 0.61354 0.38403 0.60833 0.37732 0.61667 0.38796 C 0.62899 0.40394 0.62222 0.40046 0.63021 0.41412 C 0.63733 0.42616 0.64601 0.43611 0.65295 0.44861 C 0.65538 0.4581 0.65851 0.46366 0.66354 0.47084 C 0.66701 0.48426 0.67448 0.4956 0.68333 0.50301 C 0.68524 0.50718 0.68923 0.51528 0.68923 0.51528 " pathEditMode="relative" ptsTypes="fffffffffffffffffffffffffffffA">
                                      <p:cBhvr>
                                        <p:cTn id="8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4.07407E-6 C -0.004 0.01365 -0.01181 0.02986 -0.0191 0.0412 C -0.0224 0.05162 -0.02292 0.05486 -0.02934 0.06273 C -0.03091 0.06967 -0.03091 0.07569 -0.03507 0.08078 C -0.03768 0.08819 -0.04167 0.09467 -0.04375 0.10208 C -0.0448 0.10578 -0.0441 0.10972 -0.04532 0.11319 C -0.04723 0.11828 -0.05243 0.12754 -0.05243 0.12777 C -0.05452 0.13726 -0.0566 0.14467 -0.06129 0.15254 C -0.06372 0.1618 -0.06355 0.17199 -0.06563 0.18125 C -0.06667 0.18541 -0.07014 0.18796 -0.07153 0.19213 C -0.07483 0.20277 -0.07865 0.21342 -0.08178 0.22453 C -0.08473 0.23518 -0.08646 0.2449 -0.09341 0.25301 C -0.09549 0.26388 -0.0941 0.2699 -0.10053 0.27847 C -0.10469 0.29236 -0.10209 0.28588 -0.10799 0.29814 C -0.11007 0.30902 -0.11112 0.32152 -0.11372 0.33217 C -0.11528 0.33842 -0.11789 0.34398 -0.11962 0.35023 C -0.12223 0.39236 -0.11962 0.43379 -0.11962 0.47615 L -0.12118 0.45254 " pathEditMode="relative" rAng="0" ptsTypes="ffffffffffffffffAA">
                                      <p:cBhvr>
                                        <p:cTn id="9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11" y="237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3.05273E-7 C -0.02674 0.00509 0.01128 -0.00416 -0.01788 0.01156 C -0.025 0.01526 -0.04063 0.0192 -0.04063 0.01943 C -0.06632 0.03816 -0.09375 0.04695 -0.11944 0.06499 C -0.14583 0.08326 -0.17049 0.10268 -0.19861 0.11471 C -0.22483 0.13899 -0.19601 0.11471 -0.22899 0.13414 C -0.24653 0.14431 -0.26684 0.1605 -0.28247 0.17623 C -0.31163 0.20537 -0.34028 0.23474 -0.36892 0.26434 C -0.37726 0.2729 -0.38438 0.28423 -0.39306 0.29117 C -0.40938 0.30389 -0.42535 0.31661 -0.44028 0.33279 C -0.44462 0.33811 -0.44844 0.34366 -0.45278 0.34852 C -0.45781 0.35338 -0.46337 0.35523 -0.46823 0.36008 C -0.48229 0.37373 -0.49549 0.39154 -0.50903 0.40657 C -0.52031 0.41859 -0.53073 0.4334 -0.54323 0.44265 C -0.54583 0.44473 -0.54861 0.44588 -0.55087 0.44843 C -0.56701 0.46762 -0.55503 0.46092 -0.56493 0.46577 C -0.56563 0.46809 -0.56597 0.47132 -0.56736 0.4734 C -0.5684 0.47479 -0.57014 0.47433 -0.57135 0.47525 C -0.57448 0.47849 -0.57726 0.48289 -0.58021 0.48659 C -0.5849 0.49723 -0.58854 0.51018 -0.59427 0.51943 C -0.59497 0.52243 -0.59566 0.52567 -0.5967 0.52891 C -0.5974 0.53076 -0.59878 0.53238 -0.59931 0.53446 C -0.6 0.537 -0.59965 0.53978 -0.60052 0.54209 C -0.60104 0.5444 -0.60243 0.54625 -0.60295 0.5481 C -0.60399 0.55042 -0.60486 0.55296 -0.60556 0.55574 C -0.60781 0.56452 -0.6059 0.5636 -0.60938 0.57308 C -0.6099 0.57447 -0.61128 0.57493 -0.61198 0.57655 C -0.6184 0.59043 -0.62188 0.60476 -0.63351 0.60916 C -0.63681 0.61425 -0.63993 0.61425 -0.64358 0.61748 " pathEditMode="relative" rAng="0" ptsTypes="ffffffffffffffffffffffffffffA">
                                      <p:cBhvr>
                                        <p:cTn id="10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615" y="306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7" grpId="0" animBg="1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/>
      <p:bldP spid="12" grpId="0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DEC-FCA6-4327-9E75-96956C5549BD}" type="datetime1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819400"/>
            <a:ext cx="7924800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</a:pP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nhật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042464" y="76200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5816" y="852110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</p:spTree>
    <p:extLst>
      <p:ext uri="{BB962C8B-B14F-4D97-AF65-F5344CB8AC3E}">
        <p14:creationId xmlns:p14="http://schemas.microsoft.com/office/powerpoint/2010/main" val="122672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6000" r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0729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0000" b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-3276600" y="41564"/>
            <a:ext cx="3083481" cy="212788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Down">
              <a:avLst/>
            </a:prstTxWarp>
            <a:spAutoFit/>
          </a:bodyPr>
          <a:lstStyle/>
          <a:p>
            <a:pPr algn="ctr"/>
            <a:r>
              <a:rPr lang="en-US" sz="88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gradFill>
                  <a:gsLst>
                    <a:gs pos="0">
                      <a:srgbClr val="8064A2">
                        <a:shade val="20000"/>
                        <a:satMod val="245000"/>
                      </a:srgbClr>
                    </a:gs>
                    <a:gs pos="43000">
                      <a:srgbClr val="8064A2">
                        <a:satMod val="255000"/>
                      </a:srgbClr>
                    </a:gs>
                    <a:gs pos="48000">
                      <a:srgbClr val="8064A2">
                        <a:shade val="85000"/>
                        <a:satMod val="255000"/>
                      </a:srgbClr>
                    </a:gs>
                    <a:gs pos="100000">
                      <a:srgbClr val="8064A2">
                        <a:shade val="20000"/>
                        <a:satMod val="245000"/>
                      </a:srgbClr>
                    </a:gs>
                  </a:gsLst>
                  <a:lin ang="5400000"/>
                </a:gradFill>
                <a:effectLst>
                  <a:reflection blurRad="6350" stA="50000" endA="300" endPos="50000" dist="29997" dir="5400000" sy="-100000" algn="bl" rotWithShape="0"/>
                </a:effectLst>
              </a:rPr>
              <a:t>HÁT</a:t>
            </a:r>
          </a:p>
        </p:txBody>
      </p:sp>
    </p:spTree>
    <p:extLst>
      <p:ext uri="{BB962C8B-B14F-4D97-AF65-F5344CB8AC3E}">
        <p14:creationId xmlns:p14="http://schemas.microsoft.com/office/powerpoint/2010/main" val="70156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507 -0.05596 C 1.06129 -0.05388 0.78056 -0.10546 0.99289 -0.04671 C 0.99792 -0.04024 1.00261 -0.03862 1.0092 -0.03608 C 1.02084 -0.02544 1.00452 -0.03978 1.01875 -0.02868 C 1.02153 -0.02659 1.02691 -0.02151 1.02691 -0.02127 C 1.02795 -0.01966 1.02848 -0.01757 1.02969 -0.01596 C 1.03073 -0.01457 1.03282 -0.01434 1.03368 -0.01249 C 1.0342 -0.01156 1.03646 0.00347 1.03646 0.0037 C 1.03611 0.01688 1.03664 0.0303 1.03507 0.04348 C 1.03473 0.04602 1.03195 0.04672 1.03108 0.04903 C 1.02969 0.05227 1.03021 0.05689 1.0283 0.05967 C 1.02309 0.06661 1.02084 0.07447 1.01476 0.07956 C 1.01181 0.09112 1.00556 0.09737 0.99705 0.1013 C 0.99306 0.10893 0.99045 0.10847 0.98334 0.11032 C 0.98195 0.11263 0.98125 0.11587 0.97934 0.11749 C 0.97691 0.11957 0.97379 0.12003 0.97118 0.12095 C 0.96962 0.12165 0.96875 0.12373 0.96719 0.12466 C 0.96545 0.12558 0.96337 0.12558 0.96164 0.12651 C 0.9599 0.12743 0.95816 0.12882 0.95625 0.12997 C 0.94688 0.14269 0.95469 0.13344 0.92639 0.14108 C 0.87657 0.15426 0.82466 0.14223 0.77396 0.14269 C 0.75677 0.15056 0.77552 0.14293 0.7467 0.14824 C 0.73716 0.15009 0.72813 0.15426 0.71841 0.15541 C 0.70104 0.1575 0.66667 0.16096 0.66667 0.1612 C 0.58525 0.18756 0.47535 0.17276 0.40556 0.17345 C 0.40243 0.17415 0.39879 0.17299 0.39601 0.1753 C 0.39167 0.17877 0.38872 0.18502 0.38507 0.18941 C 0.3842 0.1908 0.38247 0.19334 0.38247 0.19357 C 0.38056 0.19912 0.38039 0.2056 0.37848 0.21115 C 0.37795 0.213 0.37639 0.21346 0.3757 0.21508 C 0.37448 0.21739 0.37396 0.21971 0.37309 0.22202 C 0.37414 0.24191 0.37344 0.25231 0.38386 0.2655 C 0.38594 0.27429 0.38924 0.27637 0.39341 0.28354 C 0.40052 0.29579 0.40782 0.31152 0.41927 0.31799 C 0.42361 0.32008 0.42865 0.32031 0.43282 0.32308 C 0.43525 0.3247 0.43733 0.32632 0.43959 0.32863 C 0.44063 0.32956 0.44132 0.33118 0.44236 0.33233 C 0.44723 0.3365 0.45035 0.33626 0.45591 0.3395 C 0.46285 0.34367 0.46563 0.34667 0.47361 0.34829 C 0.49028 0.36101 0.52986 0.3735 0.54966 0.37373 C 0.66927 0.37558 0.78872 0.37604 0.90868 0.37743 C 0.94809 0.3809 0.98664 0.38437 1.02552 0.39015 C 1.03386 0.39408 1.04184 0.39871 1.05 0.40264 C 1.05139 0.40449 1.05261 0.40657 1.05417 0.40796 C 1.05573 0.40981 1.05816 0.41004 1.05955 0.41189 C 1.06181 0.41466 1.0632 0.41883 1.06493 0.42253 C 1.06598 0.42438 1.06667 0.426 1.06771 0.42785 C 1.06858 0.4297 1.07049 0.43363 1.07049 0.43386 C 1.07101 0.43802 1.07084 0.44311 1.07188 0.44774 C 1.07223 0.44935 1.07379 0.45005 1.07448 0.45144 C 1.07917 0.46115 1.0816 0.47202 1.08802 0.48034 C 1.08941 0.48682 1.09202 0.49168 1.09358 0.49838 C 1.09289 0.5229 1.10139 0.54764 1.08264 0.55574 C 1.07604 0.56221 1.07552 0.56476 1.06771 0.56661 C 1.05573 0.57748 1.05434 0.57586 1.03646 0.57748 C 1.02396 0.58164 1.01268 0.58395 0.99966 0.5865 C 0.98889 0.59158 0.97865 0.59251 0.96719 0.5939 C 0.77361 0.59228 0.58733 0.58488 0.3974 0.58488 " pathEditMode="relative" rAng="0" ptsTypes="fffffffffffffffffffffffffffffffffffffffffffffffffffffffffA">
                                      <p:cBhvr>
                                        <p:cTn id="6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208" y="300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124200" y="228600"/>
            <a:ext cx="2895600" cy="715962"/>
          </a:xfrm>
          <a:prstGeom prst="rect">
            <a:avLst/>
          </a:prstGeom>
          <a:gradFill rotWithShape="1">
            <a:gsLst>
              <a:gs pos="0">
                <a:srgbClr val="FFCC00"/>
              </a:gs>
              <a:gs pos="50000">
                <a:srgbClr val="FFFFFF"/>
              </a:gs>
              <a:gs pos="100000">
                <a:srgbClr val="FFCC00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noProof="0" dirty="0" err="1" smtClean="0">
                <a:solidFill>
                  <a:sysClr val="windowText" lastClr="000000"/>
                </a:solidFill>
              </a:rPr>
              <a:t>Ôn</a:t>
            </a: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bài cũ:</a:t>
            </a:r>
          </a:p>
        </p:txBody>
      </p:sp>
      <p:graphicFrame>
        <p:nvGraphicFramePr>
          <p:cNvPr id="5" name="Group 30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191726"/>
              </p:ext>
            </p:extLst>
          </p:nvPr>
        </p:nvGraphicFramePr>
        <p:xfrm>
          <a:off x="1317625" y="1195388"/>
          <a:ext cx="2111375" cy="2072640"/>
        </p:xfrm>
        <a:graphic>
          <a:graphicData uri="http://schemas.openxmlformats.org/drawingml/2006/table">
            <a:tbl>
              <a:tblPr/>
              <a:tblGrid>
                <a:gridCol w="528637"/>
                <a:gridCol w="527050"/>
                <a:gridCol w="528638"/>
                <a:gridCol w="527050"/>
              </a:tblGrid>
              <a:tr h="485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4873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57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Group 4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826480"/>
              </p:ext>
            </p:extLst>
          </p:nvPr>
        </p:nvGraphicFramePr>
        <p:xfrm>
          <a:off x="5638800" y="1219200"/>
          <a:ext cx="2159000" cy="2085976"/>
        </p:xfrm>
        <a:graphic>
          <a:graphicData uri="http://schemas.openxmlformats.org/drawingml/2006/table">
            <a:tbl>
              <a:tblPr/>
              <a:tblGrid>
                <a:gridCol w="539750"/>
                <a:gridCol w="539750"/>
                <a:gridCol w="539750"/>
                <a:gridCol w="539750"/>
              </a:tblGrid>
              <a:tr h="522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78"/>
          <p:cNvSpPr>
            <a:spLocks noChangeArrowheads="1"/>
          </p:cNvSpPr>
          <p:nvPr/>
        </p:nvSpPr>
        <p:spPr bwMode="auto">
          <a:xfrm>
            <a:off x="2109785" y="3354387"/>
            <a:ext cx="785813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VNI-Times" pitchFamily="2" charset="0"/>
              </a:rPr>
              <a:t>P</a:t>
            </a:r>
            <a:endParaRPr lang="vi-VN" sz="3200" b="1" dirty="0">
              <a:solidFill>
                <a:prstClr val="black"/>
              </a:solidFill>
              <a:latin typeface="VNI-Times" pitchFamily="2" charset="0"/>
            </a:endParaRPr>
          </a:p>
        </p:txBody>
      </p:sp>
      <p:sp>
        <p:nvSpPr>
          <p:cNvPr id="8" name="Rectangle 79"/>
          <p:cNvSpPr>
            <a:spLocks noChangeArrowheads="1"/>
          </p:cNvSpPr>
          <p:nvPr/>
        </p:nvSpPr>
        <p:spPr bwMode="auto">
          <a:xfrm>
            <a:off x="6430962" y="3454400"/>
            <a:ext cx="503238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VNI-Times" pitchFamily="2" charset="0"/>
              </a:rPr>
              <a:t>Q</a:t>
            </a:r>
            <a:endParaRPr lang="vi-VN" sz="3200" b="1" dirty="0">
              <a:solidFill>
                <a:prstClr val="black"/>
              </a:solidFill>
              <a:latin typeface="VNI-Times" pitchFamily="2" charset="0"/>
            </a:endParaRPr>
          </a:p>
        </p:txBody>
      </p:sp>
      <p:sp>
        <p:nvSpPr>
          <p:cNvPr id="9" name="Rectangle 80"/>
          <p:cNvSpPr>
            <a:spLocks noChangeArrowheads="1"/>
          </p:cNvSpPr>
          <p:nvPr/>
        </p:nvSpPr>
        <p:spPr bwMode="auto">
          <a:xfrm>
            <a:off x="0" y="4239058"/>
            <a:ext cx="5076825" cy="792162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vi-VN" sz="2800" kern="0" dirty="0">
                <a:solidFill>
                  <a:sysClr val="windowText" lastClr="000000"/>
                </a:solidFill>
                <a:latin typeface="Times New Roman"/>
              </a:rPr>
              <a:t>Hình </a:t>
            </a:r>
            <a:r>
              <a:rPr lang="en-US" sz="2800" b="1" kern="0" dirty="0">
                <a:solidFill>
                  <a:sysClr val="windowText" lastClr="000000"/>
                </a:solidFill>
              </a:rPr>
              <a:t>P</a:t>
            </a:r>
            <a:r>
              <a:rPr lang="vi-VN" sz="2800" kern="0" dirty="0">
                <a:solidFill>
                  <a:sysClr val="windowText" lastClr="000000"/>
                </a:solidFill>
                <a:latin typeface="Times New Roman"/>
              </a:rPr>
              <a:t> gồm bao nhiêu ô vuông </a:t>
            </a:r>
            <a:r>
              <a:rPr lang="vi-VN" sz="2800" kern="0" dirty="0">
                <a:solidFill>
                  <a:sysClr val="windowText" lastClr="000000"/>
                </a:solidFill>
              </a:rPr>
              <a:t>?</a:t>
            </a:r>
          </a:p>
        </p:txBody>
      </p:sp>
      <p:sp>
        <p:nvSpPr>
          <p:cNvPr id="10" name="Rectangle 81"/>
          <p:cNvSpPr>
            <a:spLocks noChangeArrowheads="1"/>
          </p:cNvSpPr>
          <p:nvPr/>
        </p:nvSpPr>
        <p:spPr bwMode="auto">
          <a:xfrm>
            <a:off x="0" y="5031220"/>
            <a:ext cx="5076825" cy="7921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vi-VN" sz="2800" kern="0" dirty="0">
                <a:solidFill>
                  <a:sysClr val="windowText" lastClr="000000"/>
                </a:solidFill>
                <a:latin typeface="Times New Roman"/>
              </a:rPr>
              <a:t>Hình </a:t>
            </a:r>
            <a:r>
              <a:rPr lang="en-US" sz="2800" b="1" kern="0" dirty="0">
                <a:solidFill>
                  <a:sysClr val="windowText" lastClr="000000"/>
                </a:solidFill>
              </a:rPr>
              <a:t>Q</a:t>
            </a:r>
            <a:r>
              <a:rPr lang="vi-VN" sz="2800" kern="0" dirty="0">
                <a:solidFill>
                  <a:sysClr val="windowText" lastClr="000000"/>
                </a:solidFill>
                <a:latin typeface="Times New Roman"/>
              </a:rPr>
              <a:t> gồm bao nhiêu ô vuông </a:t>
            </a:r>
            <a:r>
              <a:rPr lang="vi-VN" sz="2800" kern="0" dirty="0">
                <a:solidFill>
                  <a:sysClr val="windowText" lastClr="000000"/>
                </a:solidFill>
              </a:rPr>
              <a:t>?</a:t>
            </a:r>
          </a:p>
        </p:txBody>
      </p:sp>
      <p:sp>
        <p:nvSpPr>
          <p:cNvPr id="11" name="Rectangle 83"/>
          <p:cNvSpPr>
            <a:spLocks noChangeArrowheads="1"/>
          </p:cNvSpPr>
          <p:nvPr/>
        </p:nvSpPr>
        <p:spPr bwMode="auto">
          <a:xfrm>
            <a:off x="5076825" y="4239058"/>
            <a:ext cx="4067175" cy="792162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vi-VN" sz="2800" kern="0" dirty="0">
                <a:solidFill>
                  <a:srgbClr val="FF3300"/>
                </a:solidFill>
                <a:latin typeface="Times New Roman"/>
              </a:rPr>
              <a:t>Hình </a:t>
            </a:r>
            <a:r>
              <a:rPr lang="en-US" sz="2800" kern="0" dirty="0">
                <a:solidFill>
                  <a:srgbClr val="FF3300"/>
                </a:solidFill>
              </a:rPr>
              <a:t>P</a:t>
            </a:r>
            <a:r>
              <a:rPr lang="vi-VN" sz="2800" kern="0" dirty="0">
                <a:solidFill>
                  <a:srgbClr val="FF3300"/>
                </a:solidFill>
                <a:latin typeface="Times New Roman"/>
              </a:rPr>
              <a:t> gồm </a:t>
            </a:r>
            <a:r>
              <a:rPr lang="en-US" sz="2800" kern="0" dirty="0">
                <a:solidFill>
                  <a:srgbClr val="FF3300"/>
                </a:solidFill>
              </a:rPr>
              <a:t>11</a:t>
            </a:r>
            <a:r>
              <a:rPr lang="vi-VN" sz="2800" kern="0" dirty="0">
                <a:solidFill>
                  <a:srgbClr val="FF3300"/>
                </a:solidFill>
                <a:latin typeface="Times New Roman"/>
              </a:rPr>
              <a:t> ô vuông. </a:t>
            </a:r>
          </a:p>
        </p:txBody>
      </p:sp>
      <p:sp>
        <p:nvSpPr>
          <p:cNvPr id="12" name="Rectangle 84"/>
          <p:cNvSpPr>
            <a:spLocks noChangeArrowheads="1"/>
          </p:cNvSpPr>
          <p:nvPr/>
        </p:nvSpPr>
        <p:spPr bwMode="auto">
          <a:xfrm>
            <a:off x="5075238" y="5031220"/>
            <a:ext cx="4068762" cy="7921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r>
              <a:rPr lang="vi-VN" sz="2800" kern="0" dirty="0">
                <a:solidFill>
                  <a:srgbClr val="FF3300"/>
                </a:solidFill>
                <a:latin typeface="Times New Roman"/>
              </a:rPr>
              <a:t>Hình </a:t>
            </a:r>
            <a:r>
              <a:rPr lang="en-US" sz="2800" kern="0" dirty="0">
                <a:solidFill>
                  <a:srgbClr val="FF3300"/>
                </a:solidFill>
              </a:rPr>
              <a:t>Q</a:t>
            </a:r>
            <a:r>
              <a:rPr lang="vi-VN" sz="2800" kern="0" dirty="0">
                <a:solidFill>
                  <a:srgbClr val="FF3300"/>
                </a:solidFill>
                <a:latin typeface="Times New Roman"/>
              </a:rPr>
              <a:t> gồm </a:t>
            </a:r>
            <a:r>
              <a:rPr lang="en-US" sz="2800" kern="0" dirty="0">
                <a:solidFill>
                  <a:srgbClr val="FF3300"/>
                </a:solidFill>
              </a:rPr>
              <a:t>10</a:t>
            </a:r>
            <a:r>
              <a:rPr lang="vi-VN" sz="2800" kern="0" dirty="0">
                <a:solidFill>
                  <a:srgbClr val="FF3300"/>
                </a:solidFill>
                <a:latin typeface="Times New Roman"/>
              </a:rPr>
              <a:t> ô vuông.</a:t>
            </a:r>
          </a:p>
        </p:txBody>
      </p:sp>
      <p:sp>
        <p:nvSpPr>
          <p:cNvPr id="13" name="Rectangle 85"/>
          <p:cNvSpPr>
            <a:spLocks noChangeArrowheads="1"/>
          </p:cNvSpPr>
          <p:nvPr/>
        </p:nvSpPr>
        <p:spPr bwMode="auto">
          <a:xfrm>
            <a:off x="0" y="5918199"/>
            <a:ext cx="9144000" cy="792163"/>
          </a:xfrm>
          <a:prstGeom prst="rect">
            <a:avLst/>
          </a:prstGeom>
          <a:ln/>
          <a:ex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r>
              <a:rPr lang="vi-VN" sz="3600" kern="0" dirty="0">
                <a:solidFill>
                  <a:srgbClr val="FF3300"/>
                </a:solidFill>
                <a:latin typeface="Times New Roman"/>
              </a:rPr>
              <a:t>Diện tích hình </a:t>
            </a:r>
            <a:r>
              <a:rPr lang="en-US" sz="3600" b="1" kern="0" dirty="0">
                <a:solidFill>
                  <a:srgbClr val="FF3300"/>
                </a:solidFill>
              </a:rPr>
              <a:t>P</a:t>
            </a:r>
            <a:r>
              <a:rPr lang="vi-VN" sz="3600" kern="0" dirty="0">
                <a:solidFill>
                  <a:srgbClr val="FF3300"/>
                </a:solidFill>
                <a:latin typeface="Times New Roman"/>
              </a:rPr>
              <a:t> </a:t>
            </a:r>
            <a:r>
              <a:rPr lang="en-US" sz="3600" kern="0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vi-VN" sz="3600" kern="0" dirty="0">
                <a:solidFill>
                  <a:srgbClr val="FF3300"/>
                </a:solidFill>
                <a:latin typeface="Times New Roman"/>
              </a:rPr>
              <a:t> hơn diện tích hình </a:t>
            </a:r>
            <a:r>
              <a:rPr lang="en-US" sz="3600" b="1" kern="0" dirty="0">
                <a:solidFill>
                  <a:srgbClr val="FF3300"/>
                </a:solidFill>
              </a:rPr>
              <a:t>Q</a:t>
            </a:r>
            <a:r>
              <a:rPr lang="en-US" sz="3600" kern="0" dirty="0">
                <a:solidFill>
                  <a:srgbClr val="FF3300"/>
                </a:solidFill>
              </a:rPr>
              <a:t>	</a:t>
            </a:r>
            <a:endParaRPr lang="vi-VN" sz="3600" kern="0" dirty="0">
              <a:solidFill>
                <a:srgbClr val="FF3300"/>
              </a:solidFill>
              <a:latin typeface="Times New Roman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1227" y="5991114"/>
            <a:ext cx="8915400" cy="646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P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Q ?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390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  <p:bldP spid="2" grpId="0" animBg="1"/>
      <p:bldP spid="2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533400"/>
            <a:ext cx="1066800" cy="7620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32"/>
          <p:cNvSpPr>
            <a:spLocks noChangeArrowheads="1"/>
          </p:cNvSpPr>
          <p:nvPr/>
        </p:nvSpPr>
        <p:spPr bwMode="auto">
          <a:xfrm>
            <a:off x="28184" y="1295400"/>
            <a:ext cx="91440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CCCC"/>
                    </a:gs>
                    <a:gs pos="50000">
                      <a:schemeClr val="bg1"/>
                    </a:gs>
                    <a:gs pos="100000">
                      <a:srgbClr val="FFCCCC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4200" b="1" i="0" u="none" strike="noStrike" kern="0" normalizeH="0" baseline="0" noProof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j-lt"/>
              </a:rPr>
              <a:t>Đơn vị đo diện tích. Xăng-ti-mét vuông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370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1F60-EB87-4AC8-B7E7-095CD3A23594}" type="datetime1">
              <a:rPr lang="en-US" smtClean="0"/>
              <a:pPr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333374" y="4580554"/>
            <a:ext cx="8353425" cy="1508105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Kết</a:t>
            </a: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1" i="0" u="sng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luận</a:t>
            </a:r>
            <a:r>
              <a:rPr kumimoji="0" lang="en-US" sz="2800" b="1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	      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kern="0" noProof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vi-V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ăng-ti-mét vuông 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là diện tích hình vuông có cạnh dài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</a:t>
            </a:r>
            <a:r>
              <a:rPr kumimoji="0" lang="vi-VN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2800" b="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2195513" y="1403727"/>
            <a:ext cx="6948487" cy="1115638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Để đo diện tích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ta</a:t>
            </a:r>
            <a:r>
              <a:rPr kumimoji="0" lang="vi-VN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 dùng đơn vị đo diện tích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,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chẳng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hạn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xăng-ti-mét vuông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.</a:t>
            </a:r>
            <a:endParaRPr kumimoji="0" lang="vi-VN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627356" y="3068638"/>
            <a:ext cx="8059443" cy="8636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</a:t>
            </a:r>
            <a:r>
              <a: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iện tích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ình vuông này  là </a:t>
            </a:r>
            <a:r>
              <a:rPr kumimoji="0" lang="en-US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 </a:t>
            </a:r>
            <a:r>
              <a:rPr kumimoji="0" lang="vi-VN" sz="2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xăng-ti-mét vuông</a:t>
            </a:r>
          </a:p>
        </p:txBody>
      </p:sp>
      <p:pic>
        <p:nvPicPr>
          <p:cNvPr id="11" name="Picture 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91769"/>
            <a:ext cx="11705767" cy="1070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27357" y="1269304"/>
            <a:ext cx="1254714" cy="10755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37"/>
          <p:cNvSpPr txBox="1">
            <a:spLocks noChangeArrowheads="1"/>
          </p:cNvSpPr>
          <p:nvPr/>
        </p:nvSpPr>
        <p:spPr bwMode="auto">
          <a:xfrm>
            <a:off x="793605" y="2519364"/>
            <a:ext cx="104699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1 cm</a:t>
            </a:r>
          </a:p>
        </p:txBody>
      </p:sp>
      <p:sp>
        <p:nvSpPr>
          <p:cNvPr id="19" name="Rectangle 38"/>
          <p:cNvSpPr>
            <a:spLocks noChangeArrowheads="1"/>
          </p:cNvSpPr>
          <p:nvPr/>
        </p:nvSpPr>
        <p:spPr bwMode="auto">
          <a:xfrm>
            <a:off x="611188" y="1366150"/>
            <a:ext cx="1197052" cy="1115636"/>
          </a:xfrm>
          <a:prstGeom prst="rect">
            <a:avLst/>
          </a:prstGeom>
          <a:solidFill>
            <a:srgbClr val="FF33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</a:endParaRPr>
          </a:p>
        </p:txBody>
      </p:sp>
      <p:sp>
        <p:nvSpPr>
          <p:cNvPr id="20" name="Text Box 39"/>
          <p:cNvSpPr txBox="1">
            <a:spLocks noChangeArrowheads="1"/>
          </p:cNvSpPr>
          <p:nvPr/>
        </p:nvSpPr>
        <p:spPr bwMode="auto">
          <a:xfrm>
            <a:off x="-973138" y="1722120"/>
            <a:ext cx="109803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Arial" charset="0"/>
              </a:rPr>
              <a:t>1 cm</a:t>
            </a:r>
            <a:r>
              <a:rPr kumimoji="0" lang="en-US" sz="2000" b="1" i="0" u="none" strike="noStrike" kern="0" cap="none" spc="0" normalizeH="0" baseline="30000" noProof="0" smtClean="0">
                <a:ln>
                  <a:noFill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itchFamily="18" charset="0"/>
                <a:cs typeface="Arial" charset="0"/>
              </a:rPr>
              <a:t>2</a:t>
            </a:r>
            <a:endParaRPr kumimoji="0" lang="en-US" sz="20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itchFamily="18" charset="0"/>
              <a:cs typeface="Arial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6443595" y="4580554"/>
            <a:ext cx="6034087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53762" y="79404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15816" y="759530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  <a:endParaRPr lang="vi-VN" sz="3200" b="1" kern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74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71676E-6 L 0.00243 -0.27746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13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75486E-6 L 0.19635 -0.00254 " pathEditMode="relative" rAng="0" ptsTypes="AA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9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6632 -4.82886E-6 L 0.86632 -0.0039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00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3" grpId="0"/>
      <p:bldP spid="19" grpId="0" animBg="1"/>
      <p:bldP spid="20" grpId="0"/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D1F60-EB87-4AC8-B7E7-095CD3A23594}" type="datetime1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6</a:t>
            </a:fld>
            <a:endParaRPr lang="en-US"/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3960450" y="4370606"/>
            <a:ext cx="1109465" cy="7413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cm</a:t>
            </a:r>
            <a:endParaRPr kumimoji="0" lang="vi-VN" sz="54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22"/>
          <p:cNvSpPr txBox="1">
            <a:spLocks noChangeArrowheads="1"/>
          </p:cNvSpPr>
          <p:nvPr/>
        </p:nvSpPr>
        <p:spPr bwMode="auto">
          <a:xfrm>
            <a:off x="9448800" y="4291880"/>
            <a:ext cx="4318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</a:p>
        </p:txBody>
      </p:sp>
      <p:sp>
        <p:nvSpPr>
          <p:cNvPr id="11" name="Rectangle 23"/>
          <p:cNvSpPr>
            <a:spLocks noChangeArrowheads="1"/>
          </p:cNvSpPr>
          <p:nvPr/>
        </p:nvSpPr>
        <p:spPr bwMode="auto">
          <a:xfrm>
            <a:off x="748144" y="3496160"/>
            <a:ext cx="6490856" cy="579437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X</a:t>
            </a:r>
            <a:r>
              <a:rPr kumimoji="0" lang="vi-VN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ăng-ti-mét vuông được viết tắt là: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144" y="2025878"/>
            <a:ext cx="8091055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Xăng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ti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09749" y="2438400"/>
            <a:ext cx="1210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sz="5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5816" y="867411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  <p:sp>
        <p:nvSpPr>
          <p:cNvPr id="7" name="Rectangle 6"/>
          <p:cNvSpPr/>
          <p:nvPr/>
        </p:nvSpPr>
        <p:spPr>
          <a:xfrm>
            <a:off x="4233766" y="236598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229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 -0.01387 L -0.50694 -0.0080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847" y="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DEC-FCA6-4327-9E75-96956C5549BD}" type="datetime1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7</a:t>
            </a:fld>
            <a:endParaRPr lang="en-US"/>
          </a:p>
        </p:txBody>
      </p:sp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3601966" y="1309255"/>
            <a:ext cx="189136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0" eaLnBrk="1" hangingPunct="1">
              <a:spcBef>
                <a:spcPct val="50000"/>
              </a:spcBef>
              <a:defRPr/>
            </a:pPr>
            <a:r>
              <a:rPr kumimoji="0" lang="en-US" sz="8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cm</a:t>
            </a: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332367" y="2971799"/>
            <a:ext cx="3934834" cy="576167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u="sng" kern="0" dirty="0" err="1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xăng-ti-mét vuông </a:t>
            </a:r>
            <a:endParaRPr kumimoji="0" lang="vi-VN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32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5493327" y="2863755"/>
            <a:ext cx="1655763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cm</a:t>
            </a:r>
            <a:r>
              <a:rPr kumimoji="0" lang="en-US" sz="36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3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6781800" y="4030663"/>
            <a:ext cx="165576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36</a:t>
            </a: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cm</a:t>
            </a:r>
            <a:r>
              <a:rPr kumimoji="0" lang="en-US" sz="36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3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267711" y="4030663"/>
            <a:ext cx="5371089" cy="720725"/>
          </a:xfrm>
          <a:prstGeom prst="rect">
            <a:avLst/>
          </a:prstGeom>
          <a:ln/>
          <a:ex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sng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Ba mươi sáu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xăng-ti-mét vuông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11" name="Text Box 22"/>
          <p:cNvSpPr txBox="1">
            <a:spLocks noChangeArrowheads="1"/>
          </p:cNvSpPr>
          <p:nvPr/>
        </p:nvSpPr>
        <p:spPr bwMode="auto">
          <a:xfrm>
            <a:off x="4865255" y="1269796"/>
            <a:ext cx="431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Arial" charset="0"/>
              </a:rPr>
              <a:t>2</a:t>
            </a:r>
          </a:p>
        </p:txBody>
      </p:sp>
      <p:sp>
        <p:nvSpPr>
          <p:cNvPr id="6" name="Rectangle 5"/>
          <p:cNvSpPr/>
          <p:nvPr/>
        </p:nvSpPr>
        <p:spPr>
          <a:xfrm>
            <a:off x="4018110" y="280750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36924" y="977180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</p:spTree>
    <p:extLst>
      <p:ext uri="{BB962C8B-B14F-4D97-AF65-F5344CB8AC3E}">
        <p14:creationId xmlns:p14="http://schemas.microsoft.com/office/powerpoint/2010/main" val="521543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/>
      <p:bldP spid="9" grpId="0"/>
      <p:bldP spid="10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DEC-FCA6-4327-9E75-96956C5549BD}" type="datetime1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967797"/>
              </p:ext>
            </p:extLst>
          </p:nvPr>
        </p:nvGraphicFramePr>
        <p:xfrm>
          <a:off x="107950" y="2636838"/>
          <a:ext cx="9036050" cy="3795714"/>
        </p:xfrm>
        <a:graphic>
          <a:graphicData uri="http://schemas.openxmlformats.org/drawingml/2006/table">
            <a:tbl>
              <a:tblPr/>
              <a:tblGrid>
                <a:gridCol w="7199313"/>
                <a:gridCol w="1836737"/>
              </a:tblGrid>
              <a:tr h="7413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Đọc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vi-VN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Viết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69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13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  <a:cs typeface="Arial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7"/>
          <p:cNvSpPr>
            <a:spLocks noChangeArrowheads="1"/>
          </p:cNvSpPr>
          <p:nvPr/>
        </p:nvSpPr>
        <p:spPr bwMode="auto">
          <a:xfrm>
            <a:off x="0" y="1409700"/>
            <a:ext cx="1763713" cy="4953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Luyện tập </a:t>
            </a:r>
          </a:p>
        </p:txBody>
      </p:sp>
      <p:sp>
        <p:nvSpPr>
          <p:cNvPr id="7" name="Rectangle 28"/>
          <p:cNvSpPr>
            <a:spLocks noChangeArrowheads="1"/>
          </p:cNvSpPr>
          <p:nvPr/>
        </p:nvSpPr>
        <p:spPr bwMode="auto">
          <a:xfrm>
            <a:off x="0" y="1942523"/>
            <a:ext cx="4724400" cy="574675"/>
          </a:xfrm>
          <a:prstGeom prst="rect">
            <a:avLst/>
          </a:prstGeom>
          <a:ln/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Bài tập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1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: </a:t>
            </a:r>
          </a:p>
        </p:txBody>
      </p:sp>
      <p:sp>
        <p:nvSpPr>
          <p:cNvPr id="8" name="Rectangle 34"/>
          <p:cNvSpPr>
            <a:spLocks noChangeArrowheads="1"/>
          </p:cNvSpPr>
          <p:nvPr/>
        </p:nvSpPr>
        <p:spPr bwMode="auto">
          <a:xfrm>
            <a:off x="1763713" y="2000250"/>
            <a:ext cx="2960687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Viết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(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theo mẫu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)</a:t>
            </a:r>
            <a:r>
              <a:rPr kumimoji="0" lang="vi-VN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9" name="Rectangle 22"/>
          <p:cNvSpPr>
            <a:spLocks noChangeArrowheads="1"/>
          </p:cNvSpPr>
          <p:nvPr/>
        </p:nvSpPr>
        <p:spPr bwMode="auto">
          <a:xfrm>
            <a:off x="73025" y="3386138"/>
            <a:ext cx="72358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vi-VN" sz="3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Năm xăng-ti-mét vuông</a:t>
            </a:r>
          </a:p>
        </p:txBody>
      </p:sp>
      <p:sp>
        <p:nvSpPr>
          <p:cNvPr id="10" name="Rectangle 23"/>
          <p:cNvSpPr>
            <a:spLocks noChangeArrowheads="1"/>
          </p:cNvSpPr>
          <p:nvPr/>
        </p:nvSpPr>
        <p:spPr bwMode="auto">
          <a:xfrm>
            <a:off x="73025" y="4251325"/>
            <a:ext cx="6913563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Một trăm hai mươi xăng-ti-mét vuông </a:t>
            </a:r>
          </a:p>
        </p:txBody>
      </p:sp>
      <p:sp>
        <p:nvSpPr>
          <p:cNvPr id="11" name="Rectangle 24"/>
          <p:cNvSpPr>
            <a:spLocks noChangeArrowheads="1"/>
          </p:cNvSpPr>
          <p:nvPr/>
        </p:nvSpPr>
        <p:spPr bwMode="auto">
          <a:xfrm>
            <a:off x="7381875" y="4962525"/>
            <a:ext cx="16557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1500 cm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2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25"/>
          <p:cNvSpPr>
            <a:spLocks noChangeArrowheads="1"/>
          </p:cNvSpPr>
          <p:nvPr/>
        </p:nvSpPr>
        <p:spPr bwMode="auto">
          <a:xfrm>
            <a:off x="73025" y="5762625"/>
            <a:ext cx="7056438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Mười nghìn xăng-ti-mét vuông </a:t>
            </a:r>
          </a:p>
        </p:txBody>
      </p:sp>
      <p:sp>
        <p:nvSpPr>
          <p:cNvPr id="13" name="Rectangle 26"/>
          <p:cNvSpPr>
            <a:spLocks noChangeArrowheads="1"/>
          </p:cNvSpPr>
          <p:nvPr/>
        </p:nvSpPr>
        <p:spPr bwMode="auto">
          <a:xfrm>
            <a:off x="7453313" y="3429000"/>
            <a:ext cx="16557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5 cm</a:t>
            </a:r>
            <a:r>
              <a:rPr kumimoji="0" lang="en-US" sz="32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3200" b="1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35"/>
          <p:cNvSpPr>
            <a:spLocks noChangeArrowheads="1"/>
          </p:cNvSpPr>
          <p:nvPr/>
        </p:nvSpPr>
        <p:spPr bwMode="auto">
          <a:xfrm>
            <a:off x="7308850" y="4149725"/>
            <a:ext cx="1655763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120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2800" b="1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36"/>
          <p:cNvSpPr>
            <a:spLocks noChangeArrowheads="1"/>
          </p:cNvSpPr>
          <p:nvPr/>
        </p:nvSpPr>
        <p:spPr bwMode="auto">
          <a:xfrm>
            <a:off x="7412038" y="5734050"/>
            <a:ext cx="16557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10 000 cm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37"/>
          <p:cNvSpPr>
            <a:spLocks noChangeArrowheads="1"/>
          </p:cNvSpPr>
          <p:nvPr/>
        </p:nvSpPr>
        <p:spPr bwMode="auto">
          <a:xfrm>
            <a:off x="73024" y="4941888"/>
            <a:ext cx="680402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Một nghìn năm trăm xăng-ti-mét vuông</a:t>
            </a:r>
            <a:r>
              <a:rPr kumimoji="0" lang="vi-VN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19122" y="642258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042464" y="48577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6144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7FDEC-FCA6-4327-9E75-96956C5549BD}" type="datetime1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Xăng - ti - mét vuông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A1554-D741-4CE2-8E12-4CECA6D8243C}" type="slidenum">
              <a:rPr lang="en-US" smtClean="0"/>
              <a:t>9</a:t>
            </a:fld>
            <a:endParaRPr lang="en-US"/>
          </a:p>
        </p:txBody>
      </p:sp>
      <p:sp>
        <p:nvSpPr>
          <p:cNvPr id="5" name="Rectangle 42"/>
          <p:cNvSpPr>
            <a:spLocks noChangeArrowheads="1"/>
          </p:cNvSpPr>
          <p:nvPr/>
        </p:nvSpPr>
        <p:spPr bwMode="auto">
          <a:xfrm>
            <a:off x="4572000" y="2640011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538163" y="4943474"/>
            <a:ext cx="720725" cy="503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</a:t>
            </a:r>
            <a:endParaRPr kumimoji="0" lang="vi-VN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79388" y="4151312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900113" y="4146549"/>
            <a:ext cx="720725" cy="720725"/>
          </a:xfrm>
          <a:prstGeom prst="rect">
            <a:avLst/>
          </a:prstGeom>
          <a:solidFill>
            <a:srgbClr val="0000FF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900113" y="2711449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79388" y="3432174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900113" y="3432174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906389" y="4367212"/>
            <a:ext cx="1793949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       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kern="0" dirty="0">
                <a:solidFill>
                  <a:srgbClr val="FF3300"/>
                </a:solidFill>
              </a:rPr>
              <a:t> </a:t>
            </a:r>
            <a:r>
              <a:rPr lang="en-US" sz="2800" kern="0" dirty="0" smtClean="0">
                <a:solidFill>
                  <a:srgbClr val="FF3300"/>
                </a:solidFill>
              </a:rPr>
              <a:t>         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1cm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2800" b="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763713" y="2640012"/>
            <a:ext cx="23749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Hình A gồm</a:t>
            </a: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...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ô vuông</a:t>
            </a: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1763713" y="3503612"/>
            <a:ext cx="33115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Di</a:t>
            </a:r>
            <a:r>
              <a:rPr kumimoji="0" lang="vi-VN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ện tích hình A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bằng...</a:t>
            </a:r>
          </a:p>
        </p:txBody>
      </p:sp>
      <p:sp>
        <p:nvSpPr>
          <p:cNvPr id="15" name="Rectangle 39"/>
          <p:cNvSpPr>
            <a:spLocks noChangeArrowheads="1"/>
          </p:cNvSpPr>
          <p:nvPr/>
        </p:nvSpPr>
        <p:spPr bwMode="auto">
          <a:xfrm>
            <a:off x="6011863" y="4079873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Rectangle 40"/>
          <p:cNvSpPr>
            <a:spLocks noChangeArrowheads="1"/>
          </p:cNvSpPr>
          <p:nvPr/>
        </p:nvSpPr>
        <p:spPr bwMode="auto">
          <a:xfrm>
            <a:off x="5292725" y="4079873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7" name="Rectangle 41"/>
          <p:cNvSpPr>
            <a:spLocks noChangeArrowheads="1"/>
          </p:cNvSpPr>
          <p:nvPr/>
        </p:nvSpPr>
        <p:spPr bwMode="auto">
          <a:xfrm>
            <a:off x="5292725" y="3360736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8" name="Rectangle 43"/>
          <p:cNvSpPr>
            <a:spLocks noChangeArrowheads="1"/>
          </p:cNvSpPr>
          <p:nvPr/>
        </p:nvSpPr>
        <p:spPr bwMode="auto">
          <a:xfrm>
            <a:off x="4572000" y="3360736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9" name="Rectangle 44"/>
          <p:cNvSpPr>
            <a:spLocks noChangeArrowheads="1"/>
          </p:cNvSpPr>
          <p:nvPr/>
        </p:nvSpPr>
        <p:spPr bwMode="auto">
          <a:xfrm>
            <a:off x="6445250" y="2568573"/>
            <a:ext cx="23749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Hình B gồm</a:t>
            </a: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</a:rPr>
              <a:t>...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</a:rPr>
              <a:t>ô vuông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</a:rPr>
              <a:t>là</a:t>
            </a:r>
            <a:r>
              <a:rPr kumimoji="0" lang="en-US" sz="2800" b="0" i="0" u="none" strike="noStrike" kern="0" cap="none" spc="0" normalizeH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</a:rPr>
              <a:t>1 cm</a:t>
            </a:r>
            <a:r>
              <a:rPr kumimoji="0" lang="en-US" sz="28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+mj-lt"/>
              </a:rPr>
              <a:t>2</a:t>
            </a:r>
            <a:endParaRPr kumimoji="0" lang="vi-VN" sz="2800" b="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0" name="Rectangle 45"/>
          <p:cNvSpPr>
            <a:spLocks noChangeArrowheads="1"/>
          </p:cNvSpPr>
          <p:nvPr/>
        </p:nvSpPr>
        <p:spPr bwMode="auto">
          <a:xfrm>
            <a:off x="6415088" y="3389311"/>
            <a:ext cx="24114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Di</a:t>
            </a: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ện tích hình B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bằng</a:t>
            </a:r>
            <a:r>
              <a:rPr kumimoji="0" lang="vi-VN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sp>
        <p:nvSpPr>
          <p:cNvPr id="21" name="Rectangle 46"/>
          <p:cNvSpPr>
            <a:spLocks noChangeArrowheads="1"/>
          </p:cNvSpPr>
          <p:nvPr/>
        </p:nvSpPr>
        <p:spPr bwMode="auto">
          <a:xfrm>
            <a:off x="5291138" y="4862367"/>
            <a:ext cx="72072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</a:t>
            </a:r>
          </a:p>
        </p:txBody>
      </p:sp>
      <p:sp>
        <p:nvSpPr>
          <p:cNvPr id="23" name="Rectangle 51"/>
          <p:cNvSpPr>
            <a:spLocks noChangeArrowheads="1"/>
          </p:cNvSpPr>
          <p:nvPr/>
        </p:nvSpPr>
        <p:spPr bwMode="auto">
          <a:xfrm>
            <a:off x="8328603" y="2281235"/>
            <a:ext cx="720725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CC33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</a:t>
            </a:r>
            <a:endParaRPr kumimoji="0" lang="vi-VN" sz="3200" b="0" i="0" u="none" strike="noStrike" kern="0" cap="none" spc="0" normalizeH="0" baseline="0" noProof="0" dirty="0" smtClean="0">
              <a:ln>
                <a:noFill/>
              </a:ln>
              <a:solidFill>
                <a:srgbClr val="CC33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53"/>
          <p:cNvSpPr>
            <a:spLocks noChangeArrowheads="1"/>
          </p:cNvSpPr>
          <p:nvPr/>
        </p:nvSpPr>
        <p:spPr bwMode="auto">
          <a:xfrm>
            <a:off x="3713089" y="2465387"/>
            <a:ext cx="720725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</a:t>
            </a:r>
            <a:endParaRPr kumimoji="0" lang="vi-VN" sz="32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55"/>
          <p:cNvSpPr>
            <a:spLocks noChangeArrowheads="1"/>
          </p:cNvSpPr>
          <p:nvPr/>
        </p:nvSpPr>
        <p:spPr bwMode="auto">
          <a:xfrm>
            <a:off x="7337425" y="3590923"/>
            <a:ext cx="8636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6 cm</a:t>
            </a:r>
            <a:r>
              <a:rPr kumimoji="0" lang="en-US" sz="3200" b="0" i="0" u="none" strike="noStrike" kern="0" cap="none" spc="0" normalizeH="0" baseline="30000" noProof="0" dirty="0" smtClean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</a:rPr>
              <a:t>2</a:t>
            </a:r>
            <a:endParaRPr kumimoji="0" lang="vi-VN" sz="3200" b="0" i="0" u="none" strike="noStrike" kern="0" cap="none" spc="0" normalizeH="0" baseline="0" noProof="0" dirty="0" smtClean="0">
              <a:ln>
                <a:noFill/>
              </a:ln>
              <a:solidFill>
                <a:srgbClr val="FF3300"/>
              </a:solidFill>
              <a:effectLst/>
              <a:uLnTx/>
              <a:uFillTx/>
            </a:endParaRPr>
          </a:p>
        </p:txBody>
      </p:sp>
      <p:sp>
        <p:nvSpPr>
          <p:cNvPr id="27" name="Rectangle 73"/>
          <p:cNvSpPr>
            <a:spLocks noChangeArrowheads="1"/>
          </p:cNvSpPr>
          <p:nvPr/>
        </p:nvSpPr>
        <p:spPr bwMode="auto">
          <a:xfrm>
            <a:off x="2286720" y="3672319"/>
            <a:ext cx="165576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6 cm</a:t>
            </a:r>
            <a:r>
              <a:rPr kumimoji="0" lang="en-US" sz="2800" b="1" i="0" u="none" strike="noStrike" kern="0" cap="none" spc="0" normalizeH="0" baseline="3000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endParaRPr kumimoji="0" lang="vi-VN" sz="28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76"/>
          <p:cNvSpPr>
            <a:spLocks noChangeArrowheads="1"/>
          </p:cNvSpPr>
          <p:nvPr/>
        </p:nvSpPr>
        <p:spPr bwMode="auto">
          <a:xfrm>
            <a:off x="1258887" y="5562600"/>
            <a:ext cx="6942137" cy="720725"/>
          </a:xfrm>
          <a:prstGeom prst="rect">
            <a:avLst/>
          </a:prstGeom>
          <a:gradFill rotWithShape="1">
            <a:gsLst>
              <a:gs pos="0">
                <a:srgbClr val="BBE0E3"/>
              </a:gs>
              <a:gs pos="50000">
                <a:srgbClr val="FFFFFF"/>
              </a:gs>
              <a:gs pos="100000">
                <a:srgbClr val="BBE0E3"/>
              </a:gs>
            </a:gsLst>
            <a:lin ang="5400000" scaled="1"/>
          </a:gra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8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</a:rPr>
              <a:t>Diện tích hình A bằng diện tích hình B.</a:t>
            </a:r>
          </a:p>
        </p:txBody>
      </p:sp>
      <p:sp>
        <p:nvSpPr>
          <p:cNvPr id="30" name="Rectangle 81"/>
          <p:cNvSpPr>
            <a:spLocks noChangeArrowheads="1"/>
          </p:cNvSpPr>
          <p:nvPr/>
        </p:nvSpPr>
        <p:spPr bwMode="auto">
          <a:xfrm>
            <a:off x="4570413" y="4079872"/>
            <a:ext cx="720725" cy="720725"/>
          </a:xfrm>
          <a:prstGeom prst="rect">
            <a:avLst/>
          </a:prstGeom>
          <a:solidFill>
            <a:srgbClr val="000099"/>
          </a:solidFill>
          <a:ln w="9525">
            <a:solidFill>
              <a:srgbClr val="3333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1" name="Rectangle 2"/>
          <p:cNvSpPr>
            <a:spLocks noChangeArrowheads="1"/>
          </p:cNvSpPr>
          <p:nvPr/>
        </p:nvSpPr>
        <p:spPr bwMode="auto">
          <a:xfrm>
            <a:off x="-6387" y="1295400"/>
            <a:ext cx="6851724" cy="574675"/>
          </a:xfrm>
          <a:prstGeom prst="rect">
            <a:avLst/>
          </a:prstGeom>
          <a:ln/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Bài tập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2</a:t>
            </a: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 Viết vào chỗ chấm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theo mẫu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vi-VN" sz="3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276" y="2347911"/>
            <a:ext cx="4427538" cy="30972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33" name="Rectangle 9"/>
          <p:cNvSpPr>
            <a:spLocks noChangeArrowheads="1"/>
          </p:cNvSpPr>
          <p:nvPr/>
        </p:nvSpPr>
        <p:spPr bwMode="auto">
          <a:xfrm>
            <a:off x="185664" y="2709861"/>
            <a:ext cx="720725" cy="720725"/>
          </a:xfrm>
          <a:prstGeom prst="rect">
            <a:avLst/>
          </a:prstGeom>
          <a:solidFill>
            <a:srgbClr val="BBE0E3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 flipV="1">
            <a:off x="1349394" y="4619624"/>
            <a:ext cx="542888" cy="431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3942482" y="98858"/>
            <a:ext cx="105907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71973" y="757360"/>
            <a:ext cx="77123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vi-VN" sz="3200" b="1" kern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Đơn vị đo diện tích. Xăng-ti-mét vuông</a:t>
            </a:r>
          </a:p>
        </p:txBody>
      </p:sp>
    </p:spTree>
    <p:extLst>
      <p:ext uri="{BB962C8B-B14F-4D97-AF65-F5344CB8AC3E}">
        <p14:creationId xmlns:p14="http://schemas.microsoft.com/office/powerpoint/2010/main" val="3406204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4" grpId="0"/>
      <p:bldP spid="26" grpId="0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695</Words>
  <Application>Microsoft Office PowerPoint</Application>
  <PresentationFormat>On-screen Show (4:3)</PresentationFormat>
  <Paragraphs>157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Calibri</vt:lpstr>
      <vt:lpstr>Times New Roman</vt:lpstr>
      <vt:lpstr>VNI-Times</vt:lpstr>
      <vt:lpstr>Wingdings</vt:lpstr>
      <vt:lpstr>1_Office Theme</vt:lpstr>
      <vt:lpstr>2_Office Theme</vt:lpstr>
      <vt:lpstr>3_Office Theme</vt:lpstr>
      <vt:lpstr>PowerPoint Presentation</vt:lpstr>
      <vt:lpstr>PowerPoint Presentation</vt:lpstr>
      <vt:lpstr>Ôn bài cũ: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AutoBVT</cp:lastModifiedBy>
  <cp:revision>35</cp:revision>
  <dcterms:created xsi:type="dcterms:W3CDTF">2015-09-26T02:39:33Z</dcterms:created>
  <dcterms:modified xsi:type="dcterms:W3CDTF">2018-03-21T02:15:23Z</dcterms:modified>
</cp:coreProperties>
</file>