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1" r:id="rId4"/>
    <p:sldId id="259" r:id="rId5"/>
    <p:sldId id="260" r:id="rId6"/>
    <p:sldId id="265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7" autoAdjust="0"/>
    <p:restoredTop sz="94660"/>
  </p:normalViewPr>
  <p:slideViewPr>
    <p:cSldViewPr>
      <p:cViewPr>
        <p:scale>
          <a:sx n="77" d="100"/>
          <a:sy n="77" d="100"/>
        </p:scale>
        <p:origin x="-48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445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362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930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951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791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456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519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700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4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851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204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03D59-090D-405B-8E78-B5D3315598CC}" type="datetimeFigureOut">
              <a:rPr lang="vi-VN" smtClean="0"/>
              <a:t>10/04/2019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B78D-6C91-4917-B7E4-27C4DDF8738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429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prstClr val="black"/>
                </a:solidFill>
              </a:rPr>
              <a:t>12 485 : 3 = </a:t>
            </a:r>
            <a:r>
              <a:rPr lang="en-US" sz="3200" b="1">
                <a:solidFill>
                  <a:prstClr val="black"/>
                </a:solidFill>
              </a:rPr>
              <a:t>?</a:t>
            </a:r>
            <a:endParaRPr lang="vi-VN" sz="3200" b="1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3848" y="91087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12 chia 3 được 4, viết 4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8754" y="5661248"/>
            <a:ext cx="4617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prstClr val="black"/>
                </a:solidFill>
              </a:rPr>
              <a:t>12 485 : 3 = 4161 (dư 2)</a:t>
            </a:r>
            <a:endParaRPr lang="vi-VN" sz="3200" b="1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7544" y="1052736"/>
            <a:ext cx="2448272" cy="1221955"/>
            <a:chOff x="467544" y="1052736"/>
            <a:chExt cx="2448272" cy="1221955"/>
          </a:xfrm>
        </p:grpSpPr>
        <p:sp>
          <p:nvSpPr>
            <p:cNvPr id="5" name="TextBox 4"/>
            <p:cNvSpPr txBox="1"/>
            <p:nvPr/>
          </p:nvSpPr>
          <p:spPr>
            <a:xfrm>
              <a:off x="467544" y="1052736"/>
              <a:ext cx="2448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solidFill>
                    <a:prstClr val="black"/>
                  </a:solidFill>
                </a:rPr>
                <a:t>12485    3</a:t>
              </a:r>
              <a:endParaRPr lang="vi-VN" sz="2800">
                <a:solidFill>
                  <a:prstClr val="black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547664" y="1194571"/>
              <a:ext cx="0" cy="1080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547664" y="1575956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547664" y="157595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42284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4 nhân 3 bằng 12; 12 trừ 12 bằng 0.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155136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194606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prstClr val="black"/>
                </a:solidFill>
              </a:rPr>
              <a:t>Hạ 4; 4 chia 3 được 1, viết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269" y="154954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5626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5586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47" y="251931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1 nhân 3 bằng 3; 4 trừ 3 bằng 1.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0295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8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77819" y="3073802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Hạ </a:t>
            </a:r>
            <a:r>
              <a:rPr lang="en-US" sz="2800" smtClean="0">
                <a:solidFill>
                  <a:prstClr val="black"/>
                </a:solidFill>
              </a:rPr>
              <a:t>8, được 18; 18 chia 3 được 6, viết 6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9109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77819" y="394065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6 nhân 3 bằng 18; 18 trừ 18 bằng 0.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9612" y="237695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7819" y="446387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Hạ </a:t>
            </a:r>
            <a:r>
              <a:rPr lang="en-US" sz="2800" smtClean="0">
                <a:solidFill>
                  <a:prstClr val="black"/>
                </a:solidFill>
              </a:rPr>
              <a:t>5; 5 chia 3 được 1, viết 1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23628" y="2368355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5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722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77819" y="496759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     1 nhân 3 bằng 3; 5 trừ 3 bằng 2.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23628" y="278092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1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Tính: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20681"/>
              </p:ext>
            </p:extLst>
          </p:nvPr>
        </p:nvGraphicFramePr>
        <p:xfrm>
          <a:off x="323528" y="755964"/>
          <a:ext cx="8653077" cy="58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359"/>
                <a:gridCol w="2884359"/>
                <a:gridCol w="2884359"/>
              </a:tblGrid>
              <a:tr h="584804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14729     2</a:t>
                      </a:r>
                      <a:endParaRPr lang="vi-V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16538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25295      4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416703" y="887375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47664" y="887375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01408" y="868232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47664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6703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01408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47664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7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896" y="114668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0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4007" y="114668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7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34580" y="126153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4954" y="15304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9893" y="15304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2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14266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9893" y="195431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3044" y="195431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9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8357" y="126886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044" y="2289519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16703" y="126886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5512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89905" y="1188302"/>
            <a:ext cx="10267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15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</a:t>
            </a:r>
            <a:r>
              <a:rPr lang="en-US" sz="2800" smtClean="0">
                <a:solidFill>
                  <a:prstClr val="black"/>
                </a:solidFill>
              </a:rPr>
              <a:t>03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  </a:t>
            </a:r>
            <a:r>
              <a:rPr lang="en-US" sz="2800" smtClean="0">
                <a:solidFill>
                  <a:prstClr val="black"/>
                </a:solidFill>
              </a:rPr>
              <a:t>08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    </a:t>
            </a:r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87537" y="126886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6323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1268862"/>
            <a:ext cx="10593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12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</a:t>
            </a:r>
            <a:r>
              <a:rPr lang="en-US" sz="2800" smtClean="0">
                <a:solidFill>
                  <a:prstClr val="black"/>
                </a:solidFill>
              </a:rPr>
              <a:t>09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  </a:t>
            </a:r>
            <a:r>
              <a:rPr lang="en-US" sz="2800" smtClean="0">
                <a:solidFill>
                  <a:prstClr val="black"/>
                </a:solidFill>
              </a:rPr>
              <a:t>15</a:t>
            </a:r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    </a:t>
            </a:r>
            <a:r>
              <a:rPr lang="en-US" sz="2800" smtClean="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4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7" grpId="0"/>
      <p:bldP spid="28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10 250m vải, may mỗi bộ quần áo hết 3m. Hỏi có thể may được nhiều nhất bao nhiêu bộ quần áo và còn thừa mấy mét vải?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157" y="1916832"/>
            <a:ext cx="84010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r>
              <a:rPr lang="en-US" sz="3200" smtClean="0">
                <a:solidFill>
                  <a:prstClr val="black"/>
                </a:solidFill>
              </a:rPr>
              <a:t>Ta có: 10 250 : 3 = 3416 (dư 2)</a:t>
            </a:r>
          </a:p>
          <a:p>
            <a:r>
              <a:rPr lang="en-US" sz="3200" smtClean="0">
                <a:solidFill>
                  <a:prstClr val="black"/>
                </a:solidFill>
              </a:rPr>
              <a:t>Vậy có thể may được nhiều nhất 3416 bộ quần áo và còn thừa 2m vải.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3416 bộ quần áo, thừa 2m vải.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4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144762"/>
            <a:ext cx="79208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2">
                    <a:lumMod val="50000"/>
                  </a:schemeClr>
                </a:solidFill>
              </a:rPr>
              <a:t>Số ?</a:t>
            </a:r>
            <a:endParaRPr lang="vi-VN" sz="2400" b="1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78789"/>
              </p:ext>
            </p:extLst>
          </p:nvPr>
        </p:nvGraphicFramePr>
        <p:xfrm>
          <a:off x="287953" y="764704"/>
          <a:ext cx="8712968" cy="5050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US" sz="2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bị</a:t>
                      </a:r>
                      <a:r>
                        <a:rPr lang="en-US" sz="2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chia</a:t>
                      </a:r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chia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Thương</a:t>
                      </a:r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dư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15 725</a:t>
                      </a:r>
                    </a:p>
                    <a:p>
                      <a:pPr algn="ctr"/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33 272</a:t>
                      </a:r>
                    </a:p>
                    <a:p>
                      <a:pPr algn="ctr"/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42 737</a:t>
                      </a:r>
                    </a:p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53973" y="21436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5241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18269" y="214369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2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3973" y="3490095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8318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18269" y="349712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2060"/>
                </a:solidFill>
              </a:rPr>
              <a:t>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5677" y="491735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7122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18269" y="49452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2060"/>
                </a:solidFill>
              </a:rPr>
              <a:t>5</a:t>
            </a:r>
            <a:endParaRPr lang="vi-VN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496" y="54868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1580" y="548680"/>
            <a:ext cx="79208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2">
                    <a:lumMod val="50000"/>
                  </a:schemeClr>
                </a:solidFill>
              </a:rPr>
              <a:t>Số ?</a:t>
            </a:r>
            <a:endParaRPr lang="vi-VN" sz="2400" b="1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933438"/>
              </p:ext>
            </p:extLst>
          </p:nvPr>
        </p:nvGraphicFramePr>
        <p:xfrm>
          <a:off x="251949" y="1620024"/>
          <a:ext cx="8712968" cy="1880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US" sz="2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bị</a:t>
                      </a:r>
                      <a:r>
                        <a:rPr lang="en-US" sz="28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chia</a:t>
                      </a:r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chia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Thương</a:t>
                      </a:r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Số dư</a:t>
                      </a:r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algn="ctr"/>
                      <a:endParaRPr lang="en-US" sz="28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vi-VN" sz="2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17969" y="27721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5241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2265" y="284416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2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564" y="277215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15 725</a:t>
            </a:r>
            <a:endParaRPr lang="vi-V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0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7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233&quot;&gt;&lt;property id=&quot;20148&quot; value=&quot;5&quot;/&gt;&lt;property id=&quot;20300&quot; value=&quot;Slide 3&quot;/&gt;&lt;property id=&quot;20307&quot; value=&quot;261&quot;/&gt;&lt;/object&gt;&lt;object type=&quot;3&quot; unique_id=&quot;10234&quot;&gt;&lt;property id=&quot;20148&quot; value=&quot;5&quot;/&gt;&lt;property id=&quot;20300&quot; value=&quot;Slide 4&quot;/&gt;&lt;property id=&quot;20307&quot; value=&quot;259&quot;/&gt;&lt;/object&gt;&lt;object type=&quot;3&quot; unique_id=&quot;10235&quot;&gt;&lt;property id=&quot;20148&quot; value=&quot;5&quot;/&gt;&lt;property id=&quot;20300&quot; value=&quot;Slide 5&quot;/&gt;&lt;property id=&quot;20307&quot; value=&quot;260&quot;/&gt;&lt;/object&gt;&lt;object type=&quot;3&quot; unique_id=&quot;10286&quot;&gt;&lt;property id=&quot;20148&quot; value=&quot;5&quot;/&gt;&lt;property id=&quot;20300&quot; value=&quot;Slide 2&quot;/&gt;&lt;property id=&quot;20307&quot; value=&quot;262&quot;/&gt;&lt;/object&gt;&lt;object type=&quot;3&quot; unique_id=&quot;10323&quot;&gt;&lt;property id=&quot;20148&quot; value=&quot;5&quot;/&gt;&lt;property id=&quot;20300&quot; value=&quot;Slide 1&quot;/&gt;&lt;property id=&quot;20307&quot; value=&quot;263&quot;/&gt;&lt;/object&gt;&lt;object type=&quot;3&quot; unique_id=&quot;10366&quot;&gt;&lt;property id=&quot;20148&quot; value=&quot;5&quot;/&gt;&lt;property id=&quot;20300&quot; value=&quot;Slide 6&quot;/&gt;&lt;property id=&quot;20307&quot; value=&quot;265&quot;/&gt;&lt;/object&gt;&lt;object type=&quot;3&quot; unique_id=&quot;10367&quot;&gt;&lt;property id=&quot;20148&quot; value=&quot;5&quot;/&gt;&lt;property id=&quot;20300&quot; value=&quot;Slide 7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280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11</cp:revision>
  <dcterms:created xsi:type="dcterms:W3CDTF">2017-04-09T16:29:29Z</dcterms:created>
  <dcterms:modified xsi:type="dcterms:W3CDTF">2019-04-10T11:10:52Z</dcterms:modified>
</cp:coreProperties>
</file>