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E3CC-DF1D-4D90-A430-F047C12EACED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9BB0-1F3E-4587-8DF0-6CDD1D7F5D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15610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E3CC-DF1D-4D90-A430-F047C12EACED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9BB0-1F3E-4587-8DF0-6CDD1D7F5D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5724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E3CC-DF1D-4D90-A430-F047C12EACED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9BB0-1F3E-4587-8DF0-6CDD1D7F5D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6998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E3CC-DF1D-4D90-A430-F047C12EACED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9BB0-1F3E-4587-8DF0-6CDD1D7F5D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43295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E3CC-DF1D-4D90-A430-F047C12EACED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9BB0-1F3E-4587-8DF0-6CDD1D7F5D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7327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E3CC-DF1D-4D90-A430-F047C12EACED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9BB0-1F3E-4587-8DF0-6CDD1D7F5D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28294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E3CC-DF1D-4D90-A430-F047C12EACED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9BB0-1F3E-4587-8DF0-6CDD1D7F5D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8215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E3CC-DF1D-4D90-A430-F047C12EACED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9BB0-1F3E-4587-8DF0-6CDD1D7F5D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132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E3CC-DF1D-4D90-A430-F047C12EACED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9BB0-1F3E-4587-8DF0-6CDD1D7F5D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422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E3CC-DF1D-4D90-A430-F047C12EACED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9BB0-1F3E-4587-8DF0-6CDD1D7F5D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437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E3CC-DF1D-4D90-A430-F047C12EACED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9BB0-1F3E-4587-8DF0-6CDD1D7F5D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08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EE3CC-DF1D-4D90-A430-F047C12EACED}" type="datetimeFigureOut">
              <a:rPr lang="vi-VN" smtClean="0"/>
              <a:t>13/04/2017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D9BB0-1F3E-4587-8DF0-6CDD1D7F5D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91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Một người đi xe đạp trong 12 phút đi được 3km. Hỏi nếu cứ đạp xe đều như vậy trong 28 phút thì đi được mấy ki-lô-mét?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5556" y="1718031"/>
            <a:ext cx="84010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Tóm tắt: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12 phút: 3km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28 phút: ...km?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556" y="3287691"/>
            <a:ext cx="84010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1 phút người đó đi được số ki- lô- mét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12 : 3 = 4 (km)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28 phút người đó đi được số ki- lô- mét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28 : 4 = 7 (km)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7km</a:t>
            </a:r>
          </a:p>
        </p:txBody>
      </p:sp>
    </p:spTree>
    <p:extLst>
      <p:ext uri="{BB962C8B-B14F-4D97-AF65-F5344CB8AC3E}">
        <p14:creationId xmlns:p14="http://schemas.microsoft.com/office/powerpoint/2010/main" val="365590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Có 21kg gạo chia đều vào 7 túi. Hỏi phải lấy mấy túi đó để được 15kg gạo?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2452" y="1221980"/>
            <a:ext cx="84010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Tóm tắt: 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21kg: 7 túi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15kg: ... túi?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5556" y="2791640"/>
            <a:ext cx="84010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1 túi có số ki-lô-gam gạo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21 : 7 = 3 (kg)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Để được 15kg gạo, phải lấy số túi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15 : 3 = 5 (túi)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5 túi</a:t>
            </a:r>
          </a:p>
        </p:txBody>
      </p:sp>
    </p:spTree>
    <p:extLst>
      <p:ext uri="{BB962C8B-B14F-4D97-AF65-F5344CB8AC3E}">
        <p14:creationId xmlns:p14="http://schemas.microsoft.com/office/powerpoint/2010/main" val="348159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260648"/>
            <a:ext cx="504056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X</a:t>
            </a:r>
          </a:p>
          <a:p>
            <a:pPr algn="ctr"/>
            <a:r>
              <a:rPr lang="en-US" sz="2400" b="1">
                <a:solidFill>
                  <a:srgbClr val="002060"/>
                </a:solidFill>
              </a:rPr>
              <a:t>:</a:t>
            </a:r>
            <a:endParaRPr lang="en-US" sz="2400" b="1" smtClean="0">
              <a:solidFill>
                <a:srgbClr val="00206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300168"/>
              </p:ext>
            </p:extLst>
          </p:nvPr>
        </p:nvGraphicFramePr>
        <p:xfrm>
          <a:off x="1619672" y="329209"/>
          <a:ext cx="741682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12"/>
                <a:gridCol w="3708412"/>
              </a:tblGrid>
              <a:tr h="1359032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rgbClr val="002060"/>
                          </a:solidFill>
                        </a:rPr>
                        <a:t>32</a:t>
                      </a:r>
                      <a:r>
                        <a:rPr lang="en-US" sz="2800" b="0" baseline="0" smtClean="0">
                          <a:solidFill>
                            <a:srgbClr val="002060"/>
                          </a:solidFill>
                        </a:rPr>
                        <a:t>      4      2 = 16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rgbClr val="002060"/>
                          </a:solidFill>
                        </a:rPr>
                        <a:t>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rgbClr val="002060"/>
                          </a:solidFill>
                        </a:rPr>
                        <a:t>    32      4      2 = 4</a:t>
                      </a:r>
                      <a:endParaRPr lang="vi-VN" sz="2800" b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rgbClr val="002060"/>
                          </a:solidFill>
                        </a:rPr>
                        <a:t>b) 24      6      2 = 2</a:t>
                      </a:r>
                    </a:p>
                    <a:p>
                      <a:r>
                        <a:rPr lang="en-US" sz="2800" b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r>
                        <a:rPr lang="en-US" sz="2800" b="0" smtClean="0">
                          <a:solidFill>
                            <a:srgbClr val="002060"/>
                          </a:solidFill>
                        </a:rPr>
                        <a:t>    24</a:t>
                      </a:r>
                      <a:r>
                        <a:rPr lang="en-US" sz="2800" b="0" baseline="0" smtClean="0">
                          <a:solidFill>
                            <a:srgbClr val="002060"/>
                          </a:solidFill>
                        </a:rPr>
                        <a:t>      6       2 = 8</a:t>
                      </a:r>
                      <a:endParaRPr lang="vi-VN" sz="2800" b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483768" y="396790"/>
            <a:ext cx="360040" cy="4399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ectangle 5"/>
          <p:cNvSpPr/>
          <p:nvPr/>
        </p:nvSpPr>
        <p:spPr>
          <a:xfrm>
            <a:off x="3203848" y="396790"/>
            <a:ext cx="360040" cy="4399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Rectangle 6"/>
          <p:cNvSpPr/>
          <p:nvPr/>
        </p:nvSpPr>
        <p:spPr>
          <a:xfrm>
            <a:off x="2483768" y="1196752"/>
            <a:ext cx="360040" cy="4399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3203848" y="1211103"/>
            <a:ext cx="360040" cy="4399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/>
          <p:cNvSpPr/>
          <p:nvPr/>
        </p:nvSpPr>
        <p:spPr>
          <a:xfrm>
            <a:off x="6228184" y="381247"/>
            <a:ext cx="360040" cy="4399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 9"/>
          <p:cNvSpPr/>
          <p:nvPr/>
        </p:nvSpPr>
        <p:spPr>
          <a:xfrm>
            <a:off x="6948264" y="381247"/>
            <a:ext cx="360040" cy="4399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ectangle 10"/>
          <p:cNvSpPr/>
          <p:nvPr/>
        </p:nvSpPr>
        <p:spPr>
          <a:xfrm>
            <a:off x="6228184" y="1211103"/>
            <a:ext cx="360040" cy="4399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ectangle 11"/>
          <p:cNvSpPr/>
          <p:nvPr/>
        </p:nvSpPr>
        <p:spPr>
          <a:xfrm>
            <a:off x="6948264" y="1211103"/>
            <a:ext cx="360040" cy="4399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TextBox 12"/>
          <p:cNvSpPr txBox="1"/>
          <p:nvPr/>
        </p:nvSpPr>
        <p:spPr>
          <a:xfrm>
            <a:off x="2483768" y="396790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:</a:t>
            </a:r>
            <a:endParaRPr lang="vi-VN" sz="2800" b="1"/>
          </a:p>
        </p:txBody>
      </p:sp>
      <p:sp>
        <p:nvSpPr>
          <p:cNvPr id="14" name="TextBox 13"/>
          <p:cNvSpPr txBox="1"/>
          <p:nvPr/>
        </p:nvSpPr>
        <p:spPr>
          <a:xfrm>
            <a:off x="3212926" y="381247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x</a:t>
            </a:r>
            <a:endParaRPr lang="vi-VN" sz="2800" b="1"/>
          </a:p>
        </p:txBody>
      </p:sp>
      <p:sp>
        <p:nvSpPr>
          <p:cNvPr id="15" name="TextBox 14"/>
          <p:cNvSpPr txBox="1"/>
          <p:nvPr/>
        </p:nvSpPr>
        <p:spPr>
          <a:xfrm>
            <a:off x="2483768" y="1155103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:</a:t>
            </a:r>
            <a:endParaRPr lang="vi-VN" sz="2800" b="1"/>
          </a:p>
        </p:txBody>
      </p:sp>
      <p:sp>
        <p:nvSpPr>
          <p:cNvPr id="16" name="TextBox 15"/>
          <p:cNvSpPr txBox="1"/>
          <p:nvPr/>
        </p:nvSpPr>
        <p:spPr>
          <a:xfrm>
            <a:off x="3222004" y="1169454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:</a:t>
            </a:r>
            <a:endParaRPr lang="vi-VN" sz="2800" b="1"/>
          </a:p>
        </p:txBody>
      </p:sp>
      <p:sp>
        <p:nvSpPr>
          <p:cNvPr id="17" name="TextBox 16"/>
          <p:cNvSpPr txBox="1"/>
          <p:nvPr/>
        </p:nvSpPr>
        <p:spPr>
          <a:xfrm>
            <a:off x="6234671" y="378651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:</a:t>
            </a:r>
            <a:endParaRPr lang="vi-VN" sz="2800" b="1"/>
          </a:p>
        </p:txBody>
      </p:sp>
      <p:sp>
        <p:nvSpPr>
          <p:cNvPr id="18" name="TextBox 17"/>
          <p:cNvSpPr txBox="1"/>
          <p:nvPr/>
        </p:nvSpPr>
        <p:spPr>
          <a:xfrm>
            <a:off x="6948264" y="396790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:</a:t>
            </a:r>
            <a:endParaRPr lang="vi-VN" sz="2800" b="1"/>
          </a:p>
        </p:txBody>
      </p:sp>
      <p:sp>
        <p:nvSpPr>
          <p:cNvPr id="19" name="TextBox 18"/>
          <p:cNvSpPr txBox="1"/>
          <p:nvPr/>
        </p:nvSpPr>
        <p:spPr>
          <a:xfrm>
            <a:off x="6228184" y="1169454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/>
              <a:t>:</a:t>
            </a:r>
            <a:endParaRPr lang="vi-VN" sz="2800" b="1"/>
          </a:p>
        </p:txBody>
      </p:sp>
      <p:sp>
        <p:nvSpPr>
          <p:cNvPr id="20" name="TextBox 19"/>
          <p:cNvSpPr txBox="1"/>
          <p:nvPr/>
        </p:nvSpPr>
        <p:spPr>
          <a:xfrm>
            <a:off x="6948264" y="1175064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x</a:t>
            </a:r>
            <a:endParaRPr lang="vi-VN" sz="2800" b="1"/>
          </a:p>
        </p:txBody>
      </p:sp>
    </p:spTree>
    <p:extLst>
      <p:ext uri="{BB962C8B-B14F-4D97-AF65-F5344CB8AC3E}">
        <p14:creationId xmlns:p14="http://schemas.microsoft.com/office/powerpoint/2010/main" val="33097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prstClr val="black"/>
                </a:solidFill>
              </a:rPr>
              <a:t>Cho biết:</a:t>
            </a:r>
          </a:p>
          <a:p>
            <a:pPr algn="just"/>
            <a:r>
              <a:rPr lang="en-US" sz="2400" smtClean="0">
                <a:solidFill>
                  <a:prstClr val="black"/>
                </a:solidFill>
              </a:rPr>
              <a:t>Lớp 3A có 10 học sinh giỏi, 15 học sinh khá, 5 học sinh trung bình.</a:t>
            </a:r>
          </a:p>
          <a:p>
            <a:pPr algn="just"/>
            <a:r>
              <a:rPr lang="en-US" sz="2400" smtClean="0">
                <a:solidFill>
                  <a:prstClr val="black"/>
                </a:solidFill>
              </a:rPr>
              <a:t>Lớp 3B có 7 học sinh giỏi, 20 học sinh khá, 2 học sinh trung bình.</a:t>
            </a:r>
          </a:p>
          <a:p>
            <a:pPr algn="just"/>
            <a:r>
              <a:rPr lang="en-US" sz="2400" smtClean="0">
                <a:solidFill>
                  <a:prstClr val="black"/>
                </a:solidFill>
              </a:rPr>
              <a:t>Lớp 3C có 9 học sinh giỏi, 22 học sinh khá, 1 học sinh trung bình.</a:t>
            </a:r>
          </a:p>
          <a:p>
            <a:pPr algn="just"/>
            <a:r>
              <a:rPr lang="en-US" sz="2400" smtClean="0">
                <a:solidFill>
                  <a:prstClr val="black"/>
                </a:solidFill>
              </a:rPr>
              <a:t>Lớp 3D có 8 học sinh giỏi, 19 học sinh khá, 3 học sinh trung bình.</a:t>
            </a:r>
          </a:p>
          <a:p>
            <a:pPr algn="just"/>
            <a:r>
              <a:rPr lang="en-US" sz="2400" smtClean="0">
                <a:solidFill>
                  <a:prstClr val="black"/>
                </a:solidFill>
              </a:rPr>
              <a:t>Hãy lập bảng theo mẫu rồi viết số thích hợp vào ô trống trong bảng: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152680"/>
              </p:ext>
            </p:extLst>
          </p:nvPr>
        </p:nvGraphicFramePr>
        <p:xfrm>
          <a:off x="357350" y="3242094"/>
          <a:ext cx="8619257" cy="3139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2933"/>
                <a:gridCol w="1207937"/>
                <a:gridCol w="1358929"/>
                <a:gridCol w="1358929"/>
                <a:gridCol w="1253986"/>
                <a:gridCol w="1436543"/>
              </a:tblGrid>
              <a:tr h="974245">
                <a:tc>
                  <a:txBody>
                    <a:bodyPr/>
                    <a:lstStyle/>
                    <a:p>
                      <a:pPr algn="r"/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Lớp</a:t>
                      </a:r>
                    </a:p>
                    <a:p>
                      <a:pPr algn="l"/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Học</a:t>
                      </a:r>
                      <a:r>
                        <a:rPr lang="en-US" sz="2400" b="0" baseline="0" smtClean="0">
                          <a:solidFill>
                            <a:schemeClr val="tx1"/>
                          </a:solidFill>
                        </a:rPr>
                        <a:t> sinh</a:t>
                      </a:r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3A</a:t>
                      </a:r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3B</a:t>
                      </a:r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3C</a:t>
                      </a:r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3D</a:t>
                      </a:r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Tổng</a:t>
                      </a:r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1247">
                <a:tc>
                  <a:txBody>
                    <a:bodyPr/>
                    <a:lstStyle/>
                    <a:p>
                      <a:pPr algn="ctr"/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Giỏi</a:t>
                      </a:r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1247">
                <a:tc>
                  <a:txBody>
                    <a:bodyPr/>
                    <a:lstStyle/>
                    <a:p>
                      <a:pPr algn="ctr"/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Khá</a:t>
                      </a:r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1247">
                <a:tc>
                  <a:txBody>
                    <a:bodyPr/>
                    <a:lstStyle/>
                    <a:p>
                      <a:pPr algn="ctr"/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Trung bình</a:t>
                      </a:r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1247">
                <a:tc>
                  <a:txBody>
                    <a:bodyPr/>
                    <a:lstStyle/>
                    <a:p>
                      <a:pPr algn="ctr"/>
                      <a:r>
                        <a:rPr lang="en-US" sz="2400" b="0" smtClean="0">
                          <a:solidFill>
                            <a:schemeClr val="tx1"/>
                          </a:solidFill>
                        </a:rPr>
                        <a:t>Tổng</a:t>
                      </a:r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99792" y="422108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10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9792" y="479715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15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3928" y="422108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7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99792" y="531145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5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99792" y="587727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30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3928" y="478991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20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43878" y="531145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002060"/>
                </a:solidFill>
              </a:rPr>
              <a:t>2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23928" y="587727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29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4088" y="422108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002060"/>
                </a:solidFill>
              </a:rPr>
              <a:t>9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64088" y="478991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22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4088" y="531145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002060"/>
                </a:solidFill>
              </a:rPr>
              <a:t>1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64088" y="587727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32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0232" y="478991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19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43789" y="422108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8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42095" y="587727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30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60232" y="531260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3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28384" y="422108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34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23242" y="4789915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76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023242" y="534210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11</a:t>
            </a:r>
            <a:endParaRPr lang="vi-VN" sz="2400" b="1">
              <a:solidFill>
                <a:srgbClr val="00206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66271" y="5877272"/>
            <a:ext cx="738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121</a:t>
            </a:r>
            <a:endParaRPr lang="vi-VN" sz="24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77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135&quot;&gt;&lt;/object&gt;&lt;object type=&quot;2&quot; unique_id=&quot;10136&quot;&gt;&lt;object type=&quot;3&quot; unique_id=&quot;10137&quot;&gt;&lt;property id=&quot;20148&quot; value=&quot;5&quot;/&gt;&lt;property id=&quot;20300&quot; value=&quot;Slide 1&quot;/&gt;&lt;property id=&quot;20307&quot; value=&quot;257&quot;/&gt;&lt;/object&gt;&lt;object type=&quot;3&quot; unique_id=&quot;10138&quot;&gt;&lt;property id=&quot;20148&quot; value=&quot;5&quot;/&gt;&lt;property id=&quot;20300&quot; value=&quot;Slide 2&quot;/&gt;&lt;property id=&quot;20307&quot; value=&quot;258&quot;/&gt;&lt;/object&gt;&lt;object type=&quot;3&quot; unique_id=&quot;10139&quot;&gt;&lt;property id=&quot;20148&quot; value=&quot;5&quot;/&gt;&lt;property id=&quot;20300&quot; value=&quot;Slide 3&quot;/&gt;&lt;property id=&quot;20307&quot; value=&quot;259&quot;/&gt;&lt;/object&gt;&lt;object type=&quot;3&quot; unique_id=&quot;10140&quot;&gt;&lt;property id=&quot;20148&quot; value=&quot;5&quot;/&gt;&lt;property id=&quot;20300&quot; value=&quot;Slide 4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330</Words>
  <Application>Microsoft Office PowerPoint</Application>
  <PresentationFormat>On-screen Show (4:3)</PresentationFormat>
  <Paragraphs>77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4</cp:revision>
  <dcterms:created xsi:type="dcterms:W3CDTF">2017-04-13T03:20:23Z</dcterms:created>
  <dcterms:modified xsi:type="dcterms:W3CDTF">2017-04-13T05:32:40Z</dcterms:modified>
</cp:coreProperties>
</file>