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60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74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02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292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512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438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34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20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936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401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117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350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AD72-D333-49F1-9139-D9E204E91DD3}" type="datetimeFigureOut">
              <a:rPr lang="vi-VN" smtClean="0"/>
              <a:t>21/04/2017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62EBF-30CB-4297-B761-128BBDCCC2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591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76727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394" y="176727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</a:rPr>
              <a:t>Tính nhẩm: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577" y="900171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2800" smtClean="0">
                <a:solidFill>
                  <a:prstClr val="black"/>
                </a:solidFill>
              </a:rPr>
              <a:t>3000 </a:t>
            </a:r>
            <a:r>
              <a:rPr lang="en-US" sz="2800">
                <a:solidFill>
                  <a:prstClr val="black"/>
                </a:solidFill>
              </a:rPr>
              <a:t>+ </a:t>
            </a:r>
            <a:r>
              <a:rPr lang="en-US" sz="2800" smtClean="0">
                <a:solidFill>
                  <a:prstClr val="black"/>
                </a:solidFill>
              </a:rPr>
              <a:t>2000 x 2 =</a:t>
            </a:r>
            <a:endParaRPr lang="en-US" sz="2800">
              <a:solidFill>
                <a:prstClr val="black"/>
              </a:solidFill>
            </a:endParaRPr>
          </a:p>
          <a:p>
            <a:pPr marL="342900" indent="-342900">
              <a:buFontTx/>
              <a:buAutoNum type="alphaLcParenR"/>
            </a:pPr>
            <a:endParaRPr lang="en-US" sz="2800">
              <a:solidFill>
                <a:prstClr val="black"/>
              </a:solidFill>
            </a:endParaRPr>
          </a:p>
          <a:p>
            <a:r>
              <a:rPr lang="en-US" sz="2800" smtClean="0">
                <a:solidFill>
                  <a:prstClr val="black"/>
                </a:solidFill>
              </a:rPr>
              <a:t>   (3000 </a:t>
            </a:r>
            <a:r>
              <a:rPr lang="en-US" sz="2800">
                <a:solidFill>
                  <a:prstClr val="black"/>
                </a:solidFill>
              </a:rPr>
              <a:t>+ </a:t>
            </a:r>
            <a:r>
              <a:rPr lang="en-US" sz="2800" smtClean="0">
                <a:solidFill>
                  <a:prstClr val="black"/>
                </a:solidFill>
              </a:rPr>
              <a:t>2000) </a:t>
            </a:r>
            <a:r>
              <a:rPr lang="en-US" sz="2800">
                <a:solidFill>
                  <a:prstClr val="black"/>
                </a:solidFill>
              </a:rPr>
              <a:t>x </a:t>
            </a:r>
            <a:r>
              <a:rPr lang="en-US" sz="2800" smtClean="0">
                <a:solidFill>
                  <a:prstClr val="black"/>
                </a:solidFill>
              </a:rPr>
              <a:t>2 </a:t>
            </a:r>
            <a:r>
              <a:rPr lang="en-US" sz="2800">
                <a:solidFill>
                  <a:prstClr val="black"/>
                </a:solidFill>
              </a:rPr>
              <a:t>=</a:t>
            </a:r>
          </a:p>
          <a:p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</a:t>
            </a:r>
          </a:p>
          <a:p>
            <a:r>
              <a:rPr lang="en-US" sz="2800">
                <a:solidFill>
                  <a:prstClr val="black"/>
                </a:solidFill>
              </a:rPr>
              <a:t>b) </a:t>
            </a:r>
            <a:r>
              <a:rPr lang="en-US" sz="2800" smtClean="0">
                <a:solidFill>
                  <a:prstClr val="black"/>
                </a:solidFill>
              </a:rPr>
              <a:t>14000 - 8000 </a:t>
            </a:r>
            <a:r>
              <a:rPr lang="en-US" sz="2800">
                <a:solidFill>
                  <a:prstClr val="black"/>
                </a:solidFill>
              </a:rPr>
              <a:t>: </a:t>
            </a:r>
            <a:r>
              <a:rPr lang="en-US" sz="2800" smtClean="0">
                <a:solidFill>
                  <a:prstClr val="black"/>
                </a:solidFill>
              </a:rPr>
              <a:t>2 =</a:t>
            </a:r>
            <a:endParaRPr lang="en-US" sz="2800">
              <a:solidFill>
                <a:prstClr val="black"/>
              </a:solidFill>
            </a:endParaRPr>
          </a:p>
          <a:p>
            <a:endParaRPr lang="en-US" sz="2800">
              <a:solidFill>
                <a:prstClr val="black"/>
              </a:solidFill>
            </a:endParaRPr>
          </a:p>
          <a:p>
            <a:r>
              <a:rPr lang="en-US" sz="2800">
                <a:solidFill>
                  <a:prstClr val="black"/>
                </a:solidFill>
              </a:rPr>
              <a:t>    </a:t>
            </a:r>
            <a:r>
              <a:rPr lang="en-US" sz="2800" smtClean="0">
                <a:solidFill>
                  <a:prstClr val="black"/>
                </a:solidFill>
              </a:rPr>
              <a:t>(14000 – 8000) </a:t>
            </a:r>
            <a:r>
              <a:rPr lang="en-US" sz="2800">
                <a:solidFill>
                  <a:prstClr val="black"/>
                </a:solidFill>
              </a:rPr>
              <a:t>: 2 =</a:t>
            </a:r>
          </a:p>
          <a:p>
            <a:endParaRPr lang="en-US" sz="280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0740" y="900171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7000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92444" y="1772816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10000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04154" y="3068960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10000</a:t>
            </a:r>
            <a:endParaRPr lang="vi-VN" sz="280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9449" y="3920571"/>
            <a:ext cx="176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3000</a:t>
            </a:r>
            <a:endParaRPr lang="vi-VN" sz="2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8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1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5121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85121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</a:rPr>
              <a:t>Đặt tính rồi 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55242"/>
              </p:ext>
            </p:extLst>
          </p:nvPr>
        </p:nvGraphicFramePr>
        <p:xfrm>
          <a:off x="282731" y="908720"/>
          <a:ext cx="8640960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311212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998 + 5002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3058 x 6</a:t>
                      </a:r>
                    </a:p>
                    <a:p>
                      <a:pPr marL="0" indent="0">
                        <a:buNone/>
                      </a:pP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5821 + 2934 + 125</a:t>
                      </a: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3524 + 2191 + 4285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8000 - 25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5749 x 4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10712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4</a:t>
                      </a:r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29999 :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0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76727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6394" y="176727"/>
                <a:ext cx="8208094" cy="1133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solidFill>
                      <a:prstClr val="black"/>
                    </a:solidFill>
                  </a:rPr>
                  <a:t>Một cửa hàng có 6450</a:t>
                </a:r>
                <a:r>
                  <a:rPr lang="en-US" sz="2800" i="1" smtClean="0">
                    <a:solidFill>
                      <a:prstClr val="black"/>
                    </a:solidFill>
                  </a:rPr>
                  <a:t>l</a:t>
                </a:r>
                <a:r>
                  <a:rPr lang="en-US" sz="2800" smtClean="0">
                    <a:solidFill>
                      <a:prstClr val="black"/>
                    </a:solidFill>
                  </a:rPr>
                  <a:t> dầu, đã bán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smtClean="0">
                    <a:solidFill>
                      <a:prstClr val="black"/>
                    </a:solidFill>
                  </a:rPr>
                  <a:t> số dầu đó. Hỏi cửa hàng đó còn lại bao nhiêu lít dầu?</a:t>
                </a:r>
                <a:endParaRPr lang="en-US" sz="280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394" y="176727"/>
                <a:ext cx="8208094" cy="1133772"/>
              </a:xfrm>
              <a:prstGeom prst="rect">
                <a:avLst/>
              </a:prstGeom>
              <a:blipFill rotWithShape="1">
                <a:blip r:embed="rId2"/>
                <a:stretch>
                  <a:fillRect l="-1485" b="-145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56394" y="1413657"/>
            <a:ext cx="7992888" cy="2246769"/>
            <a:chOff x="756394" y="1909057"/>
            <a:chExt cx="7992888" cy="2246769"/>
          </a:xfrm>
        </p:grpSpPr>
        <p:grpSp>
          <p:nvGrpSpPr>
            <p:cNvPr id="15" name="Group 14"/>
            <p:cNvGrpSpPr/>
            <p:nvPr/>
          </p:nvGrpSpPr>
          <p:grpSpPr>
            <a:xfrm>
              <a:off x="756394" y="1909057"/>
              <a:ext cx="7992888" cy="2246769"/>
              <a:chOff x="756394" y="1909057"/>
              <a:chExt cx="7992888" cy="2246769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756394" y="1909057"/>
                <a:ext cx="7992888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solidFill>
                      <a:prstClr val="black"/>
                    </a:solidFill>
                  </a:rPr>
                  <a:t>Tóm tắt:</a:t>
                </a:r>
              </a:p>
              <a:p>
                <a:endParaRPr lang="en-US" sz="2800">
                  <a:solidFill>
                    <a:prstClr val="black"/>
                  </a:solidFill>
                </a:endParaRPr>
              </a:p>
              <a:p>
                <a:r>
                  <a:rPr lang="en-US" sz="2800" smtClean="0">
                    <a:solidFill>
                      <a:prstClr val="black"/>
                    </a:solidFill>
                  </a:rPr>
                  <a:t>Có:</a:t>
                </a:r>
              </a:p>
              <a:p>
                <a:endParaRPr lang="en-US" sz="2800">
                  <a:solidFill>
                    <a:prstClr val="black"/>
                  </a:solidFill>
                </a:endParaRPr>
              </a:p>
              <a:p>
                <a:r>
                  <a:rPr lang="en-US" sz="2800" smtClean="0">
                    <a:solidFill>
                      <a:prstClr val="black"/>
                    </a:solidFill>
                  </a:rPr>
                  <a:t>Bán:</a:t>
                </a:r>
                <a:endParaRPr lang="en-US" sz="280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1835695" y="2775625"/>
                <a:ext cx="4104457" cy="1354434"/>
                <a:chOff x="1547663" y="1138462"/>
                <a:chExt cx="4104457" cy="1354434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>
                  <a:off x="1547664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915816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4283968" y="1628800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547664" y="2492896"/>
                  <a:ext cx="1368152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oval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Right Brace 10"/>
                <p:cNvSpPr/>
                <p:nvPr/>
              </p:nvSpPr>
              <p:spPr>
                <a:xfrm rot="5400000">
                  <a:off x="4097384" y="447232"/>
                  <a:ext cx="363211" cy="2726349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2" name="Left Brace 11"/>
                <p:cNvSpPr/>
                <p:nvPr/>
              </p:nvSpPr>
              <p:spPr>
                <a:xfrm rot="5400000">
                  <a:off x="3373434" y="-687309"/>
                  <a:ext cx="432048" cy="4083589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3275856" y="2348880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6450</a:t>
              </a:r>
              <a:r>
                <a:rPr lang="en-US" sz="2400" i="1" smtClean="0"/>
                <a:t>l</a:t>
              </a:r>
              <a:endParaRPr lang="vi-VN" sz="2400" i="1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24127" y="3629175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/>
                <a:t>?</a:t>
              </a:r>
              <a:r>
                <a:rPr lang="en-US" sz="2400" i="1" smtClean="0"/>
                <a:t>l</a:t>
              </a:r>
              <a:endParaRPr lang="vi-VN" sz="2400" i="1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80912" y="3861048"/>
            <a:ext cx="82080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Số lít dầu đã bán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6450 : 3 = 2150 (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)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Số lít dầu còn lại là:</a:t>
            </a:r>
          </a:p>
          <a:p>
            <a:pPr algn="ctr"/>
            <a:r>
              <a:rPr lang="en-US" sz="2800" smtClean="0">
                <a:solidFill>
                  <a:prstClr val="black"/>
                </a:solidFill>
              </a:rPr>
              <a:t>6450 – 2150 = 4300 (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)</a:t>
            </a:r>
          </a:p>
          <a:p>
            <a:pPr algn="r"/>
            <a:r>
              <a:rPr lang="en-US" sz="2800" smtClean="0">
                <a:solidFill>
                  <a:prstClr val="black"/>
                </a:solidFill>
              </a:rPr>
              <a:t>Đáp số: 4300</a:t>
            </a:r>
            <a:r>
              <a:rPr lang="en-US" sz="2800" i="1" smtClean="0">
                <a:solidFill>
                  <a:prstClr val="black"/>
                </a:solidFill>
              </a:rPr>
              <a:t>l</a:t>
            </a:r>
            <a:r>
              <a:rPr lang="en-US" sz="2800" smtClean="0">
                <a:solidFill>
                  <a:prstClr val="black"/>
                </a:solidFill>
              </a:rPr>
              <a:t> dầu.</a:t>
            </a:r>
            <a:endParaRPr lang="en-US" sz="2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5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0359" y="176727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394" y="176727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Viết chữ số thích hợp vào ô trống: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2296"/>
              </p:ext>
            </p:extLst>
          </p:nvPr>
        </p:nvGraphicFramePr>
        <p:xfrm>
          <a:off x="412386" y="1052737"/>
          <a:ext cx="819206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015"/>
                <a:gridCol w="2048015"/>
                <a:gridCol w="2048015"/>
                <a:gridCol w="2048015"/>
              </a:tblGrid>
              <a:tr h="27363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26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3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978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21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4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44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689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823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4      7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 3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8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1521" y="1052736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3059832" y="1052736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7020272" y="1052736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7541649" y="2420888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6876256" y="2420888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4247964" y="2423420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4" name="Straight Connector 13"/>
          <p:cNvCxnSpPr/>
          <p:nvPr/>
        </p:nvCxnSpPr>
        <p:spPr>
          <a:xfrm>
            <a:off x="251521" y="2420888"/>
            <a:ext cx="100811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99992" y="2420888"/>
            <a:ext cx="11521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20581" y="2297241"/>
            <a:ext cx="192594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932040" y="1865193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Box 22"/>
          <p:cNvSpPr txBox="1"/>
          <p:nvPr/>
        </p:nvSpPr>
        <p:spPr>
          <a:xfrm>
            <a:off x="251521" y="1052736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3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76137" y="1052736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</a:rPr>
              <a:t>1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12579" y="2357809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1</a:t>
            </a:r>
            <a:endParaRPr lang="vi-VN" sz="2400" b="1">
              <a:solidFill>
                <a:srgbClr val="C0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411760" y="2297241"/>
            <a:ext cx="13681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411760" y="2387426"/>
            <a:ext cx="50487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TextBox 28"/>
          <p:cNvSpPr txBox="1"/>
          <p:nvPr/>
        </p:nvSpPr>
        <p:spPr>
          <a:xfrm>
            <a:off x="2416027" y="2372617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8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16395" y="1835576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7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51394" y="2423420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</a:rPr>
              <a:t>4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7603" y="1052736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</a:rPr>
              <a:t>2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2468" y="2408611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1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77075" y="2423420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</a:rPr>
              <a:t>2</a:t>
            </a:r>
            <a:endParaRPr lang="vi-VN" sz="2400" b="1">
              <a:solidFill>
                <a:srgbClr val="C0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15268" y="2423420"/>
            <a:ext cx="51697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TextBox 38"/>
          <p:cNvSpPr txBox="1"/>
          <p:nvPr/>
        </p:nvSpPr>
        <p:spPr>
          <a:xfrm>
            <a:off x="6242116" y="2423420"/>
            <a:ext cx="504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C00000"/>
                </a:solidFill>
              </a:rPr>
              <a:t>1</a:t>
            </a:r>
            <a:endParaRPr lang="vi-VN" sz="2400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7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9" grpId="0"/>
      <p:bldP spid="30" grpId="0"/>
      <p:bldP spid="31" grpId="0"/>
      <p:bldP spid="32" grpId="0"/>
      <p:bldP spid="33" grpId="0"/>
      <p:bldP spid="34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238&quot;&gt;&lt;property id=&quot;20148&quot; value=&quot;5&quot;/&gt;&lt;property id=&quot;20300&quot; value=&quot;Slide 1&quot;/&gt;&lt;property id=&quot;20307&quot; value=&quot;262&quot;/&gt;&lt;/object&gt;&lt;object type=&quot;3&quot; unique_id=&quot;10239&quot;&gt;&lt;property id=&quot;20148&quot; value=&quot;5&quot;/&gt;&lt;property id=&quot;20300&quot; value=&quot;Slide 2&quot;/&gt;&lt;property id=&quot;20307&quot; value=&quot;261&quot;/&gt;&lt;/object&gt;&lt;object type=&quot;3&quot; unique_id=&quot;10240&quot;&gt;&lt;property id=&quot;20148&quot; value=&quot;5&quot;/&gt;&lt;property id=&quot;20300&quot; value=&quot;Slide 3&quot;/&gt;&lt;property id=&quot;20307&quot; value=&quot;259&quot;/&gt;&lt;/object&gt;&lt;object type=&quot;3&quot; unique_id=&quot;10241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212</Words>
  <Application>Microsoft Office PowerPoint</Application>
  <PresentationFormat>On-screen Show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3</cp:revision>
  <dcterms:created xsi:type="dcterms:W3CDTF">2017-04-19T09:40:31Z</dcterms:created>
  <dcterms:modified xsi:type="dcterms:W3CDTF">2017-04-21T00:14:36Z</dcterms:modified>
</cp:coreProperties>
</file>