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</p:sldIdLst>
  <p:sldSz cx="9144000" cy="6858000" type="screen4x3"/>
  <p:notesSz cx="6858000" cy="9144000"/>
  <p:custDataLst>
    <p:tags r:id="rId6"/>
  </p:custDataLst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6" d="100"/>
          <a:sy n="46" d="100"/>
        </p:scale>
        <p:origin x="-600" y="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2F6CB-62FF-47DB-812D-2C9963D6C39E}" type="datetimeFigureOut">
              <a:rPr lang="vi-VN" smtClean="0"/>
              <a:t>21/04/2017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B44EF-DABA-4458-835C-5B6EC586C09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62282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2F6CB-62FF-47DB-812D-2C9963D6C39E}" type="datetimeFigureOut">
              <a:rPr lang="vi-VN" smtClean="0"/>
              <a:t>21/04/2017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B44EF-DABA-4458-835C-5B6EC586C09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84664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2F6CB-62FF-47DB-812D-2C9963D6C39E}" type="datetimeFigureOut">
              <a:rPr lang="vi-VN" smtClean="0"/>
              <a:t>21/04/2017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B44EF-DABA-4458-835C-5B6EC586C09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84717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2F6CB-62FF-47DB-812D-2C9963D6C39E}" type="datetimeFigureOut">
              <a:rPr lang="vi-VN" smtClean="0"/>
              <a:t>21/04/2017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B44EF-DABA-4458-835C-5B6EC586C09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56414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2F6CB-62FF-47DB-812D-2C9963D6C39E}" type="datetimeFigureOut">
              <a:rPr lang="vi-VN" smtClean="0"/>
              <a:t>21/04/2017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B44EF-DABA-4458-835C-5B6EC586C09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99588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2F6CB-62FF-47DB-812D-2C9963D6C39E}" type="datetimeFigureOut">
              <a:rPr lang="vi-VN" smtClean="0"/>
              <a:t>21/04/2017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B44EF-DABA-4458-835C-5B6EC586C09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16694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2F6CB-62FF-47DB-812D-2C9963D6C39E}" type="datetimeFigureOut">
              <a:rPr lang="vi-VN" smtClean="0"/>
              <a:t>21/04/2017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B44EF-DABA-4458-835C-5B6EC586C09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65690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2F6CB-62FF-47DB-812D-2C9963D6C39E}" type="datetimeFigureOut">
              <a:rPr lang="vi-VN" smtClean="0"/>
              <a:t>21/04/2017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B44EF-DABA-4458-835C-5B6EC586C09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42352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2F6CB-62FF-47DB-812D-2C9963D6C39E}" type="datetimeFigureOut">
              <a:rPr lang="vi-VN" smtClean="0"/>
              <a:t>21/04/2017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B44EF-DABA-4458-835C-5B6EC586C09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27954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2F6CB-62FF-47DB-812D-2C9963D6C39E}" type="datetimeFigureOut">
              <a:rPr lang="vi-VN" smtClean="0"/>
              <a:t>21/04/2017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B44EF-DABA-4458-835C-5B6EC586C09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95937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2F6CB-62FF-47DB-812D-2C9963D6C39E}" type="datetimeFigureOut">
              <a:rPr lang="vi-VN" smtClean="0"/>
              <a:t>21/04/2017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B44EF-DABA-4458-835C-5B6EC586C09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69119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C2F6CB-62FF-47DB-812D-2C9963D6C39E}" type="datetimeFigureOut">
              <a:rPr lang="vi-VN" smtClean="0"/>
              <a:t>21/04/2017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B44EF-DABA-4458-835C-5B6EC586C09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15464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71500" y="144762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prstClr val="black"/>
                </a:solidFill>
              </a:rPr>
              <a:t>1</a:t>
            </a:r>
            <a:endParaRPr lang="vi-VN" sz="240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5556" y="144762"/>
            <a:ext cx="84010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smtClean="0">
                <a:solidFill>
                  <a:prstClr val="black"/>
                </a:solidFill>
              </a:rPr>
              <a:t>Viết tiếp số thích hợp vào dưới mỗi vạch:</a:t>
            </a:r>
            <a:endParaRPr lang="en-US" sz="2800">
              <a:solidFill>
                <a:prstClr val="black"/>
              </a:solidFill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377534" y="2420888"/>
            <a:ext cx="6696744" cy="0"/>
            <a:chOff x="575556" y="4077072"/>
            <a:chExt cx="6696744" cy="0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575556" y="4077072"/>
              <a:ext cx="1116124" cy="0"/>
            </a:xfrm>
            <a:prstGeom prst="line">
              <a:avLst/>
            </a:prstGeom>
            <a:ln w="25400">
              <a:solidFill>
                <a:schemeClr val="tx1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1691680" y="4077072"/>
              <a:ext cx="1116124" cy="0"/>
            </a:xfrm>
            <a:prstGeom prst="line">
              <a:avLst/>
            </a:prstGeom>
            <a:ln w="25400">
              <a:solidFill>
                <a:schemeClr val="tx1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2807804" y="4077072"/>
              <a:ext cx="1116124" cy="0"/>
            </a:xfrm>
            <a:prstGeom prst="line">
              <a:avLst/>
            </a:prstGeom>
            <a:ln w="25400">
              <a:solidFill>
                <a:schemeClr val="tx1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3923928" y="4077072"/>
              <a:ext cx="1116124" cy="0"/>
            </a:xfrm>
            <a:prstGeom prst="line">
              <a:avLst/>
            </a:prstGeom>
            <a:ln w="25400">
              <a:solidFill>
                <a:schemeClr val="tx1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5040052" y="4077072"/>
              <a:ext cx="1116124" cy="0"/>
            </a:xfrm>
            <a:prstGeom prst="line">
              <a:avLst/>
            </a:prstGeom>
            <a:ln w="25400">
              <a:solidFill>
                <a:schemeClr val="tx1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6156176" y="4077072"/>
              <a:ext cx="1116124" cy="0"/>
            </a:xfrm>
            <a:prstGeom prst="line">
              <a:avLst/>
            </a:prstGeom>
            <a:ln w="25400">
              <a:solidFill>
                <a:schemeClr val="tx1"/>
              </a:solidFill>
              <a:headEnd type="oval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/>
          <p:cNvGrpSpPr/>
          <p:nvPr/>
        </p:nvGrpSpPr>
        <p:grpSpPr>
          <a:xfrm>
            <a:off x="358314" y="1196752"/>
            <a:ext cx="7797302" cy="31689"/>
            <a:chOff x="575556" y="1969707"/>
            <a:chExt cx="7797302" cy="31689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575556" y="1988840"/>
              <a:ext cx="684076" cy="0"/>
            </a:xfrm>
            <a:prstGeom prst="line">
              <a:avLst/>
            </a:prstGeom>
            <a:ln w="25400">
              <a:solidFill>
                <a:schemeClr val="tx1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1259632" y="2001396"/>
              <a:ext cx="684076" cy="0"/>
            </a:xfrm>
            <a:prstGeom prst="line">
              <a:avLst/>
            </a:prstGeom>
            <a:ln w="25400">
              <a:solidFill>
                <a:schemeClr val="tx1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1943708" y="1988840"/>
              <a:ext cx="684076" cy="0"/>
            </a:xfrm>
            <a:prstGeom prst="line">
              <a:avLst/>
            </a:prstGeom>
            <a:ln w="25400">
              <a:solidFill>
                <a:schemeClr val="tx1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2627784" y="1988840"/>
              <a:ext cx="684076" cy="0"/>
            </a:xfrm>
            <a:prstGeom prst="line">
              <a:avLst/>
            </a:prstGeom>
            <a:ln w="25400">
              <a:solidFill>
                <a:schemeClr val="tx1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3311860" y="1988840"/>
              <a:ext cx="684076" cy="0"/>
            </a:xfrm>
            <a:prstGeom prst="line">
              <a:avLst/>
            </a:prstGeom>
            <a:ln w="25400">
              <a:solidFill>
                <a:schemeClr val="tx1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3995936" y="1969707"/>
              <a:ext cx="684076" cy="0"/>
            </a:xfrm>
            <a:prstGeom prst="line">
              <a:avLst/>
            </a:prstGeom>
            <a:ln w="25400">
              <a:solidFill>
                <a:schemeClr val="tx1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4698014" y="1969707"/>
              <a:ext cx="684076" cy="0"/>
            </a:xfrm>
            <a:prstGeom prst="line">
              <a:avLst/>
            </a:prstGeom>
            <a:ln w="25400">
              <a:solidFill>
                <a:schemeClr val="tx1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6750242" y="1969707"/>
              <a:ext cx="684076" cy="0"/>
            </a:xfrm>
            <a:prstGeom prst="line">
              <a:avLst/>
            </a:prstGeom>
            <a:ln w="25400">
              <a:solidFill>
                <a:schemeClr val="tx1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5382090" y="1969707"/>
              <a:ext cx="684076" cy="0"/>
            </a:xfrm>
            <a:prstGeom prst="line">
              <a:avLst/>
            </a:prstGeom>
            <a:ln w="25400">
              <a:solidFill>
                <a:schemeClr val="tx1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6066166" y="1969707"/>
              <a:ext cx="684076" cy="0"/>
            </a:xfrm>
            <a:prstGeom prst="line">
              <a:avLst/>
            </a:prstGeom>
            <a:ln w="25400">
              <a:solidFill>
                <a:schemeClr val="tx1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7434318" y="1969707"/>
              <a:ext cx="938540" cy="0"/>
            </a:xfrm>
            <a:prstGeom prst="line">
              <a:avLst/>
            </a:prstGeom>
            <a:ln w="25400">
              <a:solidFill>
                <a:schemeClr val="tx1"/>
              </a:solidFill>
              <a:headEnd type="oval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TextBox 28"/>
          <p:cNvSpPr txBox="1"/>
          <p:nvPr/>
        </p:nvSpPr>
        <p:spPr>
          <a:xfrm>
            <a:off x="44535" y="140330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0</a:t>
            </a:r>
            <a:endParaRPr lang="vi-VN"/>
          </a:p>
        </p:txBody>
      </p:sp>
      <p:sp>
        <p:nvSpPr>
          <p:cNvPr id="30" name="TextBox 29"/>
          <p:cNvSpPr txBox="1"/>
          <p:nvPr/>
        </p:nvSpPr>
        <p:spPr>
          <a:xfrm>
            <a:off x="548591" y="1403306"/>
            <a:ext cx="847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10 000</a:t>
            </a:r>
            <a:endParaRPr lang="vi-VN"/>
          </a:p>
        </p:txBody>
      </p:sp>
      <p:sp>
        <p:nvSpPr>
          <p:cNvPr id="31" name="TextBox 30"/>
          <p:cNvSpPr txBox="1"/>
          <p:nvPr/>
        </p:nvSpPr>
        <p:spPr>
          <a:xfrm>
            <a:off x="4100674" y="1379472"/>
            <a:ext cx="847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60 000</a:t>
            </a:r>
            <a:endParaRPr lang="vi-VN"/>
          </a:p>
        </p:txBody>
      </p:sp>
      <p:sp>
        <p:nvSpPr>
          <p:cNvPr id="32" name="TextBox 31"/>
          <p:cNvSpPr txBox="1"/>
          <p:nvPr/>
        </p:nvSpPr>
        <p:spPr>
          <a:xfrm>
            <a:off x="1302810" y="1403306"/>
            <a:ext cx="847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2</a:t>
            </a:r>
            <a:r>
              <a:rPr lang="en-US" smtClean="0"/>
              <a:t>0 000</a:t>
            </a:r>
            <a:endParaRPr lang="vi-VN"/>
          </a:p>
        </p:txBody>
      </p:sp>
      <p:sp>
        <p:nvSpPr>
          <p:cNvPr id="33" name="TextBox 32"/>
          <p:cNvSpPr txBox="1"/>
          <p:nvPr/>
        </p:nvSpPr>
        <p:spPr>
          <a:xfrm>
            <a:off x="2052712" y="1403306"/>
            <a:ext cx="847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solidFill>
                  <a:srgbClr val="002060"/>
                </a:solidFill>
              </a:rPr>
              <a:t>30 000</a:t>
            </a:r>
            <a:endParaRPr lang="vi-VN">
              <a:solidFill>
                <a:srgbClr val="00206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752580" y="1397052"/>
            <a:ext cx="847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>
                <a:solidFill>
                  <a:srgbClr val="002060"/>
                </a:solidFill>
              </a:rPr>
              <a:t>4</a:t>
            </a:r>
            <a:r>
              <a:rPr lang="en-US" smtClean="0">
                <a:solidFill>
                  <a:srgbClr val="002060"/>
                </a:solidFill>
              </a:rPr>
              <a:t>0 000</a:t>
            </a:r>
            <a:endParaRPr lang="vi-VN">
              <a:solidFill>
                <a:srgbClr val="00206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436656" y="1379472"/>
            <a:ext cx="847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solidFill>
                  <a:srgbClr val="002060"/>
                </a:solidFill>
              </a:rPr>
              <a:t>50 000</a:t>
            </a:r>
            <a:endParaRPr lang="vi-VN">
              <a:solidFill>
                <a:srgbClr val="00206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823433" y="1373218"/>
            <a:ext cx="847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>
                <a:solidFill>
                  <a:srgbClr val="002060"/>
                </a:solidFill>
              </a:rPr>
              <a:t>7</a:t>
            </a:r>
            <a:r>
              <a:rPr lang="en-US" smtClean="0">
                <a:solidFill>
                  <a:srgbClr val="002060"/>
                </a:solidFill>
              </a:rPr>
              <a:t>0 000</a:t>
            </a:r>
            <a:endParaRPr lang="vi-VN">
              <a:solidFill>
                <a:srgbClr val="00206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539295" y="1373218"/>
            <a:ext cx="847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>
                <a:solidFill>
                  <a:srgbClr val="002060"/>
                </a:solidFill>
              </a:rPr>
              <a:t>8</a:t>
            </a:r>
            <a:r>
              <a:rPr lang="en-US" smtClean="0">
                <a:solidFill>
                  <a:srgbClr val="002060"/>
                </a:solidFill>
              </a:rPr>
              <a:t>0 000</a:t>
            </a:r>
            <a:endParaRPr lang="vi-VN">
              <a:solidFill>
                <a:srgbClr val="00206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261641" y="1383953"/>
            <a:ext cx="847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>
                <a:solidFill>
                  <a:srgbClr val="002060"/>
                </a:solidFill>
              </a:rPr>
              <a:t>9</a:t>
            </a:r>
            <a:r>
              <a:rPr lang="en-US" smtClean="0">
                <a:solidFill>
                  <a:srgbClr val="002060"/>
                </a:solidFill>
              </a:rPr>
              <a:t>0 000</a:t>
            </a:r>
            <a:endParaRPr lang="vi-VN">
              <a:solidFill>
                <a:srgbClr val="00206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875038" y="1382304"/>
            <a:ext cx="1280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solidFill>
                  <a:srgbClr val="002060"/>
                </a:solidFill>
              </a:rPr>
              <a:t>100 000</a:t>
            </a:r>
            <a:endParaRPr lang="vi-VN">
              <a:solidFill>
                <a:srgbClr val="00206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1500" y="2564904"/>
            <a:ext cx="847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75 000</a:t>
            </a:r>
            <a:endParaRPr lang="vi-VN"/>
          </a:p>
        </p:txBody>
      </p:sp>
      <p:sp>
        <p:nvSpPr>
          <p:cNvPr id="42" name="TextBox 41"/>
          <p:cNvSpPr txBox="1"/>
          <p:nvPr/>
        </p:nvSpPr>
        <p:spPr>
          <a:xfrm>
            <a:off x="1058734" y="2564904"/>
            <a:ext cx="847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80 000</a:t>
            </a:r>
            <a:endParaRPr lang="vi-VN"/>
          </a:p>
        </p:txBody>
      </p:sp>
      <p:sp>
        <p:nvSpPr>
          <p:cNvPr id="43" name="TextBox 42"/>
          <p:cNvSpPr txBox="1"/>
          <p:nvPr/>
        </p:nvSpPr>
        <p:spPr>
          <a:xfrm>
            <a:off x="2150122" y="2564904"/>
            <a:ext cx="847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85 000</a:t>
            </a:r>
            <a:endParaRPr lang="vi-VN"/>
          </a:p>
        </p:txBody>
      </p:sp>
      <p:sp>
        <p:nvSpPr>
          <p:cNvPr id="44" name="TextBox 43"/>
          <p:cNvSpPr txBox="1"/>
          <p:nvPr/>
        </p:nvSpPr>
        <p:spPr>
          <a:xfrm>
            <a:off x="3167844" y="2581893"/>
            <a:ext cx="1280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>
                <a:solidFill>
                  <a:srgbClr val="002060"/>
                </a:solidFill>
              </a:rPr>
              <a:t>9</a:t>
            </a:r>
            <a:r>
              <a:rPr lang="en-US" smtClean="0">
                <a:solidFill>
                  <a:srgbClr val="002060"/>
                </a:solidFill>
              </a:rPr>
              <a:t>0 000</a:t>
            </a:r>
            <a:endParaRPr lang="vi-VN">
              <a:solidFill>
                <a:srgbClr val="00206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283968" y="2564211"/>
            <a:ext cx="1280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solidFill>
                  <a:srgbClr val="002060"/>
                </a:solidFill>
              </a:rPr>
              <a:t>9</a:t>
            </a:r>
            <a:r>
              <a:rPr lang="en-US">
                <a:solidFill>
                  <a:srgbClr val="002060"/>
                </a:solidFill>
              </a:rPr>
              <a:t>5</a:t>
            </a:r>
            <a:r>
              <a:rPr lang="en-US" smtClean="0">
                <a:solidFill>
                  <a:srgbClr val="002060"/>
                </a:solidFill>
              </a:rPr>
              <a:t> 000</a:t>
            </a:r>
            <a:endParaRPr lang="vi-VN">
              <a:solidFill>
                <a:srgbClr val="00206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400092" y="2553944"/>
            <a:ext cx="1280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solidFill>
                  <a:srgbClr val="002060"/>
                </a:solidFill>
              </a:rPr>
              <a:t>100 000</a:t>
            </a:r>
            <a:endParaRPr lang="vi-VN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756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71500" y="144762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prstClr val="black"/>
                </a:solidFill>
              </a:rPr>
              <a:t>2</a:t>
            </a:r>
            <a:endParaRPr lang="vi-VN" sz="240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5556" y="144762"/>
            <a:ext cx="84010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smtClean="0">
                <a:solidFill>
                  <a:prstClr val="black"/>
                </a:solidFill>
              </a:rPr>
              <a:t>Đọc các số: 36 982 ; 54 175 ; 90 631 ; 14 034 ; 8066 ; </a:t>
            </a:r>
          </a:p>
          <a:p>
            <a:pPr algn="just"/>
            <a:r>
              <a:rPr lang="en-US" sz="2800" smtClean="0">
                <a:solidFill>
                  <a:prstClr val="black"/>
                </a:solidFill>
              </a:rPr>
              <a:t>71 459 ; 48 307 ; 2003 ; 10 005 (theo mẫu):</a:t>
            </a:r>
            <a:endParaRPr lang="en-US" sz="280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1087" y="1172605"/>
            <a:ext cx="11552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smtClean="0">
                <a:solidFill>
                  <a:prstClr val="black"/>
                </a:solidFill>
              </a:rPr>
              <a:t>Mẫu:</a:t>
            </a:r>
            <a:endParaRPr lang="en-US" sz="280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43608" y="1172604"/>
            <a:ext cx="7740352" cy="60021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smtClean="0">
                <a:solidFill>
                  <a:schemeClr val="tx1"/>
                </a:solidFill>
              </a:rPr>
              <a:t>36 982 đọc là ba mươi sáu nghìn chín trăm tám mươi hai</a:t>
            </a:r>
            <a:endParaRPr lang="vi-VN" sz="240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31640" y="1772815"/>
            <a:ext cx="7452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smtClean="0">
                <a:solidFill>
                  <a:prstClr val="black"/>
                </a:solidFill>
              </a:rPr>
              <a:t>54 175 đọc là năm mươi tư nghìn một trăm bảy mươi lăm.</a:t>
            </a:r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31640" y="2234480"/>
            <a:ext cx="7452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smtClean="0">
                <a:solidFill>
                  <a:prstClr val="black"/>
                </a:solidFill>
              </a:rPr>
              <a:t>90 631 đọc là chín mươi nghìn sáu trăm ba mươi mốt.</a:t>
            </a:r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31640" y="2696145"/>
            <a:ext cx="7452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smtClean="0">
                <a:solidFill>
                  <a:prstClr val="black"/>
                </a:solidFill>
              </a:rPr>
              <a:t>14 034 đọc là mười bốn nghìn không trăm ba mươi tư.</a:t>
            </a:r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31640" y="3157810"/>
            <a:ext cx="7452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smtClean="0">
                <a:solidFill>
                  <a:prstClr val="black"/>
                </a:solidFill>
              </a:rPr>
              <a:t>8006 đọc là tám nghìn không trăm linh sáu.</a:t>
            </a:r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31640" y="3615311"/>
            <a:ext cx="7740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smtClean="0">
                <a:solidFill>
                  <a:prstClr val="black"/>
                </a:solidFill>
              </a:rPr>
              <a:t>71 459 đọc là bảy mươi mốt nghìn bốn trăm năm mươi chín.</a:t>
            </a:r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31640" y="4081140"/>
            <a:ext cx="7452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smtClean="0">
                <a:solidFill>
                  <a:prstClr val="black"/>
                </a:solidFill>
              </a:rPr>
              <a:t>48 307 đọc là bốn mươi tám nghìn ba trăm linh bảy.</a:t>
            </a:r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331640" y="4542805"/>
            <a:ext cx="7452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smtClean="0">
                <a:solidFill>
                  <a:prstClr val="black"/>
                </a:solidFill>
              </a:rPr>
              <a:t>2003 đọc là hai nghìn không trăm linh ba.</a:t>
            </a:r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331640" y="5004470"/>
            <a:ext cx="7452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smtClean="0">
                <a:solidFill>
                  <a:prstClr val="black"/>
                </a:solidFill>
              </a:rPr>
              <a:t>10 005 đọc là mười nghìn không trăm linh năm.</a:t>
            </a:r>
            <a:endParaRPr lang="en-US" sz="24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8867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71500" y="144762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prstClr val="black"/>
                </a:solidFill>
              </a:rPr>
              <a:t>3</a:t>
            </a:r>
            <a:endParaRPr lang="vi-VN" sz="240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5556" y="144762"/>
            <a:ext cx="8401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smtClean="0">
                <a:solidFill>
                  <a:prstClr val="black"/>
                </a:solidFill>
              </a:rPr>
              <a:t>a) Viết các số: 9725 ; 6819 ; 2096 ; 5204 ; 1005 (theo mẫu)</a:t>
            </a:r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41196" y="5805264"/>
            <a:ext cx="900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smtClean="0">
                <a:solidFill>
                  <a:prstClr val="black"/>
                </a:solidFill>
              </a:rPr>
              <a:t>Mẫu: </a:t>
            </a:r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75656" y="650561"/>
            <a:ext cx="3672408" cy="54619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smtClean="0">
                <a:solidFill>
                  <a:schemeClr val="tx1"/>
                </a:solidFill>
              </a:rPr>
              <a:t>9725 = 9000 + 700 + 20 + 5</a:t>
            </a:r>
            <a:endParaRPr lang="vi-VN" sz="240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75656" y="1198495"/>
            <a:ext cx="36724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smtClean="0">
                <a:solidFill>
                  <a:prstClr val="black"/>
                </a:solidFill>
              </a:rPr>
              <a:t>6819 = 6000 + 800 + 10 + 9</a:t>
            </a:r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75656" y="1683249"/>
            <a:ext cx="36724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smtClean="0">
                <a:solidFill>
                  <a:prstClr val="black"/>
                </a:solidFill>
              </a:rPr>
              <a:t>2096 = 2000 + 90 + 6</a:t>
            </a:r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75656" y="2598228"/>
            <a:ext cx="36724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smtClean="0">
                <a:solidFill>
                  <a:prstClr val="black"/>
                </a:solidFill>
              </a:rPr>
              <a:t>1005 = 1000 + 5</a:t>
            </a:r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75656" y="2136563"/>
            <a:ext cx="36724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smtClean="0">
                <a:solidFill>
                  <a:prstClr val="black"/>
                </a:solidFill>
              </a:rPr>
              <a:t>5204 = 5000 + 200 + 4</a:t>
            </a:r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41196" y="3212976"/>
            <a:ext cx="8401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smtClean="0">
                <a:solidFill>
                  <a:prstClr val="black"/>
                </a:solidFill>
              </a:rPr>
              <a:t>b) Viết các tổng (theo mẫu):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7206688"/>
              </p:ext>
            </p:extLst>
          </p:nvPr>
        </p:nvGraphicFramePr>
        <p:xfrm>
          <a:off x="1475656" y="3776613"/>
          <a:ext cx="7500950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440"/>
                <a:gridCol w="354051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0" smtClean="0">
                          <a:solidFill>
                            <a:schemeClr val="tx1"/>
                          </a:solidFill>
                        </a:rPr>
                        <a:t>4000 + 600 + 30 + 1</a:t>
                      </a:r>
                    </a:p>
                    <a:p>
                      <a:endParaRPr lang="en-US" sz="2400" b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2400" b="0" smtClean="0">
                          <a:solidFill>
                            <a:schemeClr val="tx1"/>
                          </a:solidFill>
                        </a:rPr>
                        <a:t>9000</a:t>
                      </a:r>
                      <a:r>
                        <a:rPr lang="en-US" sz="2400" b="0" baseline="0" smtClean="0">
                          <a:solidFill>
                            <a:schemeClr val="tx1"/>
                          </a:solidFill>
                        </a:rPr>
                        <a:t> + 900 + 90 + 9</a:t>
                      </a:r>
                    </a:p>
                    <a:p>
                      <a:endParaRPr lang="en-US" sz="2400" b="0" baseline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2400" b="0" baseline="0" smtClean="0">
                          <a:solidFill>
                            <a:schemeClr val="tx1"/>
                          </a:solidFill>
                        </a:rPr>
                        <a:t>9000 + 9</a:t>
                      </a:r>
                      <a:endParaRPr lang="vi-VN" sz="24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smtClean="0">
                          <a:solidFill>
                            <a:schemeClr val="tx1"/>
                          </a:solidFill>
                        </a:rPr>
                        <a:t>7000 + 500 + 90 + 4</a:t>
                      </a:r>
                    </a:p>
                    <a:p>
                      <a:endParaRPr lang="en-US" sz="2400" b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2400" b="0" smtClean="0">
                          <a:solidFill>
                            <a:schemeClr val="tx1"/>
                          </a:solidFill>
                        </a:rPr>
                        <a:t>9000 + 90</a:t>
                      </a:r>
                      <a:endParaRPr lang="vi-VN" sz="24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1641296" y="5752367"/>
            <a:ext cx="3672408" cy="54619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smtClean="0">
                <a:solidFill>
                  <a:schemeClr val="tx1"/>
                </a:solidFill>
              </a:rPr>
              <a:t>4000 + 600 + 30 + 1 = 4631</a:t>
            </a:r>
            <a:endParaRPr lang="vi-VN" sz="240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067944" y="4509120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smtClean="0">
                <a:solidFill>
                  <a:srgbClr val="C00000"/>
                </a:solidFill>
              </a:rPr>
              <a:t>= 9999</a:t>
            </a:r>
            <a:endParaRPr lang="en-US" sz="2400"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699792" y="5290702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smtClean="0">
                <a:solidFill>
                  <a:srgbClr val="C00000"/>
                </a:solidFill>
              </a:rPr>
              <a:t>= 9009</a:t>
            </a:r>
            <a:endParaRPr lang="en-US" sz="2400">
              <a:solidFill>
                <a:srgbClr val="C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097781" y="3789040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smtClean="0">
                <a:solidFill>
                  <a:srgbClr val="C00000"/>
                </a:solidFill>
              </a:rPr>
              <a:t>= 7594</a:t>
            </a:r>
            <a:endParaRPr lang="en-US" sz="2400">
              <a:solidFill>
                <a:srgbClr val="C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876256" y="4512290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smtClean="0">
                <a:solidFill>
                  <a:srgbClr val="C00000"/>
                </a:solidFill>
              </a:rPr>
              <a:t>= 9090</a:t>
            </a:r>
            <a:endParaRPr lang="en-US" sz="240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0387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3" grpId="0"/>
      <p:bldP spid="14" grpId="0"/>
      <p:bldP spid="15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71500" y="144762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prstClr val="black"/>
                </a:solidFill>
              </a:rPr>
              <a:t>4</a:t>
            </a:r>
            <a:endParaRPr lang="vi-VN" sz="240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5556" y="144762"/>
            <a:ext cx="84010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smtClean="0">
                <a:solidFill>
                  <a:prstClr val="black"/>
                </a:solidFill>
              </a:rPr>
              <a:t>Viết số thích hợp vào chỗ chấm:</a:t>
            </a:r>
          </a:p>
          <a:p>
            <a:pPr marL="514350" indent="-514350" algn="just">
              <a:buAutoNum type="alphaLcParenR"/>
            </a:pPr>
            <a:r>
              <a:rPr lang="en-US" sz="2800" smtClean="0">
                <a:solidFill>
                  <a:prstClr val="black"/>
                </a:solidFill>
              </a:rPr>
              <a:t>2005 ; 2010 ; 2015 ; ........... ; .............</a:t>
            </a:r>
          </a:p>
          <a:p>
            <a:pPr algn="just"/>
            <a:endParaRPr lang="en-US" sz="2800">
              <a:solidFill>
                <a:prstClr val="black"/>
              </a:solidFill>
            </a:endParaRPr>
          </a:p>
          <a:p>
            <a:pPr algn="just"/>
            <a:r>
              <a:rPr lang="en-US" sz="2800" smtClean="0">
                <a:solidFill>
                  <a:prstClr val="black"/>
                </a:solidFill>
              </a:rPr>
              <a:t>b) 14 300 ; 14 400 ; 14 500 ; ............ ; .............</a:t>
            </a:r>
          </a:p>
          <a:p>
            <a:pPr algn="just"/>
            <a:endParaRPr lang="en-US" sz="2800">
              <a:solidFill>
                <a:prstClr val="black"/>
              </a:solidFill>
            </a:endParaRPr>
          </a:p>
          <a:p>
            <a:pPr algn="just"/>
            <a:r>
              <a:rPr lang="en-US" sz="2800" smtClean="0">
                <a:solidFill>
                  <a:prstClr val="black"/>
                </a:solidFill>
              </a:rPr>
              <a:t>c) 68 000 ; 68 010 ; 68 020 ; ............ ; ..............</a:t>
            </a:r>
            <a:endParaRPr lang="en-US" sz="280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67944" y="548680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>
                <a:solidFill>
                  <a:srgbClr val="C00000"/>
                </a:solidFill>
              </a:rPr>
              <a:t>2020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64088" y="548680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>
                <a:solidFill>
                  <a:srgbClr val="C00000"/>
                </a:solidFill>
              </a:rPr>
              <a:t>2025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61903" y="1430910"/>
            <a:ext cx="14043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>
                <a:solidFill>
                  <a:srgbClr val="C00000"/>
                </a:solidFill>
              </a:rPr>
              <a:t>14 600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76156" y="1430910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>
                <a:solidFill>
                  <a:srgbClr val="C00000"/>
                </a:solidFill>
              </a:rPr>
              <a:t>14 700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98014" y="2204864"/>
            <a:ext cx="13321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>
                <a:solidFill>
                  <a:srgbClr val="C00000"/>
                </a:solidFill>
              </a:rPr>
              <a:t>68 030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77272" y="2204864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>
                <a:solidFill>
                  <a:srgbClr val="C00000"/>
                </a:solidFill>
              </a:rPr>
              <a:t>68 040</a:t>
            </a:r>
            <a:endParaRPr lang="vi-VN" sz="280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6169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2&quot;/&gt;&lt;property id=&quot;20307&quot; value=&quot;257&quot;/&gt;&lt;/object&gt;&lt;object type=&quot;3&quot; unique_id=&quot;10005&quot;&gt;&lt;property id=&quot;20148&quot; value=&quot;5&quot;/&gt;&lt;property id=&quot;20300&quot; value=&quot;Slide 1&quot;/&gt;&lt;property id=&quot;20307&quot; value=&quot;258&quot;/&gt;&lt;/object&gt;&lt;object type=&quot;3&quot; unique_id=&quot;10006&quot;&gt;&lt;property id=&quot;20148&quot; value=&quot;5&quot;/&gt;&lt;property id=&quot;20300&quot; value=&quot;Slide 3&quot;/&gt;&lt;property id=&quot;20307&quot; value=&quot;259&quot;/&gt;&lt;/object&gt;&lt;object type=&quot;3&quot; unique_id=&quot;10007&quot;&gt;&lt;property id=&quot;20148&quot; value=&quot;5&quot;/&gt;&lt;property id=&quot;20300&quot; value=&quot;Slide 4&quot;/&gt;&lt;property id=&quot;20307&quot; value=&quot;260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358</Words>
  <Application>Microsoft Office PowerPoint</Application>
  <PresentationFormat>On-screen Show (4:3)</PresentationFormat>
  <Paragraphs>67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BichPhuong</dc:creator>
  <cp:lastModifiedBy>user</cp:lastModifiedBy>
  <cp:revision>5</cp:revision>
  <dcterms:created xsi:type="dcterms:W3CDTF">2017-04-19T05:46:35Z</dcterms:created>
  <dcterms:modified xsi:type="dcterms:W3CDTF">2017-04-21T00:12:45Z</dcterms:modified>
</cp:coreProperties>
</file>