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4446" r:id="rId2"/>
  </p:sldMasterIdLst>
  <p:sldIdLst>
    <p:sldId id="258" r:id="rId3"/>
    <p:sldId id="328" r:id="rId4"/>
    <p:sldId id="284" r:id="rId5"/>
    <p:sldId id="319" r:id="rId6"/>
    <p:sldId id="322" r:id="rId7"/>
    <p:sldId id="271" r:id="rId8"/>
    <p:sldId id="273" r:id="rId9"/>
    <p:sldId id="325" r:id="rId10"/>
    <p:sldId id="326" r:id="rId11"/>
    <p:sldId id="331" r:id="rId12"/>
    <p:sldId id="275" r:id="rId13"/>
    <p:sldId id="329" r:id="rId14"/>
    <p:sldId id="330" r:id="rId15"/>
    <p:sldId id="294" r:id="rId16"/>
    <p:sldId id="327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0099"/>
    <a:srgbClr val="FFCCFF"/>
    <a:srgbClr val="9999FF"/>
    <a:srgbClr val="99CC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180" autoAdjust="0"/>
  </p:normalViewPr>
  <p:slideViewPr>
    <p:cSldViewPr>
      <p:cViewPr varScale="1">
        <p:scale>
          <a:sx n="68" d="100"/>
          <a:sy n="68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87276-0A41-4D70-AFB0-5FC7262553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80CC7-5ABE-46C7-BED5-BDF329BD0C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3DCE0-7DAE-4A83-BAAD-413759AAE4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C9AC5-0845-4CA0-B24B-AE26D230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5FCAD-BECC-400E-AD8B-4E221D499D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01BF7-E46A-49B4-849C-5895BBA931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C59A9-6C5F-4A56-B9EE-D9B73C50A7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7C14-ECAD-4DBF-B339-D6F4442F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C273E-1708-4691-8394-033C645BF7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9A3E9-21F1-4AC8-99BC-BC2805E6E5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698C8-1BDE-4540-9AF2-F4BAFD1A6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4C01-EC48-4C23-A9D7-A6A15BF969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1EF1E2AF-701E-48E7-8D97-F8AF0C943E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2" r:id="rId1"/>
    <p:sldLayoutId id="2147484492" r:id="rId2"/>
    <p:sldLayoutId id="2147484493" r:id="rId3"/>
    <p:sldLayoutId id="2147484494" r:id="rId4"/>
    <p:sldLayoutId id="2147484495" r:id="rId5"/>
    <p:sldLayoutId id="2147484496" r:id="rId6"/>
    <p:sldLayoutId id="2147484497" r:id="rId7"/>
    <p:sldLayoutId id="2147484498" r:id="rId8"/>
    <p:sldLayoutId id="2147484499" r:id="rId9"/>
    <p:sldLayoutId id="2147484500" r:id="rId10"/>
    <p:sldLayoutId id="21474845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1EF5EDF-EACE-42DB-BA21-87F9B4570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3" r:id="rId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3.gif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33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14"/>
          <p:cNvSpPr>
            <a:spLocks noChangeArrowheads="1" noChangeShapeType="1" noTextEdit="1"/>
          </p:cNvSpPr>
          <p:nvPr/>
        </p:nvSpPr>
        <p:spPr bwMode="auto">
          <a:xfrm>
            <a:off x="1524000" y="2362200"/>
            <a:ext cx="5275263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CHÍNH TẢ LỚP 3</a:t>
            </a:r>
          </a:p>
        </p:txBody>
      </p:sp>
      <p:pic>
        <p:nvPicPr>
          <p:cNvPr id="5123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5943600" y="5334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7772400" y="1752600"/>
            <a:ext cx="137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cyworld013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66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2" descr="tulips_with_sun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5257800"/>
            <a:ext cx="1676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5" descr="sunflower_siste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152400" y="5105400"/>
            <a:ext cx="1447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5" descr="sunflower_siste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51816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2362200" y="52578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639888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Giữa 2 câu ca dao ta viết như thế nào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114800"/>
            <a:ext cx="7924800" cy="10779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Giữa hai câu ca dao để cách ra một dòng.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38200"/>
            <a:ext cx="6096000" cy="1828800"/>
          </a:xfrm>
        </p:spPr>
        <p:txBody>
          <a:bodyPr/>
          <a:lstStyle/>
          <a:p>
            <a:pPr eaLnBrk="1" hangingPunct="1"/>
            <a:r>
              <a:rPr lang="en-US" sz="3500"/>
              <a:t>C.</a:t>
            </a:r>
            <a:r>
              <a:rPr lang="en-US" sz="3500" u="sng"/>
              <a:t>Hướng dẫn viết từ khó</a:t>
            </a:r>
          </a:p>
        </p:txBody>
      </p:sp>
      <p:pic>
        <p:nvPicPr>
          <p:cNvPr id="15363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514975"/>
            <a:ext cx="14478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7150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12"/>
          <p:cNvSpPr txBox="1">
            <a:spLocks noChangeArrowheads="1"/>
          </p:cNvSpPr>
          <p:nvPr/>
        </p:nvSpPr>
        <p:spPr bwMode="auto">
          <a:xfrm>
            <a:off x="0" y="304800"/>
            <a:ext cx="88392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Cảnh đẹp non sông</a:t>
            </a:r>
          </a:p>
          <a:p>
            <a:pPr algn="ctr"/>
            <a:endParaRPr lang="en-US" sz="3600" i="1">
              <a:solidFill>
                <a:srgbClr val="009900"/>
              </a:solidFill>
              <a:latin typeface="Arial" charset="0"/>
            </a:endParaRPr>
          </a:p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  </a:t>
            </a:r>
            <a:r>
              <a:rPr lang="en-US" sz="3200">
                <a:solidFill>
                  <a:srgbClr val="009900"/>
                </a:solidFill>
                <a:latin typeface="Arial" charset="0"/>
              </a:rPr>
              <a:t> 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Đường vô xứ Nghệ quanh quanh,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Non xanh nước biếc như tranh họa đồ.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*	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Hải Vân bát ngát nghìn trùng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Hòn Hồng sừng sững đứng trong vịnh Hàn.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Nhà bè nước chảy chia hai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Ai về Gia Định, Đồng Nai thì về.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Đồng Tháp Mười cò bay thẳng cánh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Nước Tháp Mười lóng lánh cá tôm.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                                 Ca dao</a:t>
            </a:r>
          </a:p>
          <a:p>
            <a:pPr algn="ctr"/>
            <a:r>
              <a:rPr lang="en-US" sz="3000">
                <a:solidFill>
                  <a:srgbClr val="009900"/>
                </a:solidFill>
                <a:latin typeface="Arial" charset="0"/>
              </a:rPr>
              <a:t>      </a:t>
            </a:r>
            <a:endParaRPr lang="en-US" sz="300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16387" name="Picture 7" descr="- (277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219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38200"/>
            <a:ext cx="6096000" cy="1828800"/>
          </a:xfrm>
        </p:spPr>
        <p:txBody>
          <a:bodyPr/>
          <a:lstStyle/>
          <a:p>
            <a:pPr eaLnBrk="1" hangingPunct="1"/>
            <a:r>
              <a:rPr lang="en-US" sz="3200"/>
              <a:t>C.</a:t>
            </a:r>
            <a:r>
              <a:rPr lang="en-US" sz="3200" u="sng"/>
              <a:t>Hướng dẫn viết từ khó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-3886200" y="3233738"/>
            <a:ext cx="388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quanh quanh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9372600" y="3224213"/>
            <a:ext cx="358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nghìn trùng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-3810000" y="419100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sừng sững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9296400" y="42672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lóng lánh</a:t>
            </a:r>
          </a:p>
        </p:txBody>
      </p:sp>
      <p:pic>
        <p:nvPicPr>
          <p:cNvPr id="17415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514975"/>
            <a:ext cx="14478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7150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4.10405E-6 L 0.43333 -4.1040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17 2.83237E-6 L -0.49583 0.0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2.31214E-6 L 0.45833 2.3121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78035E-7 L -0.4901 5.78035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3" grpId="0"/>
      <p:bldP spid="171014" grpId="0"/>
      <p:bldP spid="1710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8"/>
          <p:cNvGrpSpPr>
            <a:grpSpLocks/>
          </p:cNvGrpSpPr>
          <p:nvPr/>
        </p:nvGrpSpPr>
        <p:grpSpPr bwMode="auto">
          <a:xfrm>
            <a:off x="-304800" y="4343400"/>
            <a:ext cx="9912350" cy="2514600"/>
            <a:chOff x="0" y="1048"/>
            <a:chExt cx="5760" cy="3272"/>
          </a:xfrm>
        </p:grpSpPr>
        <p:pic>
          <p:nvPicPr>
            <p:cNvPr id="18443" name="Picture 9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1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11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6" name="Picture 12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7" name="Picture 13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435" name="Picture 11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1143000" y="1714500"/>
            <a:ext cx="5486400" cy="890588"/>
          </a:xfrm>
          <a:prstGeom prst="cloudCallout">
            <a:avLst>
              <a:gd name="adj1" fmla="val -50204"/>
              <a:gd name="adj2" fmla="val -12222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VIẾT CHÍNH TẢ</a:t>
            </a:r>
          </a:p>
        </p:txBody>
      </p:sp>
      <p:pic>
        <p:nvPicPr>
          <p:cNvPr id="18437" name="Picture 9" descr="3_hoa_xo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495800"/>
            <a:ext cx="1600200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086600" y="2057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543800" y="3657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838200" y="914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696200" y="5105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TextBox 11"/>
          <p:cNvSpPr txBox="1">
            <a:spLocks noChangeArrowheads="1"/>
          </p:cNvSpPr>
          <p:nvPr/>
        </p:nvSpPr>
        <p:spPr bwMode="auto">
          <a:xfrm>
            <a:off x="1219200" y="306388"/>
            <a:ext cx="685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32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Box 12"/>
          <p:cNvSpPr txBox="1">
            <a:spLocks noChangeArrowheads="1"/>
          </p:cNvSpPr>
          <p:nvPr/>
        </p:nvSpPr>
        <p:spPr bwMode="auto">
          <a:xfrm>
            <a:off x="0" y="304800"/>
            <a:ext cx="88392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Cảnh đẹp non sông</a:t>
            </a:r>
          </a:p>
          <a:p>
            <a:pPr algn="ctr"/>
            <a:endParaRPr lang="en-US" sz="3600" i="1">
              <a:solidFill>
                <a:srgbClr val="009900"/>
              </a:solidFill>
              <a:latin typeface="Arial" charset="0"/>
            </a:endParaRPr>
          </a:p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  </a:t>
            </a:r>
            <a:r>
              <a:rPr lang="en-US" sz="3200">
                <a:solidFill>
                  <a:srgbClr val="009900"/>
                </a:solidFill>
                <a:latin typeface="Arial" charset="0"/>
              </a:rPr>
              <a:t> 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Đường vô xứ Nghệ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quanh quanh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,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Non xanh nước biếc như tranh họa đồ.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*	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Hải Vân bát ngát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nghìn trùng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Hòn Hồng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sừng sững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đứng trong vịnh Hàn.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Nhà bè nước chảy chia hai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Ai về Gia Định, Đồng Nai thì về.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Đồng Tháp Mười cò bay thẳng cánh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Nước Tháp Mười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lóng lánh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cá tôm.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                                 Ca dao</a:t>
            </a:r>
          </a:p>
          <a:p>
            <a:pPr algn="ctr"/>
            <a:r>
              <a:rPr lang="en-US" sz="3000">
                <a:solidFill>
                  <a:srgbClr val="009900"/>
                </a:solidFill>
                <a:latin typeface="Arial" charset="0"/>
              </a:rPr>
              <a:t>      </a:t>
            </a:r>
            <a:endParaRPr lang="en-US" sz="300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19459" name="Picture 7" descr="- (277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219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ChangeArrowheads="1"/>
          </p:cNvSpPr>
          <p:nvPr/>
        </p:nvSpPr>
        <p:spPr bwMode="auto">
          <a:xfrm>
            <a:off x="152400" y="1066800"/>
            <a:ext cx="899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i="1" u="sng">
                <a:solidFill>
                  <a:srgbClr val="0000FF"/>
                </a:solidFill>
                <a:latin typeface="Arial" charset="0"/>
              </a:rPr>
              <a:t>Bài 2: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 Tìm các từ: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a, Chứa tiếng bắt đầu bằng 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tr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hoặc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ch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có nghĩa như sau:</a:t>
            </a:r>
            <a:endParaRPr lang="en-US" sz="2400" b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483" name="Rectangle 5"/>
          <p:cNvSpPr>
            <a:spLocks noRot="1" noChangeArrowheads="1"/>
          </p:cNvSpPr>
          <p:nvPr/>
        </p:nvSpPr>
        <p:spPr bwMode="auto">
          <a:xfrm>
            <a:off x="457200" y="26670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600" b="0">
                <a:solidFill>
                  <a:srgbClr val="0000FF"/>
                </a:solidFill>
                <a:latin typeface="Arial" charset="0"/>
              </a:rPr>
              <a:t>    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62800" y="22860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Cây chuối</a:t>
            </a:r>
          </a:p>
        </p:txBody>
      </p:sp>
      <p:sp>
        <p:nvSpPr>
          <p:cNvPr id="20485" name="Rectangle 3"/>
          <p:cNvSpPr txBox="1">
            <a:spLocks noChangeArrowheads="1"/>
          </p:cNvSpPr>
          <p:nvPr/>
        </p:nvSpPr>
        <p:spPr bwMode="auto">
          <a:xfrm>
            <a:off x="304800" y="22098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   -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Loại cây có quả kết thành nải, thành buồng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:…..</a:t>
            </a:r>
          </a:p>
        </p:txBody>
      </p:sp>
      <p:sp>
        <p:nvSpPr>
          <p:cNvPr id="20486" name="Rectangle 3"/>
          <p:cNvSpPr txBox="1">
            <a:spLocks noChangeArrowheads="1"/>
          </p:cNvSpPr>
          <p:nvPr/>
        </p:nvSpPr>
        <p:spPr bwMode="auto">
          <a:xfrm>
            <a:off x="0" y="274320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- Làm cho người khỏi bệnh:</a:t>
            </a:r>
            <a:r>
              <a:rPr lang="en-US" sz="2400" b="0">
                <a:solidFill>
                  <a:srgbClr val="0000FF"/>
                </a:solidFill>
                <a:latin typeface="Arial" charset="0"/>
              </a:rPr>
              <a:t>…..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20487" name="Rectangle 3"/>
          <p:cNvSpPr txBox="1">
            <a:spLocks noChangeArrowheads="1"/>
          </p:cNvSpPr>
          <p:nvPr/>
        </p:nvSpPr>
        <p:spPr bwMode="auto">
          <a:xfrm>
            <a:off x="685800" y="3276600"/>
            <a:ext cx="548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-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Cùng nghĩa với nhìn</a:t>
            </a:r>
            <a:endParaRPr lang="en-US" sz="2400" b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7800" y="27432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Chữa bệnh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14800" y="32766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trông</a:t>
            </a:r>
          </a:p>
        </p:txBody>
      </p:sp>
      <p:sp>
        <p:nvSpPr>
          <p:cNvPr id="2" name="AutoShape 11"/>
          <p:cNvSpPr>
            <a:spLocks noChangeArrowheads="1"/>
          </p:cNvSpPr>
          <p:nvPr/>
        </p:nvSpPr>
        <p:spPr bwMode="auto">
          <a:xfrm>
            <a:off x="0" y="0"/>
            <a:ext cx="51816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>
                <a:solidFill>
                  <a:srgbClr val="FF0000"/>
                </a:solidFill>
                <a:latin typeface="Arial"/>
                <a:cs typeface="Times New Roman" pitchFamily="18" charset="0"/>
              </a:rPr>
              <a:t>Luyên tập:</a:t>
            </a:r>
            <a:endParaRPr lang="en-US" sz="320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20491" name="Rectangle 3"/>
          <p:cNvSpPr txBox="1">
            <a:spLocks noChangeArrowheads="1"/>
          </p:cNvSpPr>
          <p:nvPr/>
        </p:nvSpPr>
        <p:spPr bwMode="auto">
          <a:xfrm>
            <a:off x="304800" y="38862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b. Chứa tiếng bắt đầu bằng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at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hoặc 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ac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có nghĩa như sau:</a:t>
            </a:r>
            <a:endParaRPr lang="en-US" sz="2400" b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762000" y="44958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0000FF"/>
                </a:solidFill>
                <a:latin typeface="Arial"/>
              </a:rPr>
              <a:t>-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Mang vật nặng trên vai :….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4876800" y="44196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vác</a:t>
            </a:r>
          </a:p>
        </p:txBody>
      </p:sp>
      <p:sp>
        <p:nvSpPr>
          <p:cNvPr id="20494" name="Rectangle 3"/>
          <p:cNvSpPr txBox="1">
            <a:spLocks noChangeArrowheads="1"/>
          </p:cNvSpPr>
          <p:nvPr/>
        </p:nvSpPr>
        <p:spPr bwMode="auto">
          <a:xfrm>
            <a:off x="152400" y="51054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    -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Có cảm giác cần uống nước:………</a:t>
            </a:r>
          </a:p>
        </p:txBody>
      </p:sp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5257800" y="4953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khát</a:t>
            </a:r>
          </a:p>
        </p:txBody>
      </p:sp>
      <p:sp>
        <p:nvSpPr>
          <p:cNvPr id="20496" name="Rectangle 3"/>
          <p:cNvSpPr txBox="1">
            <a:spLocks noChangeArrowheads="1"/>
          </p:cNvSpPr>
          <p:nvPr/>
        </p:nvSpPr>
        <p:spPr bwMode="auto">
          <a:xfrm>
            <a:off x="609600" y="5715000"/>
            <a:ext cx="571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- Dòng nước tự nhiên từ trên cao đổ xuông thấp</a:t>
            </a:r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2819400" y="6110288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trông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4" grpId="0"/>
      <p:bldP spid="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"/>
          <p:cNvSpPr>
            <a:spLocks noChangeArrowheads="1"/>
          </p:cNvSpPr>
          <p:nvPr/>
        </p:nvSpPr>
        <p:spPr bwMode="auto">
          <a:xfrm>
            <a:off x="304800" y="2343150"/>
            <a:ext cx="7772400" cy="2295525"/>
          </a:xfrm>
          <a:prstGeom prst="cloudCallout">
            <a:avLst>
              <a:gd name="adj1" fmla="val 39440"/>
              <a:gd name="adj2" fmla="val -53065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Tìm 2 từ có tiếng bắt đầu bằng </a:t>
            </a:r>
            <a:r>
              <a:rPr lang="en-US" sz="3200" i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tr</a:t>
            </a: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, hai từ bắt đầu bằng </a:t>
            </a:r>
            <a:r>
              <a:rPr lang="en-US" sz="3200" i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ch</a:t>
            </a: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228600"/>
            <a:ext cx="5181600" cy="1676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Ôn</a:t>
            </a:r>
            <a:r>
              <a:rPr lang="en-US" sz="36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cũ</a:t>
            </a:r>
            <a:r>
              <a:rPr lang="en-US" sz="36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pic>
        <p:nvPicPr>
          <p:cNvPr id="6148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457200" y="4572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12"/>
          <p:cNvSpPr txBox="1">
            <a:spLocks noChangeArrowheads="1"/>
          </p:cNvSpPr>
          <p:nvPr/>
        </p:nvSpPr>
        <p:spPr bwMode="auto">
          <a:xfrm>
            <a:off x="0" y="304800"/>
            <a:ext cx="88392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Cảnh đẹp non sông</a:t>
            </a:r>
          </a:p>
          <a:p>
            <a:pPr algn="ctr"/>
            <a:endParaRPr lang="en-US" sz="3600" i="1">
              <a:solidFill>
                <a:srgbClr val="009900"/>
              </a:solidFill>
              <a:latin typeface="Arial" charset="0"/>
            </a:endParaRPr>
          </a:p>
          <a:p>
            <a:pPr algn="ctr"/>
            <a:r>
              <a:rPr lang="en-US" sz="3200">
                <a:solidFill>
                  <a:srgbClr val="009900"/>
                </a:solidFill>
                <a:latin typeface="Arial" charset="0"/>
              </a:rPr>
              <a:t>           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Đường vô xứ Nghệ quanh quanh,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 Non xanh nước biếc như tranh họa đồ.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*	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   Hải Vân bát ngát nghìn trùng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          Hòn Hồng sừng sững đứng trong vịnh Hàn.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Nhà bè nước chảy chia hai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Ai về Gia Định, Đồng Nai thì về.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Đồng Tháp Mười cò bay thẳng cánh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Nước Tháp Mười lóng lánh cá tôm.</a:t>
            </a:r>
          </a:p>
          <a:p>
            <a:pPr algn="ctr"/>
            <a:r>
              <a:rPr lang="en-US" sz="3000">
                <a:solidFill>
                  <a:srgbClr val="009900"/>
                </a:solidFill>
                <a:latin typeface="Arial" charset="0"/>
              </a:rPr>
              <a:t>      </a:t>
            </a:r>
            <a:endParaRPr lang="en-US" sz="300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2" name="Picture 7" descr="- (277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219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304800" y="1828800"/>
            <a:ext cx="7772400" cy="1265238"/>
          </a:xfrm>
          <a:prstGeom prst="cloudCallout">
            <a:avLst>
              <a:gd name="adj1" fmla="val 39440"/>
              <a:gd name="adj2" fmla="val -11801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4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Các câu ca dao trên đều nói lên điều gì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1524000" y="3962400"/>
            <a:ext cx="6553200" cy="830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/>
              </a:rPr>
              <a:t>- Các câu ca dao trên đều ca ngợi cảnh đẹp non sông, đất nước.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228600"/>
            <a:ext cx="5181600" cy="1676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rgbClr val="FF0000"/>
                </a:solidFill>
                <a:latin typeface="Arial"/>
                <a:cs typeface="Times New Roman" pitchFamily="18" charset="0"/>
              </a:rPr>
              <a:t>B</a:t>
            </a:r>
            <a:r>
              <a:rPr lang="en-US" sz="3200" u="sng">
                <a:solidFill>
                  <a:srgbClr val="FF0000"/>
                </a:solidFill>
                <a:latin typeface="Arial"/>
                <a:cs typeface="Times New Roman" pitchFamily="18" charset="0"/>
              </a:rPr>
              <a:t>.Tìm hiểu nội dung bài:</a:t>
            </a:r>
            <a:endParaRPr lang="en-US" sz="320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pic>
        <p:nvPicPr>
          <p:cNvPr id="8197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457200" y="4572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"/>
          <p:cNvSpPr>
            <a:spLocks noChangeArrowheads="1"/>
          </p:cNvSpPr>
          <p:nvPr/>
        </p:nvSpPr>
        <p:spPr bwMode="auto">
          <a:xfrm>
            <a:off x="304800" y="2252663"/>
            <a:ext cx="8001000" cy="703262"/>
          </a:xfrm>
          <a:prstGeom prst="cloudCallout">
            <a:avLst>
              <a:gd name="adj1" fmla="val 35931"/>
              <a:gd name="adj2" fmla="val -10810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4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Tìm tên riêng trong bài chính tả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685800" y="3733800"/>
            <a:ext cx="7848600" cy="830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/>
              </a:rPr>
              <a:t>- Các tên riêng:</a:t>
            </a:r>
            <a:r>
              <a:rPr lang="en-US" sz="2400" i="1">
                <a:solidFill>
                  <a:srgbClr val="FF0000"/>
                </a:solidFill>
                <a:latin typeface="Arial"/>
              </a:rPr>
              <a:t> Nghệ, Hải Vân, Hòn Hồng, Hàn, Nhà Bè, Gia Định, Đồng Nai, Tháp Mười.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533400"/>
            <a:ext cx="5181600" cy="1219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pic>
        <p:nvPicPr>
          <p:cNvPr id="9221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0" y="48768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12192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228600" y="2133600"/>
            <a:ext cx="8382000" cy="1639888"/>
          </a:xfrm>
          <a:prstGeom prst="cloudCallout">
            <a:avLst>
              <a:gd name="adj1" fmla="val 32935"/>
              <a:gd name="adj2" fmla="val -18264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3 câu ca dao đầu viết theo thể thơ nào?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914400" y="4343400"/>
            <a:ext cx="7620000" cy="1066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Arial"/>
              </a:rPr>
              <a:t>- 3 câu ca dao đầu được viết theo thể thơ lục bát.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381000"/>
            <a:ext cx="5181600" cy="1219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pic>
        <p:nvPicPr>
          <p:cNvPr id="10245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228600" y="54102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452563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Cách trình bày như thế nào cho đẹp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114800"/>
            <a:ext cx="7924800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Dòng 6 viết lùi vào 1 ô, dòng 8 viết ra sát lề.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1269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452563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Hai câu ca dao cuối được trình bày như thế nào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114800"/>
            <a:ext cx="7924800" cy="954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2 câu ca dao cuối, mỗi dòng có 7 chữ, viết sát lề , dòng cuối viết thẳng với dòng trên.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2293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639888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Trong bài những chữ nào được viết hoa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114800"/>
            <a:ext cx="7924800" cy="10779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Các chữ đầu câu và tên riêng phải viết hoa.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3317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2_Proposa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2282</TotalTime>
  <Words>628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.VnTime</vt:lpstr>
      <vt:lpstr>Arial</vt:lpstr>
      <vt:lpstr>Times New Roman</vt:lpstr>
      <vt:lpstr>Wingdings</vt:lpstr>
      <vt:lpstr>Network</vt:lpstr>
      <vt:lpstr>2_Proposal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C.Hướng dẫn viết từ khó</vt:lpstr>
      <vt:lpstr>PowerPoint Presentation</vt:lpstr>
      <vt:lpstr>C.Hướng dẫn viết từ khó</vt:lpstr>
      <vt:lpstr>PowerPoint Presentation</vt:lpstr>
      <vt:lpstr>PowerPoint Presentation</vt:lpstr>
      <vt:lpstr>PowerPoint Presentation</vt:lpstr>
    </vt:vector>
  </TitlesOfParts>
  <Company>Truc Dao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Admin</cp:lastModifiedBy>
  <cp:revision>781</cp:revision>
  <dcterms:created xsi:type="dcterms:W3CDTF">2008-01-17T00:56:22Z</dcterms:created>
  <dcterms:modified xsi:type="dcterms:W3CDTF">2020-11-21T06:01:59Z</dcterms:modified>
</cp:coreProperties>
</file>