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FFFF"/>
    <a:srgbClr val="FFFF00"/>
    <a:srgbClr val="CC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32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9AF6D2-03E5-49EA-95BF-4283392873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677B3-EAE0-457C-A993-3ABE1C957A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A3B4D-2838-4512-83F0-DACDF7CFB6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96F6DD-EC80-41C4-BB61-1032B71EDC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9319B-02F9-4E51-9E8C-9F94727490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195E86-0BDE-4788-AF17-7AFBA8D068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58E62-EAD1-4F5C-B9B4-EAA0E0E611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C8E57E-9C90-4D3A-A305-57481D09DF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11F27-5A1F-4327-9689-F3B246DD75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EC6B9-05BB-4630-BC7D-502B5C9ADE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38E8E-2462-41A9-B7C1-8D34160227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B13BE1-B459-43A6-8F51-EC5C8598E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5FA4570-E6D1-4B90-9C4B-B76FAB67CC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image" Target="../media/image7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audio" Target="../media/audio2.wav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gif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7239000" cy="762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6000" b="1" u="sng" smtClean="0">
                <a:solidFill>
                  <a:srgbClr val="00FF00"/>
                </a:solidFill>
              </a:rPr>
              <a:t>KIỂM TRA BÀI CŨ :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838200" y="1600200"/>
            <a:ext cx="7239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800" b="1">
                <a:solidFill>
                  <a:srgbClr val="FF0000"/>
                </a:solidFill>
              </a:rPr>
              <a:t>Viết bảng con :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04800" y="2667000"/>
            <a:ext cx="4953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>
                <a:solidFill>
                  <a:srgbClr val="FFFF00"/>
                </a:solidFill>
              </a:rPr>
              <a:t>- </a:t>
            </a:r>
            <a:r>
              <a:rPr lang="en-US" sz="6000">
                <a:solidFill>
                  <a:schemeClr val="folHlink"/>
                </a:solidFill>
              </a:rPr>
              <a:t>mát rượi</a:t>
            </a:r>
            <a:r>
              <a:rPr lang="en-US"/>
              <a:t>  </a:t>
            </a:r>
            <a:r>
              <a:rPr lang="en-US" sz="6000">
                <a:solidFill>
                  <a:srgbClr val="FFFF00"/>
                </a:solidFill>
              </a:rPr>
              <a:t>  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457200" y="3967163"/>
            <a:ext cx="42846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6000">
                <a:solidFill>
                  <a:srgbClr val="FFFF00"/>
                </a:solidFill>
              </a:rPr>
              <a:t>- </a:t>
            </a:r>
            <a:r>
              <a:rPr lang="en-US" sz="6000">
                <a:solidFill>
                  <a:schemeClr val="folHlink"/>
                </a:solidFill>
              </a:rPr>
              <a:t>cưỡi ngựa</a:t>
            </a:r>
            <a:r>
              <a:rPr lang="en-US"/>
              <a:t> 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457200" y="5186363"/>
            <a:ext cx="33655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6000">
                <a:solidFill>
                  <a:srgbClr val="FFFF00"/>
                </a:solidFill>
              </a:rPr>
              <a:t>- </a:t>
            </a:r>
            <a:r>
              <a:rPr lang="en-US" sz="6000">
                <a:solidFill>
                  <a:schemeClr val="folHlink"/>
                </a:solidFill>
              </a:rPr>
              <a:t>gửi thư</a:t>
            </a:r>
            <a:r>
              <a:rPr lang="en-US" sz="6000">
                <a:solidFill>
                  <a:srgbClr val="FFFF00"/>
                </a:solidFill>
              </a:rPr>
              <a:t> </a:t>
            </a:r>
          </a:p>
        </p:txBody>
      </p:sp>
      <p:pic>
        <p:nvPicPr>
          <p:cNvPr id="3080" name="Picture 8" descr="Book-Ink (Hinh dong)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4600" y="3124200"/>
            <a:ext cx="25146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>
    <p:wheel spokes="1"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  <p:bldP spid="3077" grpId="0"/>
      <p:bldP spid="3078" grpId="0"/>
      <p:bldP spid="307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A02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220200" cy="693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228600" y="76200"/>
            <a:ext cx="8915400" cy="75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US" sz="4800" b="1" u="sng">
                <a:solidFill>
                  <a:srgbClr val="3333FF"/>
                </a:solidFill>
              </a:rPr>
              <a:t>HƯỚNG DẪN LÀM BÀI TẬP :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04800" y="914400"/>
            <a:ext cx="88392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/>
              <a:t>      </a:t>
            </a:r>
            <a:r>
              <a:rPr lang="en-US" sz="4000" b="1">
                <a:solidFill>
                  <a:srgbClr val="000000"/>
                </a:solidFill>
              </a:rPr>
              <a:t>Bài tập :( 2b )</a:t>
            </a:r>
            <a:r>
              <a:rPr lang="en-US" sz="4000" b="1"/>
              <a:t> </a:t>
            </a:r>
            <a:r>
              <a:rPr lang="en-US" sz="4000" b="1">
                <a:solidFill>
                  <a:srgbClr val="00FF00"/>
                </a:solidFill>
              </a:rPr>
              <a:t>Em chọn từ nào trong ngoặc đơn để điền vào chỗ trống ?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28600" y="2743200"/>
            <a:ext cx="88392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- </a:t>
            </a:r>
            <a:r>
              <a:rPr lang="en-US" sz="3200">
                <a:solidFill>
                  <a:srgbClr val="FFFF00"/>
                </a:solidFill>
              </a:rPr>
              <a:t>( bão , bảo )</a:t>
            </a:r>
            <a:r>
              <a:rPr lang="en-US" sz="3200"/>
              <a:t> : Mọi người …  nhau dọn dẹp đường làng sau cơn ….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3200"/>
              <a:t> </a:t>
            </a:r>
            <a:r>
              <a:rPr lang="en-US" sz="3200">
                <a:solidFill>
                  <a:srgbClr val="FFFF00"/>
                </a:solidFill>
              </a:rPr>
              <a:t>( vẽ , vẻ )</a:t>
            </a:r>
            <a:r>
              <a:rPr lang="en-US" sz="3200"/>
              <a:t> : Em  … mấy bạn … mặt tươi vui đang trò chuyện .            </a:t>
            </a:r>
          </a:p>
          <a:p>
            <a:pPr>
              <a:spcBef>
                <a:spcPct val="50000"/>
              </a:spcBef>
            </a:pPr>
            <a:r>
              <a:rPr lang="en-US" sz="3200"/>
              <a:t>- </a:t>
            </a:r>
            <a:r>
              <a:rPr lang="en-US" sz="3200">
                <a:solidFill>
                  <a:srgbClr val="FFFF00"/>
                </a:solidFill>
              </a:rPr>
              <a:t>( sữa , sửa )</a:t>
            </a:r>
            <a:r>
              <a:rPr lang="en-US" sz="3200"/>
              <a:t> : Mẹ cho em bé uống  …  rồi … soạn đi làm .</a:t>
            </a:r>
            <a:r>
              <a:rPr lang="en-US"/>
              <a:t> </a:t>
            </a:r>
            <a:r>
              <a:rPr lang="en-US" sz="3200"/>
              <a:t> </a:t>
            </a:r>
          </a:p>
        </p:txBody>
      </p:sp>
      <p:pic>
        <p:nvPicPr>
          <p:cNvPr id="12294" name="Picture 6" descr="đong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685800"/>
            <a:ext cx="10668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3962400" y="3221038"/>
            <a:ext cx="990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FF00"/>
                </a:solidFill>
              </a:rPr>
              <a:t>bão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4876800" y="2728913"/>
            <a:ext cx="990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FF00"/>
                </a:solidFill>
              </a:rPr>
              <a:t>bảo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3276600" y="39624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FF00"/>
                </a:solidFill>
              </a:rPr>
              <a:t>vẽ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5562600" y="39624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FF00"/>
                </a:solidFill>
              </a:rPr>
              <a:t>vẻ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6705600" y="5160963"/>
            <a:ext cx="914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FF00"/>
                </a:solidFill>
              </a:rPr>
              <a:t>sữa</a:t>
            </a: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8077200" y="5126038"/>
            <a:ext cx="914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FF00"/>
                </a:solidFill>
              </a:rPr>
              <a:t>sửa</a:t>
            </a:r>
          </a:p>
        </p:txBody>
      </p:sp>
    </p:spTree>
  </p:cSld>
  <p:clrMapOvr>
    <a:masterClrMapping/>
  </p:clrMapOvr>
  <p:transition spd="slow">
    <p:zoom dir="in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800" decel="1000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800" decel="1000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  <p:bldP spid="12292" grpId="0"/>
      <p:bldP spid="12293" grpId="0"/>
      <p:bldP spid="12299" grpId="0"/>
      <p:bldP spid="12300" grpId="0"/>
      <p:bldP spid="12301" grpId="0"/>
      <p:bldP spid="12304" grpId="0"/>
      <p:bldP spid="12305" grpId="0"/>
      <p:bldP spid="1230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A035"/>
          <p:cNvPicPr>
            <a:picLocks noChangeAspect="1" noChangeArrowheads="1"/>
          </p:cNvPicPr>
          <p:nvPr/>
        </p:nvPicPr>
        <p:blipFill>
          <a:blip r:embed="rId3"/>
          <a:srcRect l="28099"/>
          <a:stretch>
            <a:fillRect/>
          </a:stretch>
        </p:blipFill>
        <p:spPr bwMode="auto">
          <a:xfrm>
            <a:off x="0" y="0"/>
            <a:ext cx="9220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b="1" smtClean="0">
                <a:solidFill>
                  <a:schemeClr val="accent2"/>
                </a:solidFill>
              </a:rPr>
              <a:t>     </a:t>
            </a:r>
            <a:r>
              <a:rPr lang="en-US" b="1" u="sng" smtClean="0">
                <a:solidFill>
                  <a:srgbClr val="0000FF"/>
                </a:solidFill>
              </a:rPr>
              <a:t>CỦNG CỐ,DẶN DÒ</a:t>
            </a:r>
            <a:r>
              <a:rPr lang="en-US" b="1" smtClean="0">
                <a:solidFill>
                  <a:srgbClr val="0000FF"/>
                </a:solidFill>
              </a:rPr>
              <a:t> :</a:t>
            </a:r>
            <a:r>
              <a:rPr lang="en-US" smtClean="0"/>
              <a:t> 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228600" y="1981200"/>
            <a:ext cx="89154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400">
                <a:solidFill>
                  <a:srgbClr val="00FFFF"/>
                </a:solidFill>
              </a:rPr>
              <a:t>- Những em viết sai chính tả về nhà phải viết lại bài cho đúng . </a:t>
            </a:r>
          </a:p>
        </p:txBody>
      </p:sp>
      <p:pic>
        <p:nvPicPr>
          <p:cNvPr id="13317" name="Picture 5" descr="hinh dong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381000"/>
            <a:ext cx="8763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133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0"/>
            <a:ext cx="3352800" cy="838200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6000" b="1" u="sng" smtClean="0">
                <a:solidFill>
                  <a:srgbClr val="FFFF00"/>
                </a:solidFill>
              </a:rPr>
              <a:t>B</a:t>
            </a:r>
            <a:r>
              <a:rPr lang="en-US" sz="4800" b="1" u="sng" smtClean="0">
                <a:solidFill>
                  <a:srgbClr val="FFFF00"/>
                </a:solidFill>
              </a:rPr>
              <a:t>ÀI MỚI :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066800" y="1219200"/>
            <a:ext cx="5562600" cy="762000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400" b="1" u="sng">
                <a:solidFill>
                  <a:srgbClr val="FF0000"/>
                </a:solidFill>
              </a:rPr>
              <a:t>GIỚI THIỆU BÀI :</a:t>
            </a:r>
            <a:r>
              <a:rPr lang="en-US" sz="2800" b="1" u="sng"/>
              <a:t> 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0" y="1905000"/>
            <a:ext cx="9144000" cy="352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>
                <a:solidFill>
                  <a:srgbClr val="00FF00"/>
                </a:solidFill>
              </a:rPr>
              <a:t>      </a:t>
            </a:r>
            <a:r>
              <a:rPr lang="en-US" sz="4800">
                <a:solidFill>
                  <a:srgbClr val="00FF00"/>
                </a:solidFill>
              </a:rPr>
              <a:t>1 . Nghe - viết đúng đoạn 3 trong bài “</a:t>
            </a:r>
            <a:r>
              <a:rPr lang="en-US" sz="4800">
                <a:solidFill>
                  <a:srgbClr val="0000FF"/>
                </a:solidFill>
              </a:rPr>
              <a:t>Đôi bạn</a:t>
            </a:r>
            <a:r>
              <a:rPr lang="en-US"/>
              <a:t> </a:t>
            </a:r>
            <a:r>
              <a:rPr lang="en-US" sz="4800">
                <a:solidFill>
                  <a:srgbClr val="00FF00"/>
                </a:solidFill>
              </a:rPr>
              <a:t> ” </a:t>
            </a:r>
          </a:p>
          <a:p>
            <a:pPr eaLnBrk="0" hangingPunct="0">
              <a:spcBef>
                <a:spcPct val="50000"/>
              </a:spcBef>
            </a:pPr>
            <a:r>
              <a:rPr lang="en-US" sz="5400">
                <a:solidFill>
                  <a:srgbClr val="00FF00"/>
                </a:solidFill>
              </a:rPr>
              <a:t>   </a:t>
            </a:r>
            <a:r>
              <a:rPr lang="en-US" sz="4800">
                <a:solidFill>
                  <a:srgbClr val="00FF00"/>
                </a:solidFill>
              </a:rPr>
              <a:t>2 . Làm đúng bài tập phân biệt </a:t>
            </a:r>
            <a:r>
              <a:rPr lang="en-US" sz="4800">
                <a:solidFill>
                  <a:srgbClr val="0000FF"/>
                </a:solidFill>
              </a:rPr>
              <a:t>dấu hỏi /dấu ngã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>
    <p:strips dir="ru"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  <p:bldP spid="410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762000" y="1219200"/>
            <a:ext cx="8382000" cy="114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6000" b="1" smtClean="0">
                <a:solidFill>
                  <a:srgbClr val="0000FF"/>
                </a:solidFill>
              </a:rPr>
              <a:t>Chính tả ( nghe - viết )</a:t>
            </a:r>
          </a:p>
        </p:txBody>
      </p:sp>
      <p:sp>
        <p:nvSpPr>
          <p:cNvPr id="4099" name="Text Box 3" descr="Bouquet"/>
          <p:cNvSpPr txBox="1">
            <a:spLocks noChangeArrowheads="1"/>
          </p:cNvSpPr>
          <p:nvPr/>
        </p:nvSpPr>
        <p:spPr bwMode="auto">
          <a:xfrm>
            <a:off x="0" y="2438400"/>
            <a:ext cx="9144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8000" b="1">
                <a:solidFill>
                  <a:srgbClr val="FF0066"/>
                </a:solidFill>
              </a:rPr>
              <a:t> </a:t>
            </a:r>
            <a:endParaRPr lang="en-US" b="1"/>
          </a:p>
        </p:txBody>
      </p:sp>
      <p:pic>
        <p:nvPicPr>
          <p:cNvPr id="5124" name="Picture 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3800" y="4648200"/>
            <a:ext cx="2133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WordArt 5"/>
          <p:cNvSpPr>
            <a:spLocks noChangeArrowheads="1" noChangeShapeType="1" noTextEdit="1"/>
          </p:cNvSpPr>
          <p:nvPr/>
        </p:nvSpPr>
        <p:spPr bwMode="auto">
          <a:xfrm>
            <a:off x="914400" y="2362200"/>
            <a:ext cx="7543800" cy="1981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>
                  <a:outerShdw dist="107763" dir="13500000" algn="ctr" rotWithShape="0">
                    <a:srgbClr val="FF00FF">
                      <a:alpha val="50000"/>
                    </a:srgbClr>
                  </a:outerShdw>
                </a:effectLst>
                <a:latin typeface="Arial"/>
                <a:cs typeface="Arial"/>
              </a:rPr>
              <a:t>Đôi bạn 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0" y="2286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3048000" y="5410200"/>
            <a:ext cx="358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rgbClr val="CCECFF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>
                <a:solidFill>
                  <a:srgbClr val="3333FF"/>
                </a:solidFill>
              </a:rPr>
              <a:t>TRANG 132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4191000" y="51054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3300"/>
                </a:solidFill>
              </a:rPr>
              <a:t>Tập 1 </a:t>
            </a:r>
          </a:p>
        </p:txBody>
      </p:sp>
    </p:spTree>
  </p:cSld>
  <p:clrMapOvr>
    <a:masterClrMapping/>
  </p:clrMapOvr>
  <p:transition spd="slow">
    <p:cover dir="l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animBg="1"/>
      <p:bldP spid="5127" grpId="0"/>
      <p:bldP spid="51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A0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220200" cy="693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pPr eaLnBrk="1" hangingPunct="1"/>
            <a:r>
              <a:rPr lang="en-US" sz="4800" b="1" u="sng" smtClean="0">
                <a:solidFill>
                  <a:srgbClr val="000000"/>
                </a:solidFill>
              </a:rPr>
              <a:t>Nhận xét bài viết :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3200400"/>
            <a:ext cx="9144000" cy="1524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4400" smtClean="0">
                <a:solidFill>
                  <a:srgbClr val="0000FF"/>
                </a:solidFill>
              </a:rPr>
              <a:t>-Trong bài những chữ nào được viết hoa 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4800" smtClean="0"/>
              <a:t>    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1143000"/>
            <a:ext cx="9144000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4400">
                <a:solidFill>
                  <a:srgbClr val="0000FF"/>
                </a:solidFill>
              </a:rPr>
              <a:t>-Đoạn viết gồm có mấy câu ?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1295400" y="2057400"/>
            <a:ext cx="4038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120000"/>
              <a:defRPr/>
            </a:pPr>
            <a:r>
              <a:rPr lang="en-US" sz="4400" u="sng">
                <a:solidFill>
                  <a:srgbClr val="00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Trả lời</a:t>
            </a:r>
            <a:r>
              <a:rPr lang="en-US" sz="4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: 6 câu</a:t>
            </a:r>
            <a:r>
              <a:rPr lang="en-US" sz="4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457200" y="4648200"/>
            <a:ext cx="86868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en-US" sz="4400">
                <a:solidFill>
                  <a:srgbClr val="00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    </a:t>
            </a:r>
            <a:r>
              <a:rPr lang="en-US" sz="4400" u="sng">
                <a:solidFill>
                  <a:srgbClr val="00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Trả lời</a:t>
            </a:r>
            <a:r>
              <a:rPr lang="en-US" sz="4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: </a:t>
            </a:r>
            <a:r>
              <a:rPr lang="en-US" sz="4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Những chữ</a:t>
            </a:r>
            <a:r>
              <a:rPr lang="en-US" sz="16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4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đầu đoạn văn , sau dấu chấm</a:t>
            </a:r>
            <a:r>
              <a:rPr lang="en-US" sz="4000">
                <a:solidFill>
                  <a:srgbClr val="CC0000"/>
                </a:solidFill>
                <a:latin typeface="Arial"/>
              </a:rPr>
              <a:t> ,</a:t>
            </a:r>
            <a:r>
              <a:rPr lang="en-US" sz="4400">
                <a:solidFill>
                  <a:srgbClr val="CC0000"/>
                </a:solidFill>
                <a:latin typeface="Arial"/>
              </a:rPr>
              <a:t>tên riêng chỉ người</a:t>
            </a:r>
            <a:r>
              <a:rPr lang="en-US" sz="1600">
                <a:solidFill>
                  <a:srgbClr val="CC0000"/>
                </a:solidFill>
                <a:latin typeface="Arial"/>
              </a:rPr>
              <a:t> </a:t>
            </a:r>
          </a:p>
        </p:txBody>
      </p:sp>
      <p:pic>
        <p:nvPicPr>
          <p:cNvPr id="6152" name="Picture 8" descr="đong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1905000"/>
            <a:ext cx="10668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3" name="Picture 9" descr="đong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4495800"/>
            <a:ext cx="10668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6148" grpId="0" build="p"/>
      <p:bldP spid="6149" grpId="0"/>
      <p:bldP spid="6150" grpId="0"/>
      <p:bldP spid="615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A001"/>
          <p:cNvPicPr>
            <a:picLocks noChangeAspect="1" noChangeArrowheads="1"/>
          </p:cNvPicPr>
          <p:nvPr/>
        </p:nvPicPr>
        <p:blipFill>
          <a:blip r:embed="rId3"/>
          <a:srcRect b="14844"/>
          <a:stretch>
            <a:fillRect/>
          </a:stretch>
        </p:blipFill>
        <p:spPr bwMode="auto">
          <a:xfrm>
            <a:off x="0" y="0"/>
            <a:ext cx="9220200" cy="693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pPr algn="l" eaLnBrk="1" hangingPunct="1"/>
            <a:r>
              <a:rPr lang="en-US" sz="4800" b="1" smtClean="0">
                <a:solidFill>
                  <a:srgbClr val="00FF00"/>
                </a:solidFill>
              </a:rPr>
              <a:t>       </a:t>
            </a:r>
            <a:r>
              <a:rPr lang="en-US" b="1" u="sng" smtClean="0">
                <a:solidFill>
                  <a:srgbClr val="00FF00"/>
                </a:solidFill>
              </a:rPr>
              <a:t>Đọc phân tích từ viết dễ sai</a:t>
            </a:r>
            <a:r>
              <a:rPr lang="en-US" b="1" smtClean="0">
                <a:solidFill>
                  <a:srgbClr val="00FF00"/>
                </a:solidFill>
              </a:rPr>
              <a:t> :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538163" y="2824163"/>
            <a:ext cx="41560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6000">
                <a:solidFill>
                  <a:srgbClr val="FFFF00"/>
                </a:solidFill>
              </a:rPr>
              <a:t>- sẵn lòng</a:t>
            </a:r>
            <a:r>
              <a:rPr lang="en-US"/>
              <a:t>  </a:t>
            </a:r>
            <a:r>
              <a:rPr lang="en-US" sz="6000">
                <a:solidFill>
                  <a:srgbClr val="FFFF00"/>
                </a:solidFill>
              </a:rPr>
              <a:t>  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533400" y="5414963"/>
            <a:ext cx="41100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6000">
                <a:solidFill>
                  <a:srgbClr val="FFFF00"/>
                </a:solidFill>
              </a:rPr>
              <a:t>- ngần ngại</a:t>
            </a:r>
            <a:r>
              <a:rPr lang="en-US"/>
              <a:t> 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533400" y="4191000"/>
            <a:ext cx="441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6000">
                <a:solidFill>
                  <a:srgbClr val="FFFF00"/>
                </a:solidFill>
              </a:rPr>
              <a:t>- cứu người</a:t>
            </a:r>
            <a:r>
              <a:rPr lang="en-US"/>
              <a:t> 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533400" y="1604963"/>
            <a:ext cx="29003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6000">
                <a:solidFill>
                  <a:srgbClr val="FFFF00"/>
                </a:solidFill>
              </a:rPr>
              <a:t>- xảy ra</a:t>
            </a:r>
            <a:r>
              <a:rPr lang="en-US"/>
              <a:t>  </a:t>
            </a:r>
          </a:p>
        </p:txBody>
      </p:sp>
      <p:pic>
        <p:nvPicPr>
          <p:cNvPr id="7176" name="Picture 9" descr="red_rose_ha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1713467">
            <a:off x="5699125" y="2590800"/>
            <a:ext cx="2835275" cy="292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177" name="Group 10"/>
          <p:cNvGrpSpPr>
            <a:grpSpLocks/>
          </p:cNvGrpSpPr>
          <p:nvPr/>
        </p:nvGrpSpPr>
        <p:grpSpPr bwMode="auto">
          <a:xfrm>
            <a:off x="5181600" y="1295400"/>
            <a:ext cx="3962400" cy="3200400"/>
            <a:chOff x="2928" y="816"/>
            <a:chExt cx="2832" cy="2016"/>
          </a:xfrm>
        </p:grpSpPr>
        <p:pic>
          <p:nvPicPr>
            <p:cNvPr id="7179" name="Picture 11" descr="tiger_flap_mc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 rot="3537568">
              <a:off x="2952" y="2088"/>
              <a:ext cx="720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0" name="Picture 12" descr="tiger_flap_mc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 rot="9019805">
              <a:off x="3792" y="816"/>
              <a:ext cx="720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1" name="Picture 13" descr="tiger_flap_mc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 rot="-5896190">
              <a:off x="5016" y="1656"/>
              <a:ext cx="720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7178" name="Picture 14" descr="chuong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228600"/>
            <a:ext cx="93821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mb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A001"/>
          <p:cNvPicPr>
            <a:picLocks noChangeAspect="1" noChangeArrowheads="1"/>
          </p:cNvPicPr>
          <p:nvPr/>
        </p:nvPicPr>
        <p:blipFill>
          <a:blip r:embed="rId3"/>
          <a:srcRect b="14844"/>
          <a:stretch>
            <a:fillRect/>
          </a:stretch>
        </p:blipFill>
        <p:spPr bwMode="auto">
          <a:xfrm>
            <a:off x="0" y="0"/>
            <a:ext cx="9220200" cy="693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pPr eaLnBrk="1" hangingPunct="1"/>
            <a:r>
              <a:rPr lang="en-US" sz="5400" b="1" u="sng" smtClean="0">
                <a:solidFill>
                  <a:srgbClr val="00FF00"/>
                </a:solidFill>
              </a:rPr>
              <a:t>Hướng dẫn viết bảng con :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538163" y="2819400"/>
            <a:ext cx="4191000" cy="1016000"/>
          </a:xfrm>
          <a:prstGeom prst="rect">
            <a:avLst/>
          </a:prstGeom>
          <a:noFill/>
          <a:ln w="9525">
            <a:pattFill prst="wdDnDiag">
              <a:fgClr>
                <a:srgbClr val="00FF00"/>
              </a:fgClr>
              <a:bgClr>
                <a:srgbClr val="FF3399"/>
              </a:bgClr>
            </a:patt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5400">
                <a:solidFill>
                  <a:srgbClr val="FFFF00"/>
                </a:solidFill>
              </a:rPr>
              <a:t>- cứu người</a:t>
            </a:r>
            <a:r>
              <a:rPr lang="en-US"/>
              <a:t>  </a:t>
            </a:r>
            <a:r>
              <a:rPr lang="en-US" sz="60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533400" y="5491163"/>
            <a:ext cx="3730625" cy="923925"/>
          </a:xfrm>
          <a:prstGeom prst="rect">
            <a:avLst/>
          </a:prstGeom>
          <a:noFill/>
          <a:ln w="9525">
            <a:pattFill prst="wdDnDiag">
              <a:fgClr>
                <a:srgbClr val="00FF00"/>
              </a:fgClr>
              <a:bgClr>
                <a:srgbClr val="FF3399"/>
              </a:bgClr>
            </a:patt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5400">
                <a:solidFill>
                  <a:srgbClr val="FFFF00"/>
                </a:solidFill>
              </a:rPr>
              <a:t>- ngần ngại</a:t>
            </a:r>
            <a:r>
              <a:rPr lang="en-US"/>
              <a:t> 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533400" y="4191000"/>
            <a:ext cx="4114800" cy="923925"/>
          </a:xfrm>
          <a:prstGeom prst="rect">
            <a:avLst/>
          </a:prstGeom>
          <a:noFill/>
          <a:ln w="9525">
            <a:pattFill prst="wdDnDiag">
              <a:fgClr>
                <a:srgbClr val="00FF00"/>
              </a:fgClr>
              <a:bgClr>
                <a:srgbClr val="FF3399"/>
              </a:bgClr>
            </a:patt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5400">
                <a:solidFill>
                  <a:srgbClr val="FFFF00"/>
                </a:solidFill>
              </a:rPr>
              <a:t>- sẵn lòng</a:t>
            </a:r>
            <a:r>
              <a:rPr lang="en-US"/>
              <a:t> 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533400" y="1681163"/>
            <a:ext cx="2524125" cy="923925"/>
          </a:xfrm>
          <a:prstGeom prst="rect">
            <a:avLst/>
          </a:prstGeom>
          <a:noFill/>
          <a:ln w="9525">
            <a:pattFill prst="wdDnDiag">
              <a:fgClr>
                <a:srgbClr val="00FF00"/>
              </a:fgClr>
              <a:bgClr>
                <a:srgbClr val="FF3399"/>
              </a:bgClr>
            </a:patt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5400">
                <a:solidFill>
                  <a:srgbClr val="FFFF00"/>
                </a:solidFill>
              </a:rPr>
              <a:t>- xảy ra</a:t>
            </a:r>
          </a:p>
        </p:txBody>
      </p:sp>
      <p:pic>
        <p:nvPicPr>
          <p:cNvPr id="8200" name="Picture 8" descr="tiger_flap_mc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3537568">
            <a:off x="4610100" y="3314700"/>
            <a:ext cx="1143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1" name="Picture 9" descr="red_rose_ha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1713467">
            <a:off x="5591175" y="2590800"/>
            <a:ext cx="2943225" cy="307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202" name="Group 10"/>
          <p:cNvGrpSpPr>
            <a:grpSpLocks/>
          </p:cNvGrpSpPr>
          <p:nvPr/>
        </p:nvGrpSpPr>
        <p:grpSpPr bwMode="auto">
          <a:xfrm>
            <a:off x="4724400" y="1295400"/>
            <a:ext cx="4495800" cy="3200400"/>
            <a:chOff x="2928" y="816"/>
            <a:chExt cx="2832" cy="2016"/>
          </a:xfrm>
        </p:grpSpPr>
        <p:pic>
          <p:nvPicPr>
            <p:cNvPr id="8203" name="Picture 11" descr="tiger_flap_mc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3537568">
              <a:off x="2952" y="2088"/>
              <a:ext cx="720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4" name="Picture 12" descr="tiger_flap_mc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9019805">
              <a:off x="3792" y="816"/>
              <a:ext cx="720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5" name="Picture 13" descr="tiger_flap_mc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-5896190">
              <a:off x="5016" y="1656"/>
              <a:ext cx="720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spd="slow">
    <p:comb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2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nimBg="1"/>
      <p:bldP spid="8197" grpId="0" animBg="1"/>
      <p:bldP spid="8198" grpId="0" animBg="1"/>
      <p:bldP spid="819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03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220200" cy="693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9144000" cy="1143000"/>
          </a:xfrm>
          <a:solidFill>
            <a:schemeClr val="hlink"/>
          </a:solidFill>
          <a:ln>
            <a:solidFill>
              <a:srgbClr val="66CCFF"/>
            </a:solidFill>
          </a:ln>
        </p:spPr>
        <p:txBody>
          <a:bodyPr/>
          <a:lstStyle/>
          <a:p>
            <a:pPr eaLnBrk="1" hangingPunct="1"/>
            <a:r>
              <a:rPr lang="en-US" sz="5400" smtClean="0">
                <a:solidFill>
                  <a:srgbClr val="0000FF"/>
                </a:solidFill>
              </a:rPr>
              <a:t>*HS NGHE VIẾT CHÍNH TẢ</a:t>
            </a:r>
            <a:r>
              <a:rPr lang="en-US" sz="4000" smtClean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276600" y="1676400"/>
            <a:ext cx="28194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US" sz="4400" b="1" u="sng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LƯU Ý :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0" y="25908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US" sz="54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- Ngồi ngay ngắn ,lưng thẳng</a:t>
            </a:r>
            <a:r>
              <a:rPr lang="en-US" sz="5400">
                <a:solidFill>
                  <a:srgbClr val="FF3300"/>
                </a:solidFill>
                <a:latin typeface="Arial"/>
              </a:rPr>
              <a:t> 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0" y="3733800"/>
            <a:ext cx="91440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US" sz="54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- Chữ đầu câu , sau dấu chấm và tên riêng phải viết hoa .</a:t>
            </a:r>
          </a:p>
        </p:txBody>
      </p:sp>
    </p:spTree>
  </p:cSld>
  <p:clrMapOvr>
    <a:masterClrMapping/>
  </p:clrMapOvr>
  <p:transition spd="slow">
    <p:blinds dir="vert"/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2" descr="A03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220200" cy="6858000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</p:pic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6172200" y="3048000"/>
          <a:ext cx="53340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5" imgW="164885" imgH="215619" progId="Equation.3">
                  <p:embed/>
                </p:oleObj>
              </mc:Choice>
              <mc:Fallback>
                <p:oleObj name="Equation" r:id="rId5" imgW="164885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3048000"/>
                        <a:ext cx="533400" cy="1676400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4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4876800" y="4876800"/>
          <a:ext cx="5334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7" imgW="164885" imgH="215619" progId="Equation.3">
                  <p:embed/>
                </p:oleObj>
              </mc:Choice>
              <mc:Fallback>
                <p:oleObj name="Equation" r:id="rId7" imgW="164885" imgH="21561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4876800"/>
                        <a:ext cx="533400" cy="1524000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5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1295400"/>
          </a:xfrm>
          <a:solidFill>
            <a:srgbClr val="00FFFF"/>
          </a:solidFill>
          <a:ln w="38100" cmpd="dbl">
            <a:solidFill>
              <a:srgbClr val="FF3300"/>
            </a:solidFill>
          </a:ln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</a:rPr>
              <a:t>* ĐỌC CHO HS DÒ LẠI BÀI</a:t>
            </a:r>
            <a:r>
              <a:rPr lang="en-US" sz="4000" smtClean="0"/>
              <a:t> 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5715000" y="5334000"/>
            <a:ext cx="1905000" cy="584200"/>
          </a:xfrm>
          <a:prstGeom prst="rect">
            <a:avLst/>
          </a:prstGeom>
          <a:noFill/>
          <a:ln w="76200">
            <a:pattFill prst="lgCheck">
              <a:fgClr>
                <a:srgbClr val="FFFF00"/>
              </a:fgClr>
              <a:bgClr>
                <a:srgbClr val="FF3399"/>
              </a:bgClr>
            </a:patt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/>
              <a:t>  </a:t>
            </a:r>
            <a:r>
              <a:rPr lang="en-US" sz="3200" b="1">
                <a:solidFill>
                  <a:srgbClr val="0000FF"/>
                </a:solidFill>
              </a:rPr>
              <a:t>1 lỗi</a:t>
            </a:r>
          </a:p>
        </p:txBody>
      </p:sp>
      <p:graphicFrame>
        <p:nvGraphicFramePr>
          <p:cNvPr id="1028" name="Rectangle 7"/>
          <p:cNvGraphicFramePr>
            <a:graphicFrameLocks/>
          </p:cNvGraphicFramePr>
          <p:nvPr/>
        </p:nvGraphicFramePr>
        <p:xfrm>
          <a:off x="685800" y="21336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8" imgW="0" imgH="0" progId="Equation.3">
                  <p:embed/>
                </p:oleObj>
              </mc:Choice>
              <mc:Fallback>
                <p:oleObj name="Equation" r:id="rId8" imgW="0" imgH="0" progId="Equation.3">
                  <p:embed/>
                  <p:pic>
                    <p:nvPicPr>
                      <p:cNvPr id="0" name="Rectangle 7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133600"/>
                        <a:ext cx="6096000" cy="406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6934200" y="3505200"/>
            <a:ext cx="1981200" cy="584200"/>
          </a:xfrm>
          <a:prstGeom prst="rect">
            <a:avLst/>
          </a:prstGeom>
          <a:noFill/>
          <a:ln w="76200">
            <a:pattFill prst="solidDmnd">
              <a:fgClr>
                <a:srgbClr val="FFFF00"/>
              </a:fgClr>
              <a:bgClr>
                <a:srgbClr val="3333FF"/>
              </a:bgClr>
            </a:patt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FF3399"/>
                </a:solidFill>
              </a:rPr>
              <a:t>nữa lỗi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304800" y="1752600"/>
            <a:ext cx="78517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40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Hướng dẫn học sinh cách soát lỗi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3048000" y="2514600"/>
            <a:ext cx="1709738" cy="584200"/>
          </a:xfrm>
          <a:prstGeom prst="rect">
            <a:avLst/>
          </a:prstGeom>
          <a:solidFill>
            <a:srgbClr val="00FF00"/>
          </a:solidFill>
          <a:ln w="38100">
            <a:pattFill prst="wdDnDiag">
              <a:fgClr>
                <a:srgbClr val="FF3399"/>
              </a:fgClr>
              <a:bgClr>
                <a:srgbClr val="FFFF00"/>
              </a:bgClr>
            </a:patt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3200" b="1" u="sng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LƯU Ý :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304800" y="3276600"/>
            <a:ext cx="5486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>
                <a:solidFill>
                  <a:srgbClr val="FF3399"/>
                </a:solidFill>
              </a:rPr>
              <a:t>- Viết hoa tùy tiện</a:t>
            </a:r>
            <a:r>
              <a:rPr lang="en-US" sz="4000">
                <a:solidFill>
                  <a:srgbClr val="FF3399"/>
                </a:solidFill>
              </a:rPr>
              <a:t> 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381000" y="4114800"/>
            <a:ext cx="50609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>
                <a:solidFill>
                  <a:srgbClr val="FF3399"/>
                </a:solidFill>
              </a:rPr>
              <a:t>- Sai dấu trừ nữa lỗi</a:t>
            </a:r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381000" y="4876800"/>
            <a:ext cx="3606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en-US" sz="4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- Sai âm , vần 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457200" y="5562600"/>
            <a:ext cx="4419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</a:rPr>
              <a:t>- Thiếu chữ</a:t>
            </a:r>
          </a:p>
        </p:txBody>
      </p:sp>
    </p:spTree>
  </p:cSld>
  <p:clrMapOvr>
    <a:masterClrMapping/>
  </p:clrMapOvr>
  <p:transition spd="slow">
    <p:split dir="in"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800" decel="100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2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6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7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8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0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2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3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4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5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6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8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9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1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3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3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3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30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3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3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3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3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nimBg="1"/>
      <p:bldP spid="10246" grpId="0" animBg="1"/>
      <p:bldP spid="10248" grpId="0" animBg="1"/>
      <p:bldP spid="10249" grpId="0"/>
      <p:bldP spid="10250" grpId="0" animBg="1"/>
      <p:bldP spid="10251" grpId="0"/>
      <p:bldP spid="10252" grpId="0"/>
      <p:bldP spid="10253" grpId="0"/>
      <p:bldP spid="1025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A02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220200" cy="693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5400" b="1" u="sng" smtClean="0">
                <a:solidFill>
                  <a:srgbClr val="00FF00"/>
                </a:solidFill>
              </a:rPr>
              <a:t>CHẤM , CHỮA BÀI</a:t>
            </a:r>
            <a:r>
              <a:rPr lang="en-US" sz="5400" b="1" smtClean="0">
                <a:solidFill>
                  <a:srgbClr val="00FF00"/>
                </a:solidFill>
              </a:rPr>
              <a:t> :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2017713"/>
            <a:ext cx="8610600" cy="11826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5400" smtClean="0">
                <a:solidFill>
                  <a:srgbClr val="0000FF"/>
                </a:solidFill>
              </a:rPr>
              <a:t>Chấm một số bài , nhận xét</a:t>
            </a:r>
            <a:r>
              <a:rPr lang="en-US" sz="4800" smtClean="0">
                <a:solidFill>
                  <a:srgbClr val="0000FF"/>
                </a:solidFill>
              </a:rPr>
              <a:t> </a:t>
            </a:r>
          </a:p>
        </p:txBody>
      </p:sp>
      <p:pic>
        <p:nvPicPr>
          <p:cNvPr id="11269" name="Picture 5" descr="đong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304800"/>
            <a:ext cx="10668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6" descr="blumen-pflanzen094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371600" y="3654425"/>
            <a:ext cx="6553200" cy="274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d"/>
    <p:sndAc>
      <p:stSnd>
        <p:snd r:embed="rId2" name="breez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/>
      <p:bldP spid="11268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 - &amp;quot;Nhận xét bài viết :&amp;quot;&quot;/&gt;&lt;property id=&quot;20307&quot; value=&quot;260&quot;/&gt;&lt;/object&gt;&lt;object type=&quot;3&quot; unique_id=&quot;10007&quot;&gt;&lt;property id=&quot;20148&quot; value=&quot;5&quot;/&gt;&lt;property id=&quot;20300&quot; value=&quot;Slide 5 - &amp;quot;       Đọc phân tích từ viết dễ sai :&amp;quot;&quot;/&gt;&lt;property id=&quot;20307&quot; value=&quot;261&quot;/&gt;&lt;/object&gt;&lt;object type=&quot;3&quot; unique_id=&quot;10008&quot;&gt;&lt;property id=&quot;20148&quot; value=&quot;5&quot;/&gt;&lt;property id=&quot;20300&quot; value=&quot;Slide 6 - &amp;quot;Hướng dẫn viết bảng con :&amp;quot;&quot;/&gt;&lt;property id=&quot;20307&quot; value=&quot;262&quot;/&gt;&lt;/object&gt;&lt;object type=&quot;3&quot; unique_id=&quot;10009&quot;&gt;&lt;property id=&quot;20148&quot; value=&quot;5&quot;/&gt;&lt;property id=&quot;20300&quot; value=&quot;Slide 7 - &amp;quot;*HS NGHE VIẾT CHÍNH TẢ &amp;quot;&quot;/&gt;&lt;property id=&quot;20307&quot; value=&quot;263&quot;/&gt;&lt;/object&gt;&lt;object type=&quot;3&quot; unique_id=&quot;10010&quot;&gt;&lt;property id=&quot;20148&quot; value=&quot;5&quot;/&gt;&lt;property id=&quot;20300&quot; value=&quot;Slide 8 - &amp;quot;* ĐỌC CHO HS DÒ LẠI BÀI &amp;quot;&quot;/&gt;&lt;property id=&quot;20307&quot; value=&quot;264&quot;/&gt;&lt;/object&gt;&lt;object type=&quot;3&quot; unique_id=&quot;10011&quot;&gt;&lt;property id=&quot;20148&quot; value=&quot;5&quot;/&gt;&lt;property id=&quot;20300&quot; value=&quot;Slide 9 - &amp;quot;CHẤM , CHỮA BÀI :&amp;quot;&quot;/&gt;&lt;property id=&quot;20307&quot; value=&quot;265&quot;/&gt;&lt;/object&gt;&lt;object type=&quot;3&quot; unique_id=&quot;10012&quot;&gt;&lt;property id=&quot;20148&quot; value=&quot;5&quot;/&gt;&lt;property id=&quot;20300&quot; value=&quot;Slide 10&quot;/&gt;&lt;property id=&quot;20307&quot; value=&quot;266&quot;/&gt;&lt;/object&gt;&lt;object type=&quot;3&quot; unique_id=&quot;10013&quot;&gt;&lt;property id=&quot;20148&quot; value=&quot;5&quot;/&gt;&lt;property id=&quot;20300&quot; value=&quot;Slide 11 - &amp;quot;     CỦNG CỐ,DẶN DÒ : &amp;quot;&quot;/&gt;&lt;property id=&quot;20307&quot; value=&quot;267&quot;/&gt;&lt;/object&gt;&lt;/object&gt;&lt;object type=&quot;8&quot; unique_id=&quot;10026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Default Design 6">
    <a:dk1>
      <a:srgbClr val="005A58"/>
    </a:dk1>
    <a:lt1>
      <a:srgbClr val="FFFFFF"/>
    </a:lt1>
    <a:dk2>
      <a:srgbClr val="008080"/>
    </a:dk2>
    <a:lt2>
      <a:srgbClr val="FFFF99"/>
    </a:lt2>
    <a:accent1>
      <a:srgbClr val="006462"/>
    </a:accent1>
    <a:accent2>
      <a:srgbClr val="6D6FC7"/>
    </a:accent2>
    <a:accent3>
      <a:srgbClr val="AAC0C0"/>
    </a:accent3>
    <a:accent4>
      <a:srgbClr val="DADADA"/>
    </a:accent4>
    <a:accent5>
      <a:srgbClr val="AAB8B7"/>
    </a:accent5>
    <a:accent6>
      <a:srgbClr val="6264B4"/>
    </a:accent6>
    <a:hlink>
      <a:srgbClr val="00FFFF"/>
    </a:hlink>
    <a:folHlink>
      <a:srgbClr val="00FF00"/>
    </a:folHlink>
  </a:clrScheme>
</a:themeOverride>
</file>

<file path=ppt/theme/themeOverride2.xml><?xml version="1.0" encoding="utf-8"?>
<a:themeOverride xmlns:a="http://schemas.openxmlformats.org/drawingml/2006/main">
  <a:clrScheme name="Default Design 6">
    <a:dk1>
      <a:srgbClr val="005A58"/>
    </a:dk1>
    <a:lt1>
      <a:srgbClr val="FFFFFF"/>
    </a:lt1>
    <a:dk2>
      <a:srgbClr val="008080"/>
    </a:dk2>
    <a:lt2>
      <a:srgbClr val="FFFF99"/>
    </a:lt2>
    <a:accent1>
      <a:srgbClr val="006462"/>
    </a:accent1>
    <a:accent2>
      <a:srgbClr val="6D6FC7"/>
    </a:accent2>
    <a:accent3>
      <a:srgbClr val="AAC0C0"/>
    </a:accent3>
    <a:accent4>
      <a:srgbClr val="DADADA"/>
    </a:accent4>
    <a:accent5>
      <a:srgbClr val="AAB8B7"/>
    </a:accent5>
    <a:accent6>
      <a:srgbClr val="6264B4"/>
    </a:accent6>
    <a:hlink>
      <a:srgbClr val="00FFFF"/>
    </a:hlink>
    <a:folHlink>
      <a:srgbClr val="00FF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347</Words>
  <Application>Microsoft Office PowerPoint</Application>
  <PresentationFormat>On-screen Show (4:3)</PresentationFormat>
  <Paragraphs>59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Default Design</vt:lpstr>
      <vt:lpstr>Equation</vt:lpstr>
      <vt:lpstr>PowerPoint Presentation</vt:lpstr>
      <vt:lpstr>PowerPoint Presentation</vt:lpstr>
      <vt:lpstr>PowerPoint Presentation</vt:lpstr>
      <vt:lpstr>Nhận xét bài viết :</vt:lpstr>
      <vt:lpstr>       Đọc phân tích từ viết dễ sai :</vt:lpstr>
      <vt:lpstr>Hướng dẫn viết bảng con :</vt:lpstr>
      <vt:lpstr>*HS NGHE VIẾT CHÍNH TẢ </vt:lpstr>
      <vt:lpstr>* ĐỌC CHO HS DÒ LẠI BÀI </vt:lpstr>
      <vt:lpstr>CHẤM , CHỮA BÀI :</vt:lpstr>
      <vt:lpstr>PowerPoint Presentation</vt:lpstr>
      <vt:lpstr>     CỦNG CỐ,DẶN DÒ : </vt:lpstr>
    </vt:vector>
  </TitlesOfParts>
  <Company>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MTC</cp:lastModifiedBy>
  <cp:revision>12</cp:revision>
  <dcterms:created xsi:type="dcterms:W3CDTF">2009-02-02T14:15:01Z</dcterms:created>
  <dcterms:modified xsi:type="dcterms:W3CDTF">2020-12-22T07:48:51Z</dcterms:modified>
</cp:coreProperties>
</file>