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86" r:id="rId3"/>
    <p:sldId id="294" r:id="rId4"/>
    <p:sldId id="287" r:id="rId5"/>
    <p:sldId id="295" r:id="rId6"/>
    <p:sldId id="293" r:id="rId7"/>
    <p:sldId id="296" r:id="rId8"/>
    <p:sldId id="288" r:id="rId9"/>
    <p:sldId id="289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FF00"/>
    <a:srgbClr val="FF0066"/>
    <a:srgbClr val="00FF00"/>
    <a:srgbClr val="FF9900"/>
    <a:srgbClr val="66FF33"/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5E533-D76B-45DA-B6CC-FC15A7E956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63EB61-21DE-4B6C-A171-5579110F48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0D7DDB-AE3F-45A4-BC3C-FF1994845D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5719A5-F442-4155-B22C-539AE91133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1A8933-4315-4DB3-821F-422558525F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A12E32-C230-4D60-BB97-4249D75D80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BAF45D-AA41-44EA-8CA4-8286850DFB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F94B11-6EBA-44A0-B4D6-6FB81A3567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7B70F-E0E9-4576-A6BC-E83148254A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678DD6-1C6D-4E64-8F45-19FBFBB627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C19E23-0A14-40AC-8A36-AFFB9A1037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FBE0D46-7BCE-4C0D-A369-FD83DEADC62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990600" y="8382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0066FF"/>
                </a:solidFill>
              </a:rPr>
              <a:t>Chính tả :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2743200" y="1371600"/>
            <a:ext cx="5029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Rước đèn ông sao 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219200" y="2133600"/>
            <a:ext cx="69342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Tết Trung thu đã đến . Mẹ Tâm rất bận nhưng vẫn sắm cho Tâm một mâm cỗ nhỏ : một quả bưởi có khía thành tám cánh hoa , mỗi cánh hoa cài một quả ổi chín , để bên cạnh một nải chuối ngự và bó mía tím . Tâm rất thích mâm cỗ . Em đem mấy thứ đồ chơi bày xung quanh , nom rất vui mắt ,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  <p:bldP spid="204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990600" y="8382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0066FF"/>
                </a:solidFill>
              </a:rPr>
              <a:t>Chính tả :</a:t>
            </a: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2743200" y="1371600"/>
            <a:ext cx="5029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Rước đèn ông sao 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143000" y="2209800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 </a:t>
            </a:r>
            <a:r>
              <a:rPr lang="en-US" sz="2400">
                <a:solidFill>
                  <a:srgbClr val="FF00FF"/>
                </a:solidFill>
              </a:rPr>
              <a:t>Đoạn văn tả gì ?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219200" y="2743200"/>
            <a:ext cx="708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Đoạn văn tả mâm cỗ đónTết Trung thu của bé Tâm . 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295400" y="3657600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</a:rPr>
              <a:t>Những chữ nào trong đoạn được viết hoa ?</a:t>
            </a:r>
            <a:r>
              <a:rPr lang="en-US" sz="2400"/>
              <a:t> 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584325" y="4191000"/>
            <a:ext cx="6111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447800" y="4267200"/>
            <a:ext cx="6324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Các chữ đầu tên bài , đầu đoạn , đầu câu ; tên riêng : Tết Trung thu , Tâm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/>
      <p:bldP spid="32775" grpId="0"/>
      <p:bldP spid="327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90600" y="8382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0066FF"/>
                </a:solidFill>
              </a:rPr>
              <a:t>Chính tả :</a:t>
            </a: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743200" y="1371600"/>
            <a:ext cx="5029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Rước đèn ông sao 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219200" y="2133600"/>
            <a:ext cx="69342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Tết Trung thu đã đến . Mẹ Tâm rất bận nhưng vẫn sắm cho Tâm một mâm cỗ nhỏ : một quả bưởi có khía thành tám cánh hoa , mỗi cánh hoa cài một quả ổi chín , để bên cạnh một nải chuối ngự và bó mía tím . Tâm rất thích mâm cỗ . Em đem mấy thứ đồ chơi bày xung quanh , nom rất vui mắt.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990600" y="8382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0066FF"/>
                </a:solidFill>
              </a:rPr>
              <a:t>Chính tả :</a:t>
            </a:r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2743200" y="1371600"/>
            <a:ext cx="5029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Rước đèn ông sao 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752600" y="2430463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solidFill>
                  <a:srgbClr val="FF0066"/>
                </a:solidFill>
              </a:rPr>
              <a:t>Từ khó :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447800" y="2971800"/>
            <a:ext cx="205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  *   sắm</a:t>
            </a:r>
            <a:r>
              <a:rPr lang="en-US" sz="2400"/>
              <a:t> 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524000" y="34290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 * mâm cỗ 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600200" y="3886200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* quả bưởi 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267200" y="312420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 * chuối ngự</a:t>
            </a:r>
            <a:r>
              <a:rPr lang="en-US" sz="1600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267200" y="35052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</a:t>
            </a:r>
            <a:r>
              <a:rPr lang="en-US" sz="2400">
                <a:solidFill>
                  <a:srgbClr val="0066FF"/>
                </a:solidFill>
              </a:rPr>
              <a:t>* bày 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4343400" y="3886200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*  nom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990600" y="8382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0066FF"/>
                </a:solidFill>
              </a:rPr>
              <a:t>Chính tả :</a:t>
            </a:r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2743200" y="1371600"/>
            <a:ext cx="5029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Rước đèn ông sao 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219200" y="2133600"/>
            <a:ext cx="69342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Tết Trung thu đã đến . Mẹ Tâm rất bận nhưng vẫn sắm cho Tâm một mâm cỗ nhỏ : một quả bưởi có khía thành tám cánh hoa , mỗi cánh hoa cài một quả ổi chín , để bên cạnh một nải chuối ngự và bó mía tím . Tâm rất thích mâm cỗ . Em đem mấy thứ đồ chơi bày xung quanh , nom rất vui mắt ,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90600" y="838200"/>
            <a:ext cx="716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0066FF"/>
                </a:solidFill>
              </a:rPr>
              <a:t>Chính tả :</a:t>
            </a: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743200" y="1371600"/>
            <a:ext cx="5029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Rước đèn ông sao 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1219200" y="1905000"/>
            <a:ext cx="6553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u="sng">
                <a:solidFill>
                  <a:srgbClr val="FF0066"/>
                </a:solidFill>
              </a:rPr>
              <a:t>Luyện tập</a:t>
            </a:r>
            <a:r>
              <a:rPr lang="en-US" sz="2400">
                <a:solidFill>
                  <a:srgbClr val="FF0066"/>
                </a:solidFill>
              </a:rPr>
              <a:t> :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2a)Tìm và viết tiếp tên các đồ vật , con vật vào chỗ trống :</a:t>
            </a:r>
          </a:p>
          <a:p>
            <a:pPr algn="ctr">
              <a:spcBef>
                <a:spcPct val="50000"/>
              </a:spcBef>
            </a:pPr>
            <a:endParaRPr lang="en-US" sz="2400">
              <a:solidFill>
                <a:srgbClr val="0000FF"/>
              </a:solidFill>
            </a:endParaRPr>
          </a:p>
        </p:txBody>
      </p:sp>
      <p:graphicFrame>
        <p:nvGraphicFramePr>
          <p:cNvPr id="42039" name="Group 55"/>
          <p:cNvGraphicFramePr>
            <a:graphicFrameLocks noGrp="1"/>
          </p:cNvGraphicFramePr>
          <p:nvPr/>
        </p:nvGraphicFramePr>
        <p:xfrm>
          <a:off x="1066800" y="3505200"/>
          <a:ext cx="7315200" cy="1955800"/>
        </p:xfrm>
        <a:graphic>
          <a:graphicData uri="http://schemas.openxmlformats.org/drawingml/2006/table">
            <a:tbl>
              <a:tblPr/>
              <a:tblGrid>
                <a:gridCol w="2438400"/>
                <a:gridCol w="2438400"/>
                <a:gridCol w="2438400"/>
              </a:tblGrid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</a:rPr>
                        <a:t>Bắt đầu bằng 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</a:rPr>
                        <a:t>Bắt đầu bằng d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</a:rPr>
                        <a:t>Bắt đầ bằng gi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90600" y="8382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0066FF"/>
                </a:solidFill>
              </a:rPr>
              <a:t>Chính tả :</a:t>
            </a:r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2743200" y="1371600"/>
            <a:ext cx="5029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Rước đèn ông sao 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graphicFrame>
        <p:nvGraphicFramePr>
          <p:cNvPr id="45083" name="Group 27"/>
          <p:cNvGraphicFramePr>
            <a:graphicFrameLocks noGrp="1"/>
          </p:cNvGraphicFramePr>
          <p:nvPr/>
        </p:nvGraphicFramePr>
        <p:xfrm>
          <a:off x="1066800" y="2286000"/>
          <a:ext cx="7315200" cy="3413125"/>
        </p:xfrm>
        <a:graphic>
          <a:graphicData uri="http://schemas.openxmlformats.org/drawingml/2006/table">
            <a:tbl>
              <a:tblPr/>
              <a:tblGrid>
                <a:gridCol w="2438400"/>
                <a:gridCol w="2438400"/>
                <a:gridCol w="24384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</a:rPr>
                        <a:t>Bắt đầu bằng r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</a:rPr>
                        <a:t>Bắt đầu bằng d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</a:rPr>
                        <a:t>Bắt đầ bằng gi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rỗ, rá , rựa , rương , rùa , rắn , rết …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Dao , dây , dê, dế ,…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Giường , giá sách , giáo mác , (áo) giáp ,giày da, giấy , giẻ lau,con gián ,giun,…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990600" y="8382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0066FF"/>
                </a:solidFill>
              </a:rPr>
              <a:t>Chính tả :</a:t>
            </a:r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2743200" y="1371600"/>
            <a:ext cx="5029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Rước đèn ông sao 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62000" y="2057400"/>
            <a:ext cx="792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</a:t>
            </a:r>
            <a:r>
              <a:rPr lang="en-US" sz="2400">
                <a:solidFill>
                  <a:srgbClr val="FF0066"/>
                </a:solidFill>
              </a:rPr>
              <a:t>b) Viết những tiếng có nghĩa mang vần ên hoặc ênh :</a:t>
            </a:r>
          </a:p>
        </p:txBody>
      </p:sp>
      <p:graphicFrame>
        <p:nvGraphicFramePr>
          <p:cNvPr id="34943" name="Group 127"/>
          <p:cNvGraphicFramePr>
            <a:graphicFrameLocks noGrp="1"/>
          </p:cNvGraphicFramePr>
          <p:nvPr/>
        </p:nvGraphicFramePr>
        <p:xfrm>
          <a:off x="762000" y="2667000"/>
          <a:ext cx="7924800" cy="3044825"/>
        </p:xfrm>
        <a:graphic>
          <a:graphicData uri="http://schemas.openxmlformats.org/drawingml/2006/table">
            <a:tbl>
              <a:tblPr/>
              <a:tblGrid>
                <a:gridCol w="1520825"/>
                <a:gridCol w="1120775"/>
                <a:gridCol w="801688"/>
                <a:gridCol w="768350"/>
                <a:gridCol w="1071562"/>
                <a:gridCol w="1009650"/>
                <a:gridCol w="717550"/>
                <a:gridCol w="9144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Âm đầu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ần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  b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  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  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 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 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 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  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ên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bền,bến bên,bện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đ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ềnđến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lên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mền mến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rên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rền rĩ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sên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tênh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9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ênh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bênh,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bệnh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lệnh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mệnh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(lệnh)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(nhẹ)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tênh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60" name="Line 78"/>
          <p:cNvSpPr>
            <a:spLocks noChangeShapeType="1"/>
          </p:cNvSpPr>
          <p:nvPr/>
        </p:nvSpPr>
        <p:spPr bwMode="auto">
          <a:xfrm>
            <a:off x="762000" y="2743200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90600" y="8382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0066FF"/>
                </a:solidFill>
              </a:rPr>
              <a:t>Chính tả :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2743200" y="1371600"/>
            <a:ext cx="5029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Rước đèn ông sao 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981200" y="2438400"/>
            <a:ext cx="6019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u="sng">
                <a:solidFill>
                  <a:srgbClr val="FF0066"/>
                </a:solidFill>
              </a:rPr>
              <a:t>Củng cố - Dặn dò</a:t>
            </a:r>
            <a:r>
              <a:rPr lang="en-US" sz="2400">
                <a:solidFill>
                  <a:srgbClr val="FF0066"/>
                </a:solidFill>
              </a:rPr>
              <a:t> :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Đọc lại một số từ đã viết sai và chú ý .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Về luyện viết từ sai , lỗi sai .Tiết sau ôn tập giữa kì 2.</a:t>
            </a:r>
          </a:p>
          <a:p>
            <a:pPr algn="ctr">
              <a:spcBef>
                <a:spcPct val="50000"/>
              </a:spcBef>
            </a:pPr>
            <a:endParaRPr lang="en-US" sz="2400">
              <a:solidFill>
                <a:srgbClr val="0000FF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4&quot;/&gt;&lt;/object&gt;&lt;object type=&quot;3&quot; unique_id=&quot;10004&quot;&gt;&lt;property id=&quot;20148&quot; value=&quot;5&quot;/&gt;&lt;property id=&quot;20300&quot; value=&quot;Slide 2&quot;/&gt;&lt;property id=&quot;20307&quot; value=&quot;286&quot;/&gt;&lt;/object&gt;&lt;object type=&quot;3&quot; unique_id=&quot;10005&quot;&gt;&lt;property id=&quot;20148&quot; value=&quot;5&quot;/&gt;&lt;property id=&quot;20300&quot; value=&quot;Slide 3&quot;/&gt;&lt;property id=&quot;20307&quot; value=&quot;294&quot;/&gt;&lt;/object&gt;&lt;object type=&quot;3&quot; unique_id=&quot;10006&quot;&gt;&lt;property id=&quot;20148&quot; value=&quot;5&quot;/&gt;&lt;property id=&quot;20300&quot; value=&quot;Slide 4&quot;/&gt;&lt;property id=&quot;20307&quot; value=&quot;287&quot;/&gt;&lt;/object&gt;&lt;object type=&quot;3&quot; unique_id=&quot;10007&quot;&gt;&lt;property id=&quot;20148&quot; value=&quot;5&quot;/&gt;&lt;property id=&quot;20300&quot; value=&quot;Slide 5&quot;/&gt;&lt;property id=&quot;20307&quot; value=&quot;295&quot;/&gt;&lt;/object&gt;&lt;object type=&quot;3&quot; unique_id=&quot;10008&quot;&gt;&lt;property id=&quot;20148&quot; value=&quot;5&quot;/&gt;&lt;property id=&quot;20300&quot; value=&quot;Slide 6&quot;/&gt;&lt;property id=&quot;20307&quot; value=&quot;293&quot;/&gt;&lt;/object&gt;&lt;object type=&quot;3&quot; unique_id=&quot;10009&quot;&gt;&lt;property id=&quot;20148&quot; value=&quot;5&quot;/&gt;&lt;property id=&quot;20300&quot; value=&quot;Slide 7&quot;/&gt;&lt;property id=&quot;20307&quot; value=&quot;296&quot;/&gt;&lt;/object&gt;&lt;object type=&quot;3&quot; unique_id=&quot;10010&quot;&gt;&lt;property id=&quot;20148&quot; value=&quot;5&quot;/&gt;&lt;property id=&quot;20300&quot; value=&quot;Slide 8&quot;/&gt;&lt;property id=&quot;20307&quot; value=&quot;288&quot;/&gt;&lt;/object&gt;&lt;object type=&quot;3&quot; unique_id=&quot;10011&quot;&gt;&lt;property id=&quot;20148&quot; value=&quot;5&quot;/&gt;&lt;property id=&quot;20300&quot; value=&quot;Slide 9&quot;/&gt;&lt;property id=&quot;20307&quot; value=&quot;289&quot;/&gt;&lt;/object&gt;&lt;/object&gt;&lt;object type=&quot;8&quot; unique_id=&quot;10022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532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Thuy</dc:creator>
  <cp:lastModifiedBy>MTC</cp:lastModifiedBy>
  <cp:revision>27</cp:revision>
  <dcterms:created xsi:type="dcterms:W3CDTF">2009-12-16T11:50:35Z</dcterms:created>
  <dcterms:modified xsi:type="dcterms:W3CDTF">2021-03-11T08:00:54Z</dcterms:modified>
</cp:coreProperties>
</file>