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sldIdLst>
    <p:sldId id="257" r:id="rId2"/>
    <p:sldId id="258" r:id="rId3"/>
    <p:sldId id="284" r:id="rId4"/>
    <p:sldId id="259" r:id="rId5"/>
    <p:sldId id="271" r:id="rId6"/>
    <p:sldId id="273" r:id="rId7"/>
    <p:sldId id="275" r:id="rId8"/>
    <p:sldId id="283" r:id="rId9"/>
    <p:sldId id="289" r:id="rId10"/>
    <p:sldId id="287" r:id="rId11"/>
    <p:sldId id="278" r:id="rId12"/>
    <p:sldId id="281" r:id="rId13"/>
    <p:sldId id="280" r:id="rId14"/>
  </p:sldIdLst>
  <p:sldSz cx="9144000" cy="6858000" type="screen4x3"/>
  <p:notesSz cx="6858000" cy="9144000"/>
  <p:custDataLst>
    <p:tags r:id="rId15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.VnTime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.VnTime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.VnTime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.VnTime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.VnTime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.VnTime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.VnTime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.VnTime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.VnTime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99CC00"/>
    <a:srgbClr val="9999FF"/>
    <a:srgbClr val="FFCC00"/>
    <a:srgbClr val="FF9900"/>
    <a:srgbClr val="FFFF66"/>
    <a:srgbClr val="CCFF33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126" autoAdjust="0"/>
    <p:restoredTop sz="94513" autoAdjust="0"/>
  </p:normalViewPr>
  <p:slideViewPr>
    <p:cSldViewPr>
      <p:cViewPr>
        <p:scale>
          <a:sx n="66" d="100"/>
          <a:sy n="66" d="100"/>
        </p:scale>
        <p:origin x="-17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5237CD-2A98-489D-8BC9-5FC4BCDDB58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C847BF-5927-4498-92E1-9307D13E149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DF5F56-8635-4051-A036-04DAA5938E7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645F55-15DD-4E2B-A76C-A89050D5EC6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2DB079-7BED-4A64-87F5-070B8C95BCB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38D706-23E1-4CFB-BF76-4C278167725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E0CCDB-DA31-41EB-858F-91A3DA09974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48A8F7-1C0F-4E4F-8F84-70034DD4DE0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B22F74-BA08-4B8D-AE8C-51BF3EBD21A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7DA9E0-6610-49F8-A64C-55A630787EC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EDD62D-DEB1-4FCC-80F8-FE454A2BAFE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096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 b="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96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b="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96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b="0">
                <a:latin typeface="+mn-lt"/>
              </a:defRPr>
            </a:lvl1pPr>
          </a:lstStyle>
          <a:p>
            <a:pPr>
              <a:defRPr/>
            </a:pPr>
            <a:fld id="{DBDD2DF5-E7D5-420E-97A4-9F479AD9866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1033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4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5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8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6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7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8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8" cy="7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9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8" cy="7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0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1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2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8" cy="7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3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8" cy="7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4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5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6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7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8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8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8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9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0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1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8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2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8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3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4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5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6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8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7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8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8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9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60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8" cy="7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61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8" cy="7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62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63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8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 i="0" u="none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gi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99CC00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WordArt 5" descr="215"/>
          <p:cNvSpPr>
            <a:spLocks noChangeArrowheads="1" noChangeShapeType="1" noTextEdit="1"/>
          </p:cNvSpPr>
          <p:nvPr/>
        </p:nvSpPr>
        <p:spPr bwMode="auto">
          <a:xfrm>
            <a:off x="2209800" y="1752600"/>
            <a:ext cx="5410200" cy="30480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780628"/>
              </a:avLst>
            </a:prstTxWarp>
            <a:scene3d>
              <a:camera prst="legacyObliqueTopRight"/>
              <a:lightRig rig="legacyFlat3" dir="b"/>
            </a:scene3d>
            <a:sp3d extrusionH="430200" prstMaterial="legacyMatte">
              <a:extrusionClr>
                <a:srgbClr val="FFFFFF"/>
              </a:extrusionClr>
            </a:sp3d>
          </a:bodyPr>
          <a:lstStyle/>
          <a:p>
            <a:pPr algn="ctr"/>
            <a:endParaRPr lang="en-US" sz="3600" kern="10" normalizeH="1">
              <a:ln w="9525">
                <a:round/>
                <a:headEnd/>
                <a:tailEnd/>
              </a:ln>
              <a:blipFill dpi="0" rotWithShape="1">
                <a:blip r:embed="rId2"/>
                <a:srcRect/>
                <a:stretch>
                  <a:fillRect/>
                </a:stretch>
              </a:blipFill>
              <a:latin typeface="Arial"/>
              <a:cs typeface="Arial"/>
            </a:endParaRP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1143000" y="2651125"/>
            <a:ext cx="748823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600">
                <a:solidFill>
                  <a:srgbClr val="000099"/>
                </a:solidFill>
                <a:latin typeface="Arial" charset="0"/>
              </a:rPr>
              <a:t>TIẾNG VIỆT</a:t>
            </a:r>
            <a:r>
              <a:rPr lang="en-US" sz="3200">
                <a:solidFill>
                  <a:srgbClr val="6600CC"/>
                </a:solidFill>
                <a:latin typeface="Arial" charset="0"/>
              </a:rPr>
              <a:t> </a:t>
            </a:r>
            <a:r>
              <a:rPr lang="en-US" sz="4000">
                <a:solidFill>
                  <a:srgbClr val="FFFF00"/>
                </a:solidFill>
                <a:latin typeface="Arial" charset="0"/>
              </a:rPr>
              <a:t> </a:t>
            </a:r>
            <a:endParaRPr lang="en-US" sz="2800">
              <a:solidFill>
                <a:srgbClr val="9900CC"/>
              </a:solidFill>
              <a:latin typeface="Arial" charset="0"/>
            </a:endParaRP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1066800" y="3306763"/>
            <a:ext cx="75596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200">
                <a:solidFill>
                  <a:srgbClr val="990099"/>
                </a:solidFill>
                <a:latin typeface="Arial" charset="0"/>
              </a:rPr>
              <a:t>Lớp 3</a:t>
            </a:r>
            <a:endParaRPr lang="en-US" sz="3600">
              <a:solidFill>
                <a:srgbClr val="990099"/>
              </a:solidFill>
              <a:latin typeface="Arial" charset="0"/>
            </a:endParaRPr>
          </a:p>
        </p:txBody>
      </p:sp>
      <p:sp>
        <p:nvSpPr>
          <p:cNvPr id="3077" name="Text Box 9" descr="300"/>
          <p:cNvSpPr txBox="1">
            <a:spLocks noChangeArrowheads="1"/>
          </p:cNvSpPr>
          <p:nvPr/>
        </p:nvSpPr>
        <p:spPr bwMode="auto">
          <a:xfrm>
            <a:off x="0" y="6172200"/>
            <a:ext cx="9144000" cy="1570038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en-US" sz="2400">
              <a:solidFill>
                <a:srgbClr val="66FF33"/>
              </a:solidFill>
              <a:latin typeface="Arial" charset="0"/>
            </a:endParaRPr>
          </a:p>
          <a:p>
            <a:pPr algn="ctr" eaLnBrk="1" hangingPunct="1">
              <a:spcBef>
                <a:spcPct val="50000"/>
              </a:spcBef>
            </a:pPr>
            <a:endParaRPr lang="en-US" sz="2400">
              <a:solidFill>
                <a:srgbClr val="000099"/>
              </a:solidFill>
              <a:latin typeface="Arial" charset="0"/>
            </a:endParaRPr>
          </a:p>
          <a:p>
            <a:pPr algn="ctr" eaLnBrk="1" hangingPunct="1">
              <a:spcBef>
                <a:spcPct val="50000"/>
              </a:spcBef>
            </a:pPr>
            <a:endParaRPr lang="en-US" sz="2400" b="0">
              <a:solidFill>
                <a:srgbClr val="000099"/>
              </a:solidFill>
              <a:latin typeface="Arial" charset="0"/>
            </a:endParaRPr>
          </a:p>
        </p:txBody>
      </p:sp>
      <p:pic>
        <p:nvPicPr>
          <p:cNvPr id="9226" name="Picture 10" descr="63114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" y="1295400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30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30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30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1" grpId="0" animBg="1"/>
      <p:bldP spid="9222" grpId="0"/>
      <p:bldP spid="922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1371600" y="381000"/>
            <a:ext cx="6400800" cy="4572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sz="2400">
                <a:latin typeface="Arial" charset="0"/>
              </a:rPr>
              <a:t> </a:t>
            </a:r>
            <a:endParaRPr lang="en-US" sz="2400" i="1">
              <a:latin typeface="Arial" charset="0"/>
            </a:endParaRP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1371600" y="1143000"/>
            <a:ext cx="6400800" cy="1538288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u="sng">
                <a:solidFill>
                  <a:srgbClr val="000099"/>
                </a:solidFill>
                <a:latin typeface="Arial" charset="0"/>
              </a:rPr>
              <a:t>Chính tả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99"/>
                </a:solidFill>
                <a:latin typeface="Arial" charset="0"/>
              </a:rPr>
              <a:t>      Nghe – viết:        </a:t>
            </a:r>
            <a:r>
              <a:rPr lang="en-US" sz="2800">
                <a:solidFill>
                  <a:srgbClr val="FF0066"/>
                </a:solidFill>
                <a:latin typeface="Arial" charset="0"/>
              </a:rPr>
              <a:t>Nhớ lại buổi đầu đi học</a:t>
            </a:r>
          </a:p>
        </p:txBody>
      </p:sp>
      <p:sp>
        <p:nvSpPr>
          <p:cNvPr id="193540" name="Text Box 4"/>
          <p:cNvSpPr txBox="1">
            <a:spLocks noChangeArrowheads="1"/>
          </p:cNvSpPr>
          <p:nvPr/>
        </p:nvSpPr>
        <p:spPr bwMode="auto">
          <a:xfrm>
            <a:off x="381000" y="2286000"/>
            <a:ext cx="8534400" cy="4708525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b="0">
              <a:latin typeface="Arial" charset="0"/>
            </a:endParaRPr>
          </a:p>
          <a:p>
            <a:pPr algn="just">
              <a:spcBef>
                <a:spcPct val="50000"/>
              </a:spcBef>
            </a:pPr>
            <a:r>
              <a:rPr lang="en-US" sz="2800" b="0">
                <a:latin typeface="Arial" charset="0"/>
              </a:rPr>
              <a:t>	</a:t>
            </a:r>
            <a:r>
              <a:rPr lang="en-US" sz="2800">
                <a:latin typeface="Arial" charset="0"/>
              </a:rPr>
              <a:t>Cũng như tôi , mấy học trò mới bỡ ngỡ đứng nép bên người thân, chỉ dám đi từng bước nhẹ . Họ như con chim nhìn quãng trời rộng muốn bay nhưng còn ngập ngừng e sợ. Họ thèm vụng và ước ao thầm được như những người học trò cũ, biết lớp, biết thầy để khỏi phải rụt rè trong cảnh lạ .</a:t>
            </a:r>
          </a:p>
          <a:p>
            <a:pPr algn="r">
              <a:spcBef>
                <a:spcPct val="50000"/>
              </a:spcBef>
            </a:pPr>
            <a:r>
              <a:rPr lang="en-US" sz="2800" b="0">
                <a:latin typeface="Arial" charset="0"/>
              </a:rPr>
              <a:t>					</a:t>
            </a:r>
            <a:r>
              <a:rPr lang="en-US" sz="2800" b="0" i="1">
                <a:latin typeface="Arial" charset="0"/>
              </a:rPr>
              <a:t>Theo</a:t>
            </a:r>
            <a:r>
              <a:rPr lang="en-US" sz="2800" b="0">
                <a:latin typeface="Arial" charset="0"/>
              </a:rPr>
              <a:t> Thanh Tịnh</a:t>
            </a:r>
            <a:endParaRPr lang="en-US" sz="280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US" sz="2000" b="0">
              <a:latin typeface="Arial" charset="0"/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93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354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2"/>
            </a:gs>
            <a:gs pos="100000">
              <a:srgbClr val="9999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304800"/>
            <a:ext cx="4168775" cy="731838"/>
          </a:xfrm>
        </p:spPr>
        <p:txBody>
          <a:bodyPr/>
          <a:lstStyle/>
          <a:p>
            <a:pPr eaLnBrk="1" hangingPunct="1"/>
            <a:r>
              <a:rPr lang="en-US" sz="3600" smtClean="0">
                <a:solidFill>
                  <a:srgbClr val="FF0066"/>
                </a:solidFill>
              </a:rPr>
              <a:t>Bài tập chính tả</a:t>
            </a:r>
          </a:p>
        </p:txBody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904163" cy="903288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4000" smtClean="0"/>
              <a:t>Điền vào chỗ trống </a:t>
            </a:r>
            <a:r>
              <a:rPr lang="en-US" sz="4000" u="sng" smtClean="0">
                <a:solidFill>
                  <a:srgbClr val="CC3300"/>
                </a:solidFill>
              </a:rPr>
              <a:t>eo</a:t>
            </a:r>
            <a:r>
              <a:rPr lang="en-US" sz="4000" smtClean="0"/>
              <a:t> hay </a:t>
            </a:r>
            <a:r>
              <a:rPr lang="en-US" sz="4000" u="sng" smtClean="0">
                <a:solidFill>
                  <a:srgbClr val="CC3300"/>
                </a:solidFill>
              </a:rPr>
              <a:t>oeo</a:t>
            </a:r>
            <a:r>
              <a:rPr lang="en-US" sz="4000" smtClean="0"/>
              <a:t>?</a:t>
            </a:r>
          </a:p>
        </p:txBody>
      </p:sp>
      <p:sp>
        <p:nvSpPr>
          <p:cNvPr id="175108" name="Rectangle 4"/>
          <p:cNvSpPr>
            <a:spLocks noRot="1" noChangeArrowheads="1"/>
          </p:cNvSpPr>
          <p:nvPr/>
        </p:nvSpPr>
        <p:spPr bwMode="auto">
          <a:xfrm>
            <a:off x="1752600" y="2667000"/>
            <a:ext cx="2949575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sz="3200">
                <a:latin typeface="Arial" charset="0"/>
              </a:rPr>
              <a:t>nhà ngh…</a:t>
            </a:r>
          </a:p>
        </p:txBody>
      </p:sp>
      <p:sp>
        <p:nvSpPr>
          <p:cNvPr id="175109" name="Rectangle 5"/>
          <p:cNvSpPr>
            <a:spLocks noRot="1" noChangeArrowheads="1"/>
          </p:cNvSpPr>
          <p:nvPr/>
        </p:nvSpPr>
        <p:spPr bwMode="auto">
          <a:xfrm>
            <a:off x="1741488" y="3505200"/>
            <a:ext cx="47244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sz="3200">
                <a:latin typeface="Arial" charset="0"/>
              </a:rPr>
              <a:t>đường ngoằn ng….</a:t>
            </a:r>
          </a:p>
        </p:txBody>
      </p:sp>
      <p:sp>
        <p:nvSpPr>
          <p:cNvPr id="175110" name="Rectangle 6"/>
          <p:cNvSpPr>
            <a:spLocks noRot="1" noChangeArrowheads="1"/>
          </p:cNvSpPr>
          <p:nvPr/>
        </p:nvSpPr>
        <p:spPr bwMode="auto">
          <a:xfrm>
            <a:off x="1828800" y="4419600"/>
            <a:ext cx="4310063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sz="3200">
                <a:latin typeface="Arial" charset="0"/>
              </a:rPr>
              <a:t>cười ngặt ngh....</a:t>
            </a:r>
          </a:p>
        </p:txBody>
      </p:sp>
      <p:sp>
        <p:nvSpPr>
          <p:cNvPr id="175111" name="Rectangle 7"/>
          <p:cNvSpPr>
            <a:spLocks noRot="1" noChangeArrowheads="1"/>
          </p:cNvSpPr>
          <p:nvPr/>
        </p:nvSpPr>
        <p:spPr bwMode="auto">
          <a:xfrm>
            <a:off x="1752600" y="5257800"/>
            <a:ext cx="2971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sz="3200">
                <a:latin typeface="Arial" charset="0"/>
              </a:rPr>
              <a:t>ng….. đầu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 flipV="1">
            <a:off x="0" y="1143000"/>
            <a:ext cx="6889750" cy="111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cover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5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5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51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75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600"/>
                            </p:stCondLst>
                            <p:childTnLst>
                              <p:par>
                                <p:cTn id="1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75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75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75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600"/>
                            </p:stCondLst>
                            <p:childTnLst>
                              <p:par>
                                <p:cTn id="18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75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75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100"/>
                            </p:stCondLst>
                            <p:childTnLst>
                              <p:par>
                                <p:cTn id="2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75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75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3600"/>
                            </p:stCondLst>
                            <p:childTnLst>
                              <p:par>
                                <p:cTn id="28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75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75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75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75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175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4800"/>
                            </p:stCondLst>
                            <p:childTnLst>
                              <p:par>
                                <p:cTn id="36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75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75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75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75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75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5106" grpId="0"/>
      <p:bldP spid="175107" grpId="0" build="p"/>
      <p:bldP spid="175108" grpId="0"/>
      <p:bldP spid="175109" grpId="0"/>
      <p:bldP spid="175110" grpId="0"/>
      <p:bldP spid="1751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fol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98425" y="85725"/>
            <a:ext cx="4168775" cy="731838"/>
          </a:xfrm>
          <a:noFill/>
        </p:spPr>
        <p:txBody>
          <a:bodyPr anchor="ctr"/>
          <a:lstStyle/>
          <a:p>
            <a:pPr eaLnBrk="1" hangingPunct="1"/>
            <a:r>
              <a:rPr lang="en-US" sz="3500" smtClean="0">
                <a:solidFill>
                  <a:srgbClr val="FF0066"/>
                </a:solidFill>
              </a:rPr>
              <a:t>Bài tập chính tả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534400" cy="903288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3400" smtClean="0"/>
              <a:t>Tìm các từ chưa tiếng có vần </a:t>
            </a:r>
            <a:r>
              <a:rPr lang="en-US" sz="3400" i="1" smtClean="0">
                <a:solidFill>
                  <a:srgbClr val="CC3300"/>
                </a:solidFill>
              </a:rPr>
              <a:t>ươn</a:t>
            </a:r>
            <a:r>
              <a:rPr lang="en-US" sz="3400" smtClean="0"/>
              <a:t> hoặc </a:t>
            </a:r>
            <a:r>
              <a:rPr lang="en-US" sz="3400" i="1" smtClean="0">
                <a:solidFill>
                  <a:srgbClr val="CC3300"/>
                </a:solidFill>
              </a:rPr>
              <a:t>ương</a:t>
            </a:r>
            <a:r>
              <a:rPr lang="en-US" sz="3400" smtClean="0"/>
              <a:t> có nghĩa như sau :</a:t>
            </a:r>
          </a:p>
        </p:txBody>
      </p:sp>
      <p:sp>
        <p:nvSpPr>
          <p:cNvPr id="14340" name="Rectangle 4"/>
          <p:cNvSpPr>
            <a:spLocks noRot="1" noChangeArrowheads="1"/>
          </p:cNvSpPr>
          <p:nvPr/>
        </p:nvSpPr>
        <p:spPr bwMode="auto">
          <a:xfrm>
            <a:off x="1219200" y="2438400"/>
            <a:ext cx="6335713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sz="3500">
                <a:latin typeface="Arial" charset="0"/>
              </a:rPr>
              <a:t>- Cùng nghĩa với </a:t>
            </a:r>
            <a:r>
              <a:rPr lang="en-US" sz="3500" i="1">
                <a:latin typeface="Arial" charset="0"/>
              </a:rPr>
              <a:t>thuê</a:t>
            </a:r>
          </a:p>
        </p:txBody>
      </p:sp>
      <p:sp>
        <p:nvSpPr>
          <p:cNvPr id="14341" name="Rectangle 5"/>
          <p:cNvSpPr>
            <a:spLocks noRot="1" noChangeArrowheads="1"/>
          </p:cNvSpPr>
          <p:nvPr/>
        </p:nvSpPr>
        <p:spPr bwMode="auto">
          <a:xfrm>
            <a:off x="1219200" y="3276600"/>
            <a:ext cx="6335713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sz="3500">
                <a:latin typeface="Arial" charset="0"/>
              </a:rPr>
              <a:t>- Trái nghĩa với </a:t>
            </a:r>
            <a:r>
              <a:rPr lang="en-US" sz="3500" i="1">
                <a:latin typeface="Arial" charset="0"/>
              </a:rPr>
              <a:t>phạt</a:t>
            </a:r>
          </a:p>
        </p:txBody>
      </p:sp>
      <p:sp>
        <p:nvSpPr>
          <p:cNvPr id="14342" name="Rectangle 6"/>
          <p:cNvSpPr>
            <a:spLocks noRot="1" noChangeArrowheads="1"/>
          </p:cNvSpPr>
          <p:nvPr/>
        </p:nvSpPr>
        <p:spPr bwMode="auto">
          <a:xfrm>
            <a:off x="1295400" y="4114800"/>
            <a:ext cx="7239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sz="3500">
                <a:latin typeface="Arial" charset="0"/>
              </a:rPr>
              <a:t>- Làm chín thức ăn bằng cách đặt trực tiếp trên than, lửa .</a:t>
            </a:r>
          </a:p>
        </p:txBody>
      </p:sp>
      <p:sp>
        <p:nvSpPr>
          <p:cNvPr id="14343" name="Line 10"/>
          <p:cNvSpPr>
            <a:spLocks noChangeShapeType="1"/>
          </p:cNvSpPr>
          <p:nvPr/>
        </p:nvSpPr>
        <p:spPr bwMode="auto">
          <a:xfrm flipV="1">
            <a:off x="44450" y="839788"/>
            <a:ext cx="7394575" cy="95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>
          <a:xfrm>
            <a:off x="98425" y="85725"/>
            <a:ext cx="4168775" cy="731838"/>
          </a:xfrm>
          <a:noFill/>
        </p:spPr>
        <p:txBody>
          <a:bodyPr anchor="ctr"/>
          <a:lstStyle/>
          <a:p>
            <a:pPr eaLnBrk="1" hangingPunct="1"/>
            <a:r>
              <a:rPr lang="en-US" sz="3200" smtClean="0">
                <a:solidFill>
                  <a:srgbClr val="FF0066"/>
                </a:solidFill>
              </a:rPr>
              <a:t>Bài tập chính tả</a:t>
            </a:r>
          </a:p>
        </p:txBody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534400" cy="903288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3200" smtClean="0"/>
              <a:t>Tìm các từ chưa tiếng có vần </a:t>
            </a:r>
            <a:r>
              <a:rPr lang="en-US" sz="3200" i="1" smtClean="0">
                <a:solidFill>
                  <a:srgbClr val="CC3300"/>
                </a:solidFill>
              </a:rPr>
              <a:t>ươn</a:t>
            </a:r>
            <a:r>
              <a:rPr lang="en-US" sz="3200" smtClean="0"/>
              <a:t> hoặc </a:t>
            </a:r>
            <a:r>
              <a:rPr lang="en-US" sz="3200" i="1" smtClean="0">
                <a:solidFill>
                  <a:srgbClr val="CC3300"/>
                </a:solidFill>
              </a:rPr>
              <a:t>ương</a:t>
            </a:r>
            <a:r>
              <a:rPr lang="en-US" sz="3200" smtClean="0"/>
              <a:t> có nghĩa như sau :</a:t>
            </a:r>
          </a:p>
        </p:txBody>
      </p:sp>
      <p:sp>
        <p:nvSpPr>
          <p:cNvPr id="177156" name="Rectangle 4"/>
          <p:cNvSpPr>
            <a:spLocks noRot="1" noChangeArrowheads="1"/>
          </p:cNvSpPr>
          <p:nvPr/>
        </p:nvSpPr>
        <p:spPr bwMode="auto">
          <a:xfrm>
            <a:off x="1600200" y="2209800"/>
            <a:ext cx="6335713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sz="3200">
                <a:latin typeface="Arial" charset="0"/>
              </a:rPr>
              <a:t>Cùng nghĩa với </a:t>
            </a:r>
            <a:r>
              <a:rPr lang="en-US" sz="3200" i="1">
                <a:latin typeface="Arial" charset="0"/>
              </a:rPr>
              <a:t>thuê</a:t>
            </a:r>
          </a:p>
        </p:txBody>
      </p:sp>
      <p:sp>
        <p:nvSpPr>
          <p:cNvPr id="177157" name="Rectangle 5"/>
          <p:cNvSpPr>
            <a:spLocks noRot="1" noChangeArrowheads="1"/>
          </p:cNvSpPr>
          <p:nvPr/>
        </p:nvSpPr>
        <p:spPr bwMode="auto">
          <a:xfrm>
            <a:off x="1676400" y="3429000"/>
            <a:ext cx="6335713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sz="3200">
                <a:latin typeface="Arial" charset="0"/>
              </a:rPr>
              <a:t>Trái nghĩa với </a:t>
            </a:r>
            <a:r>
              <a:rPr lang="en-US" sz="3200" i="1">
                <a:latin typeface="Arial" charset="0"/>
              </a:rPr>
              <a:t>phạt</a:t>
            </a:r>
          </a:p>
        </p:txBody>
      </p:sp>
      <p:sp>
        <p:nvSpPr>
          <p:cNvPr id="177158" name="Rectangle 6"/>
          <p:cNvSpPr>
            <a:spLocks noRot="1" noChangeArrowheads="1"/>
          </p:cNvSpPr>
          <p:nvPr/>
        </p:nvSpPr>
        <p:spPr bwMode="auto">
          <a:xfrm>
            <a:off x="1219200" y="4572000"/>
            <a:ext cx="7239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sz="3200">
                <a:latin typeface="Arial" charset="0"/>
              </a:rPr>
              <a:t>Làm chín thức ăn bằng cách đặt trực tiếp trên than, lửa .</a:t>
            </a:r>
          </a:p>
        </p:txBody>
      </p:sp>
      <p:sp>
        <p:nvSpPr>
          <p:cNvPr id="177159" name="Rectangle 7"/>
          <p:cNvSpPr>
            <a:spLocks noRot="1" noChangeArrowheads="1"/>
          </p:cNvSpPr>
          <p:nvPr/>
        </p:nvSpPr>
        <p:spPr bwMode="auto">
          <a:xfrm>
            <a:off x="1905000" y="2819400"/>
            <a:ext cx="28194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sz="3200">
                <a:solidFill>
                  <a:srgbClr val="CC3300"/>
                </a:solidFill>
                <a:latin typeface="Arial" charset="0"/>
              </a:rPr>
              <a:t>mướn</a:t>
            </a:r>
          </a:p>
        </p:txBody>
      </p:sp>
      <p:sp>
        <p:nvSpPr>
          <p:cNvPr id="177160" name="Rectangle 8"/>
          <p:cNvSpPr>
            <a:spLocks noRot="1" noChangeArrowheads="1"/>
          </p:cNvSpPr>
          <p:nvPr/>
        </p:nvSpPr>
        <p:spPr bwMode="auto">
          <a:xfrm>
            <a:off x="1828800" y="3962400"/>
            <a:ext cx="28194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sz="3200">
                <a:solidFill>
                  <a:srgbClr val="CC3300"/>
                </a:solidFill>
                <a:latin typeface="Arial" charset="0"/>
              </a:rPr>
              <a:t>thưởng</a:t>
            </a:r>
          </a:p>
        </p:txBody>
      </p:sp>
      <p:sp>
        <p:nvSpPr>
          <p:cNvPr id="177161" name="Rectangle 9"/>
          <p:cNvSpPr>
            <a:spLocks noRot="1" noChangeArrowheads="1"/>
          </p:cNvSpPr>
          <p:nvPr/>
        </p:nvSpPr>
        <p:spPr bwMode="auto">
          <a:xfrm>
            <a:off x="2057400" y="5486400"/>
            <a:ext cx="28194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sz="3200">
                <a:solidFill>
                  <a:srgbClr val="CC3300"/>
                </a:solidFill>
                <a:latin typeface="Arial" charset="0"/>
              </a:rPr>
              <a:t>nướng</a:t>
            </a:r>
          </a:p>
        </p:txBody>
      </p:sp>
      <p:sp>
        <p:nvSpPr>
          <p:cNvPr id="15370" name="Line 10"/>
          <p:cNvSpPr>
            <a:spLocks noChangeShapeType="1"/>
          </p:cNvSpPr>
          <p:nvPr/>
        </p:nvSpPr>
        <p:spPr bwMode="auto">
          <a:xfrm flipV="1">
            <a:off x="44450" y="839788"/>
            <a:ext cx="7394575" cy="95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7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7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71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77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150"/>
                            </p:stCondLst>
                            <p:childTnLst>
                              <p:par>
                                <p:cTn id="12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7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7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77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77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77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771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771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77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77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77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77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77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77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77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771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77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77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771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77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771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77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77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54" grpId="0"/>
      <p:bldP spid="177155" grpId="0" build="p"/>
      <p:bldP spid="177156" grpId="0"/>
      <p:bldP spid="177157" grpId="0"/>
      <p:bldP spid="177158" grpId="0"/>
      <p:bldP spid="177159" grpId="0"/>
      <p:bldP spid="177160" grpId="0"/>
      <p:bldP spid="17716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rgbClr val="CCFF33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228600" y="1828800"/>
            <a:ext cx="3581400" cy="519113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  <a:effectLst>
            <a:prstShdw prst="shdw17" dist="40161" dir="11906097">
              <a:srgbClr val="997A5C"/>
            </a:prst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u="sng" dirty="0" smtClean="0">
                <a:solidFill>
                  <a:srgbClr val="000099"/>
                </a:solidFill>
                <a:latin typeface="Arial" charset="0"/>
              </a:rPr>
              <a:t>ÔN </a:t>
            </a:r>
            <a:r>
              <a:rPr lang="en-US" sz="2800" u="sng" dirty="0">
                <a:solidFill>
                  <a:srgbClr val="000099"/>
                </a:solidFill>
                <a:latin typeface="Arial" charset="0"/>
              </a:rPr>
              <a:t>BÀI CŨ</a:t>
            </a:r>
            <a:r>
              <a:rPr lang="en-US" sz="2800" dirty="0">
                <a:solidFill>
                  <a:srgbClr val="000099"/>
                </a:solidFill>
                <a:latin typeface="Arial" charset="0"/>
              </a:rPr>
              <a:t>:</a:t>
            </a:r>
          </a:p>
        </p:txBody>
      </p:sp>
      <p:sp>
        <p:nvSpPr>
          <p:cNvPr id="4100" name="Text Box 20"/>
          <p:cNvSpPr txBox="1">
            <a:spLocks noChangeArrowheads="1"/>
          </p:cNvSpPr>
          <p:nvPr/>
        </p:nvSpPr>
        <p:spPr bwMode="auto">
          <a:xfrm>
            <a:off x="1219200" y="914400"/>
            <a:ext cx="5867400" cy="57943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u="sng">
                <a:latin typeface="Arial" charset="0"/>
              </a:rPr>
              <a:t>Chính tả</a:t>
            </a:r>
          </a:p>
        </p:txBody>
      </p:sp>
      <p:grpSp>
        <p:nvGrpSpPr>
          <p:cNvPr id="4101" name="Group 25"/>
          <p:cNvGrpSpPr>
            <a:grpSpLocks/>
          </p:cNvGrpSpPr>
          <p:nvPr/>
        </p:nvGrpSpPr>
        <p:grpSpPr bwMode="auto">
          <a:xfrm>
            <a:off x="-304800" y="3886200"/>
            <a:ext cx="9912350" cy="2971800"/>
            <a:chOff x="0" y="1392"/>
            <a:chExt cx="5760" cy="2928"/>
          </a:xfrm>
        </p:grpSpPr>
        <p:pic>
          <p:nvPicPr>
            <p:cNvPr id="4102" name="Picture 26" descr="8184-003-02-1027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152" y="1392"/>
              <a:ext cx="3360" cy="29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03" name="Picture 27" descr="k00-9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3840"/>
              <a:ext cx="1920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04" name="Picture 28" descr="k00-9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88" y="3936"/>
              <a:ext cx="1896" cy="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05" name="Picture 29" descr="k00-9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072" y="3957"/>
              <a:ext cx="2688" cy="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06" name="Picture 30" descr="k00-9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584" y="4019"/>
              <a:ext cx="2232" cy="3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99CC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4"/>
          <p:cNvSpPr txBox="1">
            <a:spLocks noChangeArrowheads="1"/>
          </p:cNvSpPr>
          <p:nvPr/>
        </p:nvSpPr>
        <p:spPr bwMode="auto">
          <a:xfrm>
            <a:off x="1371600" y="381000"/>
            <a:ext cx="6400800" cy="4572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>
                <a:latin typeface="Arial" charset="0"/>
              </a:rPr>
              <a:t> </a:t>
            </a:r>
            <a:endParaRPr lang="en-US" sz="2400" i="1">
              <a:latin typeface="Arial" charset="0"/>
            </a:endParaRPr>
          </a:p>
        </p:txBody>
      </p:sp>
      <p:sp>
        <p:nvSpPr>
          <p:cNvPr id="5123" name="Text Box 5"/>
          <p:cNvSpPr txBox="1">
            <a:spLocks noChangeArrowheads="1"/>
          </p:cNvSpPr>
          <p:nvPr/>
        </p:nvSpPr>
        <p:spPr bwMode="auto">
          <a:xfrm>
            <a:off x="1371600" y="1143000"/>
            <a:ext cx="6400800" cy="2185988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u="sng">
                <a:solidFill>
                  <a:srgbClr val="000099"/>
                </a:solidFill>
                <a:latin typeface="Arial" charset="0"/>
              </a:rPr>
              <a:t>Chính tả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99"/>
                </a:solidFill>
                <a:latin typeface="Arial" charset="0"/>
              </a:rPr>
              <a:t>      Nghe – viết:     </a:t>
            </a:r>
            <a:r>
              <a:rPr lang="en-US" sz="2800">
                <a:solidFill>
                  <a:srgbClr val="FF0066"/>
                </a:solidFill>
                <a:latin typeface="Arial" charset="0"/>
              </a:rPr>
              <a:t>Nhớ lại buổi đầu đi học</a:t>
            </a:r>
          </a:p>
          <a:p>
            <a:pPr>
              <a:spcBef>
                <a:spcPct val="50000"/>
              </a:spcBef>
            </a:pPr>
            <a:r>
              <a:rPr lang="en-US" sz="2800">
                <a:latin typeface="Arial" charset="0"/>
              </a:rPr>
              <a:t>      ( Từ </a:t>
            </a:r>
            <a:r>
              <a:rPr lang="en-US" sz="2800" i="1">
                <a:latin typeface="Arial" charset="0"/>
              </a:rPr>
              <a:t>Cũng như tôi</a:t>
            </a:r>
            <a:r>
              <a:rPr lang="en-US" sz="2800">
                <a:latin typeface="Arial" charset="0"/>
              </a:rPr>
              <a:t> ....</a:t>
            </a:r>
            <a:r>
              <a:rPr lang="en-US" sz="2800" i="1">
                <a:latin typeface="Arial" charset="0"/>
              </a:rPr>
              <a:t> </a:t>
            </a:r>
            <a:r>
              <a:rPr lang="en-US" sz="2800">
                <a:latin typeface="Arial" charset="0"/>
              </a:rPr>
              <a:t>đến hết )</a:t>
            </a:r>
          </a:p>
        </p:txBody>
      </p:sp>
      <p:pic>
        <p:nvPicPr>
          <p:cNvPr id="5124" name="Picture 6" descr="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375275"/>
            <a:ext cx="2209800" cy="148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Picture 7" descr="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86600" y="5410200"/>
            <a:ext cx="20574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126" name="Group 8"/>
          <p:cNvGrpSpPr>
            <a:grpSpLocks/>
          </p:cNvGrpSpPr>
          <p:nvPr/>
        </p:nvGrpSpPr>
        <p:grpSpPr bwMode="auto">
          <a:xfrm>
            <a:off x="-304800" y="4724400"/>
            <a:ext cx="9912350" cy="2133600"/>
            <a:chOff x="0" y="1392"/>
            <a:chExt cx="5760" cy="2928"/>
          </a:xfrm>
        </p:grpSpPr>
        <p:pic>
          <p:nvPicPr>
            <p:cNvPr id="5127" name="Picture 9" descr="8184-003-02-1027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152" y="1392"/>
              <a:ext cx="3360" cy="29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28" name="Picture 10" descr="k00-9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0" y="3840"/>
              <a:ext cx="1920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29" name="Picture 11" descr="k00-9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88" y="3936"/>
              <a:ext cx="1896" cy="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30" name="Picture 12" descr="k00-9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3072" y="3957"/>
              <a:ext cx="2688" cy="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31" name="Picture 13" descr="k00-9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584" y="4019"/>
              <a:ext cx="2232" cy="3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/>
          <p:cNvSpPr txBox="1">
            <a:spLocks noChangeArrowheads="1"/>
          </p:cNvSpPr>
          <p:nvPr/>
        </p:nvSpPr>
        <p:spPr bwMode="auto">
          <a:xfrm>
            <a:off x="1371600" y="381000"/>
            <a:ext cx="6400800" cy="4572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sz="2400">
                <a:latin typeface="Arial" charset="0"/>
              </a:rPr>
              <a:t> </a:t>
            </a:r>
            <a:endParaRPr lang="en-US" sz="2400" i="1">
              <a:latin typeface="Arial" charset="0"/>
            </a:endParaRPr>
          </a:p>
        </p:txBody>
      </p:sp>
      <p:sp>
        <p:nvSpPr>
          <p:cNvPr id="6147" name="Text Box 5"/>
          <p:cNvSpPr txBox="1">
            <a:spLocks noChangeArrowheads="1"/>
          </p:cNvSpPr>
          <p:nvPr/>
        </p:nvSpPr>
        <p:spPr bwMode="auto">
          <a:xfrm>
            <a:off x="1371600" y="1143000"/>
            <a:ext cx="6400800" cy="1538288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u="sng">
                <a:solidFill>
                  <a:srgbClr val="000099"/>
                </a:solidFill>
                <a:latin typeface="Arial" charset="0"/>
              </a:rPr>
              <a:t>Chính tả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99"/>
                </a:solidFill>
                <a:latin typeface="Arial" charset="0"/>
              </a:rPr>
              <a:t>      Nghe – viết:        </a:t>
            </a:r>
            <a:r>
              <a:rPr lang="en-US" sz="2800">
                <a:solidFill>
                  <a:srgbClr val="FF0066"/>
                </a:solidFill>
                <a:latin typeface="Arial" charset="0"/>
              </a:rPr>
              <a:t>Nhớ lại buổi đầu đi học</a:t>
            </a:r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381000" y="2286000"/>
            <a:ext cx="8534400" cy="4708525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b="0">
              <a:latin typeface="Arial" charset="0"/>
            </a:endParaRPr>
          </a:p>
          <a:p>
            <a:pPr algn="just">
              <a:spcBef>
                <a:spcPct val="50000"/>
              </a:spcBef>
            </a:pPr>
            <a:r>
              <a:rPr lang="en-US" sz="2800" b="0">
                <a:latin typeface="Arial" charset="0"/>
              </a:rPr>
              <a:t>	</a:t>
            </a:r>
            <a:r>
              <a:rPr lang="en-US" sz="2800">
                <a:latin typeface="Arial" charset="0"/>
              </a:rPr>
              <a:t>Cũng như tôi , mấy học trò mới bỡ ngỡ đứng nép bên người thân, chỉ dám đi từng bước nhẹ . Họ như con chim nhìn quãng trời rộng muốn bay nhưng còn ngập ngừng e sợ. Họ thèm vụng và ước ao thầm được như những người học trò cũ, biết lớp, biết thầy để khỏi phải rụt rè trong cảnh lạ .</a:t>
            </a:r>
          </a:p>
          <a:p>
            <a:pPr algn="r">
              <a:spcBef>
                <a:spcPct val="50000"/>
              </a:spcBef>
            </a:pPr>
            <a:r>
              <a:rPr lang="en-US" sz="2800" b="0">
                <a:latin typeface="Arial" charset="0"/>
              </a:rPr>
              <a:t>					</a:t>
            </a:r>
            <a:r>
              <a:rPr lang="en-US" sz="2800" b="0" i="1">
                <a:latin typeface="Arial" charset="0"/>
              </a:rPr>
              <a:t>Theo</a:t>
            </a:r>
            <a:r>
              <a:rPr lang="en-US" sz="2800" b="0">
                <a:latin typeface="Arial" charset="0"/>
              </a:rPr>
              <a:t> Thanh Tịnh</a:t>
            </a:r>
            <a:endParaRPr lang="en-US" sz="280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US" sz="2000" b="0">
              <a:latin typeface="Arial" charset="0"/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14313"/>
            <a:ext cx="8229600" cy="563562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Chính tả:</a:t>
            </a:r>
            <a:r>
              <a:rPr lang="en-US" smtClean="0"/>
              <a:t> Nhớ lại buổi đầu đi học</a:t>
            </a:r>
          </a:p>
        </p:txBody>
      </p:sp>
      <p:sp>
        <p:nvSpPr>
          <p:cNvPr id="166915" name="AutoShape 3"/>
          <p:cNvSpPr>
            <a:spLocks noChangeArrowheads="1"/>
          </p:cNvSpPr>
          <p:nvPr/>
        </p:nvSpPr>
        <p:spPr bwMode="auto">
          <a:xfrm>
            <a:off x="1676400" y="3443288"/>
            <a:ext cx="7010400" cy="1639887"/>
          </a:xfrm>
          <a:prstGeom prst="cloudCallout">
            <a:avLst>
              <a:gd name="adj1" fmla="val -50204"/>
              <a:gd name="adj2" fmla="val -78259"/>
            </a:avLst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lIns="9144" rIns="9144">
            <a:spAutoFit/>
          </a:bodyPr>
          <a:lstStyle/>
          <a:p>
            <a:pPr eaLnBrk="1" hangingPunct="1">
              <a:spcBef>
                <a:spcPct val="50000"/>
              </a:spcBef>
              <a:buClr>
                <a:srgbClr val="00CC99"/>
              </a:buClr>
              <a:buFont typeface="Wingdings" pitchFamily="2" charset="2"/>
              <a:buNone/>
            </a:pPr>
            <a:r>
              <a:rPr lang="en-US" sz="3200">
                <a:solidFill>
                  <a:srgbClr val="0000CC"/>
                </a:solidFill>
                <a:latin typeface="Arial" charset="0"/>
              </a:rPr>
              <a:t>Tâm trạng của đám</a:t>
            </a:r>
            <a:r>
              <a:rPr lang="en-US" sz="3200" b="0">
                <a:solidFill>
                  <a:srgbClr val="0000CC"/>
                </a:solidFill>
                <a:latin typeface="Arial" charset="0"/>
              </a:rPr>
              <a:t> </a:t>
            </a:r>
            <a:r>
              <a:rPr lang="en-US" sz="3200">
                <a:solidFill>
                  <a:srgbClr val="0000CC"/>
                </a:solidFill>
                <a:latin typeface="Arial" charset="0"/>
              </a:rPr>
              <a:t>học trò mới như thế nào?</a:t>
            </a:r>
          </a:p>
        </p:txBody>
      </p:sp>
      <p:pic>
        <p:nvPicPr>
          <p:cNvPr id="7172" name="Picture 5" descr="j0283679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0688" y="1143000"/>
            <a:ext cx="1865312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3" name="Picture 9" descr="Hoa da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43800" y="5029200"/>
            <a:ext cx="16002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4" name="Picture 10" descr="Hoa day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600" y="5257800"/>
            <a:ext cx="18288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over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69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69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66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9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AutoShape 2"/>
          <p:cNvSpPr>
            <a:spLocks noChangeArrowheads="1"/>
          </p:cNvSpPr>
          <p:nvPr/>
        </p:nvSpPr>
        <p:spPr bwMode="auto">
          <a:xfrm>
            <a:off x="0" y="1600200"/>
            <a:ext cx="8916988" cy="1779588"/>
          </a:xfrm>
          <a:prstGeom prst="cloudCallout">
            <a:avLst>
              <a:gd name="adj1" fmla="val -31505"/>
              <a:gd name="adj2" fmla="val 84861"/>
            </a:avLst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lIns="9144" rIns="9144">
            <a:spAutoFit/>
          </a:bodyPr>
          <a:lstStyle/>
          <a:p>
            <a:pPr algn="ctr" eaLnBrk="1" hangingPunct="1">
              <a:spcBef>
                <a:spcPct val="50000"/>
              </a:spcBef>
              <a:buClr>
                <a:srgbClr val="00CC99"/>
              </a:buClr>
              <a:buFont typeface="Wingdings" pitchFamily="2" charset="2"/>
              <a:buNone/>
            </a:pPr>
            <a:r>
              <a:rPr lang="en-US" sz="3500">
                <a:solidFill>
                  <a:srgbClr val="0000CC"/>
                </a:solidFill>
                <a:latin typeface="Arial" charset="0"/>
              </a:rPr>
              <a:t>Những hình ảnh nào cho em biết điều đó?</a:t>
            </a:r>
          </a:p>
        </p:txBody>
      </p:sp>
      <p:pic>
        <p:nvPicPr>
          <p:cNvPr id="8195" name="Picture 3" descr="j0283679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4267200"/>
            <a:ext cx="1865313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4"/>
          <p:cNvSpPr>
            <a:spLocks noGrp="1" noChangeArrowheads="1"/>
          </p:cNvSpPr>
          <p:nvPr>
            <p:ph type="title"/>
          </p:nvPr>
        </p:nvSpPr>
        <p:spPr bwMode="white">
          <a:xfrm>
            <a:off x="66675" y="214313"/>
            <a:ext cx="8229600" cy="563562"/>
          </a:xfrm>
          <a:noFill/>
        </p:spPr>
        <p:txBody>
          <a:bodyPr anchor="ctr"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Chính tả:</a:t>
            </a:r>
            <a:r>
              <a:rPr lang="en-US" smtClean="0"/>
              <a:t> Nhớ lại buổi đầu đi học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89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89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68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96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600200" y="609600"/>
            <a:ext cx="7543800" cy="1295400"/>
          </a:xfrm>
        </p:spPr>
        <p:txBody>
          <a:bodyPr/>
          <a:lstStyle/>
          <a:p>
            <a:pPr eaLnBrk="1" hangingPunct="1"/>
            <a:r>
              <a:rPr lang="en-US" sz="3500" u="sng" smtClean="0"/>
              <a:t>Hướng dẫn viết từ khó</a:t>
            </a:r>
          </a:p>
        </p:txBody>
      </p:sp>
      <p:sp>
        <p:nvSpPr>
          <p:cNvPr id="171012" name="Rectangle 4"/>
          <p:cNvSpPr>
            <a:spLocks noChangeArrowheads="1"/>
          </p:cNvSpPr>
          <p:nvPr/>
        </p:nvSpPr>
        <p:spPr bwMode="auto">
          <a:xfrm>
            <a:off x="914400" y="2590800"/>
            <a:ext cx="2547938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sz="4700" b="0">
                <a:solidFill>
                  <a:srgbClr val="CC3300"/>
                </a:solidFill>
                <a:latin typeface="Arial" charset="0"/>
              </a:rPr>
              <a:t>bỡ ngỡ</a:t>
            </a:r>
          </a:p>
        </p:txBody>
      </p:sp>
      <p:sp>
        <p:nvSpPr>
          <p:cNvPr id="171013" name="Rectangle 5"/>
          <p:cNvSpPr>
            <a:spLocks noChangeArrowheads="1"/>
          </p:cNvSpPr>
          <p:nvPr/>
        </p:nvSpPr>
        <p:spPr bwMode="auto">
          <a:xfrm>
            <a:off x="5105400" y="2667000"/>
            <a:ext cx="2547938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sz="4700" b="0">
                <a:solidFill>
                  <a:srgbClr val="CC3300"/>
                </a:solidFill>
                <a:latin typeface="Arial" charset="0"/>
              </a:rPr>
              <a:t>đứng nép</a:t>
            </a:r>
          </a:p>
        </p:txBody>
      </p:sp>
      <p:sp>
        <p:nvSpPr>
          <p:cNvPr id="171014" name="Rectangle 6"/>
          <p:cNvSpPr>
            <a:spLocks noChangeArrowheads="1"/>
          </p:cNvSpPr>
          <p:nvPr/>
        </p:nvSpPr>
        <p:spPr bwMode="auto">
          <a:xfrm>
            <a:off x="609600" y="4267200"/>
            <a:ext cx="2895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sz="4700" b="0">
                <a:solidFill>
                  <a:srgbClr val="CC3300"/>
                </a:solidFill>
                <a:latin typeface="Arial" charset="0"/>
              </a:rPr>
              <a:t>quãng trời</a:t>
            </a:r>
          </a:p>
        </p:txBody>
      </p:sp>
      <p:sp>
        <p:nvSpPr>
          <p:cNvPr id="171015" name="Rectangle 7"/>
          <p:cNvSpPr>
            <a:spLocks noChangeArrowheads="1"/>
          </p:cNvSpPr>
          <p:nvPr/>
        </p:nvSpPr>
        <p:spPr bwMode="auto">
          <a:xfrm>
            <a:off x="5029200" y="4343400"/>
            <a:ext cx="347662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sz="4700" b="0">
                <a:solidFill>
                  <a:srgbClr val="CC3300"/>
                </a:solidFill>
                <a:latin typeface="Arial" charset="0"/>
              </a:rPr>
              <a:t>ngập ngừng</a:t>
            </a:r>
          </a:p>
        </p:txBody>
      </p:sp>
      <p:pic>
        <p:nvPicPr>
          <p:cNvPr id="9223" name="Picture 11" descr="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447800" cy="200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4" name="Picture 12" descr="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10593222">
            <a:off x="7978775" y="5265738"/>
            <a:ext cx="1152525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5" name="Picture 13" descr="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672117">
            <a:off x="509588" y="4824412"/>
            <a:ext cx="1447800" cy="200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10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10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71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10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10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71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710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10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1710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10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710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710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7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0"/>
                                        <p:tgtEl>
                                          <p:spTgt spid="1710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0"/>
                                        <p:tgtEl>
                                          <p:spTgt spid="1710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71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7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0"/>
                                        <p:tgtEl>
                                          <p:spTgt spid="1710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0"/>
                                        <p:tgtEl>
                                          <p:spTgt spid="1710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71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7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0"/>
                                        <p:tgtEl>
                                          <p:spTgt spid="1710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0"/>
                                        <p:tgtEl>
                                          <p:spTgt spid="1710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71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7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" dur="5000"/>
                                        <p:tgtEl>
                                          <p:spTgt spid="1710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0"/>
                                        <p:tgtEl>
                                          <p:spTgt spid="1710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71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012" grpId="0"/>
      <p:bldP spid="171012" grpId="1"/>
      <p:bldP spid="171013" grpId="0"/>
      <p:bldP spid="171013" grpId="1"/>
      <p:bldP spid="171014" grpId="0"/>
      <p:bldP spid="171014" grpId="1"/>
      <p:bldP spid="171015" grpId="0"/>
      <p:bldP spid="171015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1371600" y="381000"/>
            <a:ext cx="6400800" cy="4572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sz="2400">
                <a:latin typeface="Arial" charset="0"/>
              </a:rPr>
              <a:t> </a:t>
            </a:r>
            <a:endParaRPr lang="en-US" sz="2400" i="1">
              <a:latin typeface="Arial" charset="0"/>
            </a:endParaRP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1371600" y="1143000"/>
            <a:ext cx="6400800" cy="1538288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u="sng">
                <a:solidFill>
                  <a:srgbClr val="000099"/>
                </a:solidFill>
                <a:latin typeface="Arial" charset="0"/>
              </a:rPr>
              <a:t>Chính tả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99"/>
                </a:solidFill>
                <a:latin typeface="Arial" charset="0"/>
              </a:rPr>
              <a:t>      Nghe – viết:        </a:t>
            </a:r>
            <a:r>
              <a:rPr lang="en-US" sz="2800">
                <a:solidFill>
                  <a:srgbClr val="FF0066"/>
                </a:solidFill>
                <a:latin typeface="Arial" charset="0"/>
              </a:rPr>
              <a:t>Nhớ lại buổi đầu đi học</a:t>
            </a:r>
          </a:p>
        </p:txBody>
      </p:sp>
      <p:sp>
        <p:nvSpPr>
          <p:cNvPr id="180228" name="Text Box 4"/>
          <p:cNvSpPr txBox="1">
            <a:spLocks noChangeArrowheads="1"/>
          </p:cNvSpPr>
          <p:nvPr/>
        </p:nvSpPr>
        <p:spPr bwMode="auto">
          <a:xfrm>
            <a:off x="381000" y="2286000"/>
            <a:ext cx="8534400" cy="4708525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b="0">
              <a:latin typeface="Arial" charset="0"/>
            </a:endParaRPr>
          </a:p>
          <a:p>
            <a:pPr algn="just">
              <a:spcBef>
                <a:spcPct val="50000"/>
              </a:spcBef>
            </a:pPr>
            <a:r>
              <a:rPr lang="en-US" sz="2800" b="0">
                <a:latin typeface="Arial" charset="0"/>
              </a:rPr>
              <a:t>	</a:t>
            </a:r>
            <a:r>
              <a:rPr lang="en-US" sz="2800">
                <a:latin typeface="Arial" charset="0"/>
              </a:rPr>
              <a:t>Cũng như tôi , mấy học trò mới </a:t>
            </a:r>
            <a:r>
              <a:rPr lang="en-US" sz="2800">
                <a:solidFill>
                  <a:srgbClr val="FF0066"/>
                </a:solidFill>
                <a:latin typeface="Arial" charset="0"/>
              </a:rPr>
              <a:t>bỡ ngỡ</a:t>
            </a:r>
            <a:r>
              <a:rPr lang="en-US" sz="2800">
                <a:latin typeface="Arial" charset="0"/>
              </a:rPr>
              <a:t> đứng </a:t>
            </a:r>
            <a:r>
              <a:rPr lang="en-US" sz="2800">
                <a:solidFill>
                  <a:srgbClr val="FF0066"/>
                </a:solidFill>
                <a:latin typeface="Arial" charset="0"/>
              </a:rPr>
              <a:t>nép</a:t>
            </a:r>
            <a:r>
              <a:rPr lang="en-US" sz="2800">
                <a:latin typeface="Arial" charset="0"/>
              </a:rPr>
              <a:t> bên người thân, chỉ dám đi từng bước nhẹ . Họ như con chim nhìn </a:t>
            </a:r>
            <a:r>
              <a:rPr lang="en-US" sz="2800">
                <a:solidFill>
                  <a:srgbClr val="FF0066"/>
                </a:solidFill>
                <a:latin typeface="Arial" charset="0"/>
              </a:rPr>
              <a:t>quãng trời</a:t>
            </a:r>
            <a:r>
              <a:rPr lang="en-US" sz="2800">
                <a:latin typeface="Arial" charset="0"/>
              </a:rPr>
              <a:t> rộng muốn bay nhưng còn </a:t>
            </a:r>
            <a:r>
              <a:rPr lang="en-US" sz="2800">
                <a:solidFill>
                  <a:srgbClr val="FF0066"/>
                </a:solidFill>
                <a:latin typeface="Arial" charset="0"/>
              </a:rPr>
              <a:t>ngập ngừng</a:t>
            </a:r>
            <a:r>
              <a:rPr lang="en-US" sz="2800">
                <a:latin typeface="Arial" charset="0"/>
              </a:rPr>
              <a:t> e sợ. Họ thèm vụng và </a:t>
            </a:r>
            <a:r>
              <a:rPr lang="en-US" sz="2800">
                <a:solidFill>
                  <a:srgbClr val="FF0066"/>
                </a:solidFill>
                <a:latin typeface="Arial" charset="0"/>
              </a:rPr>
              <a:t>ước ao</a:t>
            </a:r>
            <a:r>
              <a:rPr lang="en-US" sz="2800">
                <a:latin typeface="Arial" charset="0"/>
              </a:rPr>
              <a:t> thầm được như những người học trò cũ, biết lớp, biết thầy để khỏi phải </a:t>
            </a:r>
            <a:r>
              <a:rPr lang="en-US" sz="2800">
                <a:solidFill>
                  <a:srgbClr val="FF0066"/>
                </a:solidFill>
                <a:latin typeface="Arial" charset="0"/>
              </a:rPr>
              <a:t>rụt rè</a:t>
            </a:r>
            <a:r>
              <a:rPr lang="en-US" sz="2800">
                <a:latin typeface="Arial" charset="0"/>
              </a:rPr>
              <a:t> trong cảnh lạ .</a:t>
            </a:r>
          </a:p>
          <a:p>
            <a:pPr algn="r">
              <a:spcBef>
                <a:spcPct val="50000"/>
              </a:spcBef>
            </a:pPr>
            <a:r>
              <a:rPr lang="en-US" sz="2800" b="0">
                <a:latin typeface="Arial" charset="0"/>
              </a:rPr>
              <a:t>					</a:t>
            </a:r>
            <a:r>
              <a:rPr lang="en-US" sz="2800" b="0" i="1">
                <a:latin typeface="Arial" charset="0"/>
              </a:rPr>
              <a:t>Theo</a:t>
            </a:r>
            <a:r>
              <a:rPr lang="en-US" sz="2800" b="0">
                <a:latin typeface="Arial" charset="0"/>
              </a:rPr>
              <a:t> Thanh Tịnh</a:t>
            </a:r>
            <a:endParaRPr lang="en-US" sz="280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US" sz="2000" b="0">
              <a:latin typeface="Arial" charset="0"/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80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022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folHlink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1219200" y="838200"/>
            <a:ext cx="6400800" cy="40005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sz="2000">
                <a:latin typeface="Arial" charset="0"/>
              </a:rPr>
              <a:t> </a:t>
            </a:r>
            <a:endParaRPr lang="en-US" sz="2000" i="1">
              <a:latin typeface="Arial" charset="0"/>
            </a:endParaRP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1219200" y="1828800"/>
            <a:ext cx="6400800" cy="954088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u="sng">
                <a:solidFill>
                  <a:srgbClr val="000099"/>
                </a:solidFill>
                <a:latin typeface="Arial" charset="0"/>
              </a:rPr>
              <a:t>Chính tả</a:t>
            </a:r>
          </a:p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99"/>
                </a:solidFill>
                <a:latin typeface="Arial" charset="0"/>
              </a:rPr>
              <a:t>      Nghe – viết:        </a:t>
            </a:r>
            <a:r>
              <a:rPr lang="en-US" sz="2400">
                <a:solidFill>
                  <a:srgbClr val="000099"/>
                </a:solidFill>
                <a:latin typeface="Arial" charset="0"/>
              </a:rPr>
              <a:t>Nhớ lai buổi đầu đi học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2209800" y="4114800"/>
            <a:ext cx="4800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>
                <a:solidFill>
                  <a:srgbClr val="0000CC"/>
                </a:solidFill>
                <a:latin typeface="Arial" charset="0"/>
              </a:rPr>
              <a:t>VIẾT CHÍNH TẢ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10.0&quot;&gt;&lt;object type=&quot;1&quot; unique_id=&quot;10001&quot;&gt;&lt;object type=&quot;2&quot; unique_id=&quot;12110&quot;&gt;&lt;object type=&quot;3&quot; unique_id=&quot;12111&quot;&gt;&lt;property id=&quot;20148&quot; value=&quot;5&quot;/&gt;&lt;property id=&quot;20300&quot; value=&quot;Slide 1&quot;/&gt;&lt;property id=&quot;20307&quot; value=&quot;257&quot;/&gt;&lt;/object&gt;&lt;object type=&quot;3&quot; unique_id=&quot;12112&quot;&gt;&lt;property id=&quot;20148&quot; value=&quot;5&quot;/&gt;&lt;property id=&quot;20300&quot; value=&quot;Slide 2&quot;/&gt;&lt;property id=&quot;20307&quot; value=&quot;258&quot;/&gt;&lt;/object&gt;&lt;object type=&quot;3&quot; unique_id=&quot;12113&quot;&gt;&lt;property id=&quot;20148&quot; value=&quot;5&quot;/&gt;&lt;property id=&quot;20300&quot; value=&quot;Slide 3&quot;/&gt;&lt;property id=&quot;20307&quot; value=&quot;284&quot;/&gt;&lt;/object&gt;&lt;object type=&quot;3&quot; unique_id=&quot;12114&quot;&gt;&lt;property id=&quot;20148&quot; value=&quot;5&quot;/&gt;&lt;property id=&quot;20300&quot; value=&quot;Slide 4&quot;/&gt;&lt;property id=&quot;20307&quot; value=&quot;259&quot;/&gt;&lt;/object&gt;&lt;object type=&quot;3&quot; unique_id=&quot;12115&quot;&gt;&lt;property id=&quot;20148&quot; value=&quot;5&quot;/&gt;&lt;property id=&quot;20300&quot; value=&quot;Slide 5 - &amp;quot;Chính tả: Nhớ lại buổi đầu đi học&amp;quot;&quot;/&gt;&lt;property id=&quot;20307&quot; value=&quot;271&quot;/&gt;&lt;/object&gt;&lt;object type=&quot;3&quot; unique_id=&quot;12116&quot;&gt;&lt;property id=&quot;20148&quot; value=&quot;5&quot;/&gt;&lt;property id=&quot;20300&quot; value=&quot;Slide 6 - &amp;quot;Chính tả: Nhớ lại buổi đầu đi học&amp;quot;&quot;/&gt;&lt;property id=&quot;20307&quot; value=&quot;273&quot;/&gt;&lt;/object&gt;&lt;object type=&quot;3&quot; unique_id=&quot;12117&quot;&gt;&lt;property id=&quot;20148&quot; value=&quot;5&quot;/&gt;&lt;property id=&quot;20300&quot; value=&quot;Slide 7 - &amp;quot;Hướng dẫn viết từ khó&amp;quot;&quot;/&gt;&lt;property id=&quot;20307&quot; value=&quot;275&quot;/&gt;&lt;/object&gt;&lt;object type=&quot;3&quot; unique_id=&quot;12118&quot;&gt;&lt;property id=&quot;20148&quot; value=&quot;5&quot;/&gt;&lt;property id=&quot;20300&quot; value=&quot;Slide 8&quot;/&gt;&lt;property id=&quot;20307&quot; value=&quot;283&quot;/&gt;&lt;/object&gt;&lt;object type=&quot;3&quot; unique_id=&quot;12119&quot;&gt;&lt;property id=&quot;20148&quot; value=&quot;5&quot;/&gt;&lt;property id=&quot;20300&quot; value=&quot;Slide 9&quot;/&gt;&lt;property id=&quot;20307&quot; value=&quot;289&quot;/&gt;&lt;/object&gt;&lt;object type=&quot;3&quot; unique_id=&quot;12120&quot;&gt;&lt;property id=&quot;20148&quot; value=&quot;5&quot;/&gt;&lt;property id=&quot;20300&quot; value=&quot;Slide 10&quot;/&gt;&lt;property id=&quot;20307&quot; value=&quot;287&quot;/&gt;&lt;/object&gt;&lt;object type=&quot;3&quot; unique_id=&quot;12121&quot;&gt;&lt;property id=&quot;20148&quot; value=&quot;5&quot;/&gt;&lt;property id=&quot;20300&quot; value=&quot;Slide 11 - &amp;quot;Bài tập chính tả&amp;quot;&quot;/&gt;&lt;property id=&quot;20307&quot; value=&quot;278&quot;/&gt;&lt;/object&gt;&lt;object type=&quot;3&quot; unique_id=&quot;12122&quot;&gt;&lt;property id=&quot;20148&quot; value=&quot;5&quot;/&gt;&lt;property id=&quot;20300&quot; value=&quot;Slide 12 - &amp;quot;Bài tập chính tả&amp;quot;&quot;/&gt;&lt;property id=&quot;20307&quot; value=&quot;281&quot;/&gt;&lt;/object&gt;&lt;object type=&quot;3&quot; unique_id=&quot;12123&quot;&gt;&lt;property id=&quot;20148&quot; value=&quot;5&quot;/&gt;&lt;property id=&quot;20300&quot; value=&quot;Slide 13 - &amp;quot;Bài tập chính tả&amp;quot;&quot;/&gt;&lt;property id=&quot;20307&quot; value=&quot;280&quot;/&gt;&lt;/object&gt;&lt;/object&gt;&lt;object type=&quot;8&quot; unique_id=&quot;12138&quot;&gt;&lt;/object&gt;&lt;/object&gt;&lt;/database&gt;"/>
  <p:tag name="MMPROD_NEXTUNIQUEID" val="10021"/>
  <p:tag name="SECTOMILLISECCONVERTED" val="1"/>
</p:tagLst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Time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Time" pitchFamily="34" charset="0"/>
          </a:defRPr>
        </a:defPPr>
      </a:lstStyle>
    </a:lnDef>
  </a:objectDefaults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1091</TotalTime>
  <Words>259</Words>
  <Application>Microsoft Office PowerPoint</Application>
  <PresentationFormat>On-screen Show (4:3)</PresentationFormat>
  <Paragraphs>59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Network</vt:lpstr>
      <vt:lpstr>PowerPoint Presentation</vt:lpstr>
      <vt:lpstr>PowerPoint Presentation</vt:lpstr>
      <vt:lpstr>PowerPoint Presentation</vt:lpstr>
      <vt:lpstr>PowerPoint Presentation</vt:lpstr>
      <vt:lpstr>Chính tả: Nhớ lại buổi đầu đi học</vt:lpstr>
      <vt:lpstr>Chính tả: Nhớ lại buổi đầu đi học</vt:lpstr>
      <vt:lpstr>Hướng dẫn viết từ khó</vt:lpstr>
      <vt:lpstr>PowerPoint Presentation</vt:lpstr>
      <vt:lpstr>PowerPoint Presentation</vt:lpstr>
      <vt:lpstr>PowerPoint Presentation</vt:lpstr>
      <vt:lpstr>Bài tập chính tả</vt:lpstr>
      <vt:lpstr>Bài tập chính tả</vt:lpstr>
      <vt:lpstr>Bài tập chính tả</vt:lpstr>
    </vt:vector>
  </TitlesOfParts>
  <Company>Truc Dao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Chóc mõng n¨m míi ! </dc:title>
  <dc:creator>hp</dc:creator>
  <cp:lastModifiedBy>MTC</cp:lastModifiedBy>
  <cp:revision>118</cp:revision>
  <dcterms:created xsi:type="dcterms:W3CDTF">2008-01-17T00:56:22Z</dcterms:created>
  <dcterms:modified xsi:type="dcterms:W3CDTF">2020-10-08T10:49:20Z</dcterms:modified>
</cp:coreProperties>
</file>