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88" r:id="rId2"/>
    <p:sldId id="279" r:id="rId3"/>
    <p:sldId id="260" r:id="rId4"/>
    <p:sldId id="258" r:id="rId5"/>
    <p:sldId id="259" r:id="rId6"/>
    <p:sldId id="264" r:id="rId7"/>
    <p:sldId id="265" r:id="rId8"/>
    <p:sldId id="266" r:id="rId9"/>
    <p:sldId id="267" r:id="rId10"/>
    <p:sldId id="269" r:id="rId11"/>
    <p:sldId id="262" r:id="rId12"/>
    <p:sldId id="270" r:id="rId13"/>
    <p:sldId id="275" r:id="rId14"/>
    <p:sldId id="284" r:id="rId15"/>
    <p:sldId id="276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60093"/>
    <a:srgbClr val="CCFF99"/>
    <a:srgbClr val="9933FF"/>
    <a:srgbClr val="FF0000"/>
    <a:srgbClr val="FF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53" autoAdjust="0"/>
  </p:normalViewPr>
  <p:slideViewPr>
    <p:cSldViewPr>
      <p:cViewPr varScale="1">
        <p:scale>
          <a:sx n="65" d="100"/>
          <a:sy n="65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E3D3095-25DD-473C-9321-14471D63D9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49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24579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0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1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2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3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4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4585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28AF3D-8AA7-4BBA-856A-6773BCB6F6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BBBDF-AFE9-4DA5-92B8-6D290B1F81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CA92D-8223-4C8C-B178-93AA1AA09A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F735FE3-F100-47DF-82BC-E06427EB9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0117F-9C4C-4ACF-8D60-17FCBE1668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612DE-EDF1-434F-B2D8-40F9EA4BD8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C1785-CC8C-4E8A-8E34-FDBC766166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B065E-6871-498A-89A6-7E09F14D3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CFC7-9350-48C1-B43F-7CE136172A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DD604-0210-49E1-B5B2-8D31F7AB81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A7B0E-186A-46C0-8C49-8F73A1549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163BD-318B-45F6-B9C0-E56D25E2B1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556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557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558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559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356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D0400E0-7679-47EF-B47B-CB7F2EAC7C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 b="0" i="0" u="none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n-heo-dat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4" name="con-heo-d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7" descr="box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14049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943429" y="2641937"/>
            <a:ext cx="756047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2094173" y="4038600"/>
            <a:ext cx="5181600" cy="8905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Nhớ ơn tổ tiên</a:t>
            </a:r>
            <a:endParaRPr lang="vi-VN" sz="3600" kern="1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9878" y="1456492"/>
            <a:ext cx="697019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8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3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C33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88277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" dur="875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875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875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8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4"/>
                </p:tgtEl>
              </p:cMediaNode>
            </p:audio>
          </p:childTnLst>
        </p:cTn>
      </p:par>
    </p:tnLst>
    <p:bldLst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743200" y="3352800"/>
            <a:ext cx="2057400" cy="7112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CCFF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 tập: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2514600" y="1371600"/>
            <a:ext cx="2743200" cy="528638"/>
          </a:xfrm>
          <a:prstGeom prst="rect">
            <a:avLst/>
          </a:prstGeom>
          <a:solidFill>
            <a:srgbClr val="CC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762000" y="1981200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Những việc cần làm để tỏ lòng biết ơn tổ tiên.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  <p:bldP spid="153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việc làm nào dưới đây thể hiện lòng </a:t>
            </a:r>
            <a:b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         biết ơn tổ tiên?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Cố gắng học tập, rèn luyện để trở thành người có ích cho gia đình quê hương, đất nước.</a:t>
            </a:r>
          </a:p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Không coi trọng các kỷ vật của gia đình, dòng họ.</a:t>
            </a:r>
          </a:p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Giữ gìn nề nếp tốt của gia đình.</a:t>
            </a:r>
          </a:p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Thăm mộ tổ tiên, ông bà.</a:t>
            </a:r>
          </a:p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Dù ở xa nhưng mỗi dịp giỗ, Tết đều không quên viết thư thăm hỏi gia đình họ hàng.</a:t>
            </a: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381000" y="1066800"/>
            <a:ext cx="533400" cy="457200"/>
          </a:xfrm>
          <a:prstGeom prst="ellips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381000" y="3657600"/>
            <a:ext cx="533400" cy="457200"/>
          </a:xfrm>
          <a:prstGeom prst="ellips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381000" y="4267200"/>
            <a:ext cx="533400" cy="457200"/>
          </a:xfrm>
          <a:prstGeom prst="ellips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81000" y="4876800"/>
            <a:ext cx="533400" cy="457200"/>
          </a:xfrm>
          <a:prstGeom prst="ellips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6" grpId="0" animBg="1"/>
      <p:bldP spid="8197" grpId="0" animBg="1"/>
      <p:bldP spid="8198" grpId="0" animBg="1"/>
      <p:bldP spid="81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3230563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 </a:t>
            </a:r>
            <a:r>
              <a:rPr lang="en-US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 cần thể hiện lòng biết ơn bằng những việc làm thiết thực, cụ thể phù hợp với khả năng như các việc làm câu a,c,d,đ.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7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14600" y="17526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Tự liên hệ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066800" y="2527300"/>
            <a:ext cx="7162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Em </a:t>
            </a:r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 kể những việc làm được và chưa làm được để thể hiện lòng biết ơn tổ tiên?</a:t>
            </a:r>
          </a:p>
        </p:txBody>
      </p:sp>
      <p:pic>
        <p:nvPicPr>
          <p:cNvPr id="21514" name="Picture 10" descr="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1148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2590800" y="1219200"/>
            <a:ext cx="2743200" cy="528638"/>
          </a:xfrm>
          <a:prstGeom prst="rect">
            <a:avLst/>
          </a:prstGeom>
          <a:solidFill>
            <a:srgbClr val="CC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400-266-nhung-trai-nghiem-thu-vi-tai-bao-tang-canh-sat-f5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685800"/>
            <a:ext cx="4419600" cy="2892425"/>
          </a:xfrm>
          <a:prstGeom prst="rect">
            <a:avLst/>
          </a:prstGeom>
          <a:noFill/>
        </p:spPr>
      </p:pic>
      <p:pic>
        <p:nvPicPr>
          <p:cNvPr id="38916" name="Picture 4" descr="small_12949646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81400"/>
            <a:ext cx="4419600" cy="3276600"/>
          </a:xfrm>
          <a:prstGeom prst="rect">
            <a:avLst/>
          </a:prstGeom>
          <a:noFill/>
        </p:spPr>
      </p:pic>
      <p:pic>
        <p:nvPicPr>
          <p:cNvPr id="38917" name="Picture 5" descr="fet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685800"/>
            <a:ext cx="4419600" cy="2890838"/>
          </a:xfrm>
          <a:prstGeom prst="rect">
            <a:avLst/>
          </a:prstGeom>
          <a:noFill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295400" y="57150"/>
            <a:ext cx="6648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Việc làm thể hiện lòng biết ơn tổ tiên.</a:t>
            </a: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3581400"/>
            <a:ext cx="44196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52387" y="1575970"/>
            <a:ext cx="8915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Mỗi </a:t>
            </a:r>
            <a:r>
              <a:rPr lang="vi-VN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 phải biết ơn tổ tiên và có trách nghiệm giữ gìn, phát huy truyền thống tốt đẹp của gia đình, dòng họ.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048000" y="838200"/>
            <a:ext cx="3505200" cy="707886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3733800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.VnTime" pitchFamily="34" charset="0"/>
              </a:rPr>
              <a:t>          </a:t>
            </a:r>
            <a:r>
              <a:rPr lang="vi-VN" sz="40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 người có tổ, có tông</a:t>
            </a:r>
          </a:p>
          <a:p>
            <a:r>
              <a:rPr lang="vi-VN" sz="40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Như cây có cội, như nước có nguồn.</a:t>
            </a:r>
          </a:p>
          <a:p>
            <a:pPr lvl="3"/>
            <a:r>
              <a:rPr lang="en-US" sz="4000">
                <a:solidFill>
                  <a:srgbClr val="002060"/>
                </a:solidFill>
              </a:rPr>
              <a:t>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animBg="1"/>
      <p:bldP spid="266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lehoi-truyentho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solidFill>
            <a:srgbClr val="0033CC"/>
          </a:solidFill>
        </p:spPr>
      </p:pic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1066800" y="1524000"/>
            <a:ext cx="4876800" cy="609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CCFF99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NHỚ ƠN TỔ TIÊN</a:t>
            </a:r>
            <a:endParaRPr lang="en-US" sz="3600" b="1" kern="10">
              <a:ln w="12700">
                <a:solidFill>
                  <a:srgbClr val="CCFF99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14400" y="2057400"/>
            <a:ext cx="662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1.Tìm hiểu truyện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Thăm mộ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229600" cy="11430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100" b="1">
                <a:latin typeface="Times New Roman" pitchFamily="18" charset="0"/>
                <a:cs typeface="Times New Roman" pitchFamily="18" charset="0"/>
              </a:rPr>
              <a:t>1. Nhân ngày tết cổ truyền, bố của Việt đã làm gì để tỏ lòng biết ơn tổ tiên?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28600" y="3657600"/>
            <a:ext cx="82296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2.Theo em, bố muốn nhắc nhở Việt  điều gì khi kể về tổ tiên?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304800" y="4724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1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Vì sao Việt muốn lau dọn bàn thờ giúp mẹ?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85800" y="2819400"/>
            <a:ext cx="7239000" cy="528638"/>
          </a:xfrm>
          <a:prstGeom prst="rect">
            <a:avLst/>
          </a:prstGeom>
          <a:solidFill>
            <a:srgbClr val="CC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QUAN SÁT TRANH, THẢO LUẬN NHÓM 3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2286000" y="1371600"/>
            <a:ext cx="2743200" cy="528638"/>
          </a:xfrm>
          <a:prstGeom prst="rect">
            <a:avLst/>
          </a:prstGeom>
          <a:solidFill>
            <a:srgbClr val="CC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4" grpId="0" build="p"/>
      <p:bldP spid="6154" grpId="1" build="p"/>
      <p:bldP spid="6155" grpId="0" build="p"/>
      <p:bldP spid="6155" grpId="1" build="p"/>
      <p:bldP spid="6156" grpId="0" build="p"/>
      <p:bldP spid="6156" grpId="1" build="p"/>
      <p:bldP spid="61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d trang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8001000" cy="579120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600200" y="0"/>
            <a:ext cx="5867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 ơn tổ tiên  (tiết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21669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Nhân ngày tết cổ truyền sắp đến, bố của Việt đã làm gì để tỏ lòng biết ơn tổ tiên?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914400" y="3505200"/>
            <a:ext cx="7239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Bố Việt dẫn Việt đi thăm và sửa sang lại mộ phần ông nội. Kể cho Việt nghe về truyền thống gia đình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57200" y="1219200"/>
            <a:ext cx="6858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3" grpId="1" build="p"/>
      <p:bldP spid="5128" grpId="0"/>
      <p:bldP spid="5128" grpId="1"/>
      <p:bldP spid="5132" grpId="1" build="p"/>
      <p:bldP spid="5132" grpId="2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830553" cy="201453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Theo em, bố muốn nhắc nhở                           Việt điều gì khi kể về tổ tiên?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52230" y="2819400"/>
            <a:ext cx="762976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Muốn Việt cố gắng học hành để nên người và phát huy truyền thống gia đình.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562708" y="1524000"/>
            <a:ext cx="602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3" grpId="1" build="p"/>
      <p:bldP spid="10246" grpId="0"/>
      <p:bldP spid="10246" grpId="1"/>
      <p:bldP spid="10250" grpId="0" build="p"/>
      <p:bldP spid="10250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685800" cy="990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 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3400" y="2971800"/>
            <a:ext cx="777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Việt muốn thể hiện lòng biết ơn tổ tiên qua việc làm cụ thể.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990600" y="1600200"/>
            <a:ext cx="7696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Vì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 Việt muốn lau dọn bàn thờ giúp mẹ?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67" grpId="1" build="p"/>
      <p:bldP spid="11270" grpId="0"/>
      <p:bldP spid="11270" grpId="1"/>
      <p:bldP spid="11273" grpId="0" uiExpand="1" build="p"/>
      <p:bldP spid="1127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3230563"/>
          </a:xfrm>
          <a:ln/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4800" b="1">
                <a:solidFill>
                  <a:srgbClr val="002060"/>
                </a:solidFill>
              </a:rPr>
              <a:t>*</a:t>
            </a:r>
            <a:r>
              <a:rPr lang="en-US" sz="4800" b="1">
                <a:solidFill>
                  <a:srgbClr val="0033CC"/>
                </a:solidFill>
              </a:rPr>
              <a:t> </a:t>
            </a:r>
            <a:r>
              <a:rPr lang="en-US" sz="4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 cũng có tổ tiên, gia đình, dòng họ.Mỗi người đều phải biết ơn tổ tiên và biết thể hiện điều đó bằng những việc làm cụ thể.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219200" y="4572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 ơn tổ tiên  (tiết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1" grpId="1" build="p"/>
      <p:bldP spid="122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3230563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 người phải biết ơn ai và có trách nhiệm như thế nào?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066800" y="2057400"/>
            <a:ext cx="7391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Mỗi người phải biết ơn tổ tiên và có trách nhiệm giữ gìn, phát huy truyền thống thống tốt đẹp của gia đình, dòng họ</a:t>
            </a:r>
            <a:r>
              <a:rPr lang="en-US" sz="38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57200" y="45720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US" sz="4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biết câu ca dao nào nói lên truyền thống đó?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81000" y="4419600"/>
            <a:ext cx="8534400" cy="18158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vi-VN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người có tổ, có tông</a:t>
            </a:r>
          </a:p>
          <a:p>
            <a:r>
              <a:rPr lang="vi-VN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Như cây có cội, như sông có nguồn</a:t>
            </a:r>
            <a:r>
              <a:rPr lang="vi-VN" sz="36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dao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971800" y="1371600"/>
            <a:ext cx="2514600" cy="707886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5" grpId="1" build="p"/>
      <p:bldP spid="13318" grpId="0"/>
      <p:bldP spid="13318" grpId="1"/>
      <p:bldP spid="13321" grpId="0" build="p"/>
      <p:bldP spid="13321" grpId="1" build="p"/>
      <p:bldP spid="13323" grpId="0" animBg="1"/>
      <p:bldP spid="13323" grpId="1" animBg="1"/>
      <p:bldP spid="13324" grpId="0" animBg="1"/>
      <p:bldP spid="1332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3248"/>
  <p:tag name="VIOLETTITLE" val="bài 4. Biết ơn tổ tiên"/>
  <p:tag name="VIOLETLESSON" val="4"/>
  <p:tag name="VIOLETCATID" val="8048934"/>
  <p:tag name="VIOLETSUBJECT" val="Đạo đức 5"/>
  <p:tag name="VIOLETAUTHORID" val="4009841"/>
  <p:tag name="VIOLETAUTHORNAME" val="Hồ Bá Chí"/>
  <p:tag name="VIOLETAUTHORAVATAR" val="no_avatar.jpg"/>
  <p:tag name="VIOLETAUTHORADDRESS" val="Trường tiểu học quỳnh phương A - nghệ an"/>
  <p:tag name="VIOLETDATE" val="2012-10-09 21:26:33"/>
  <p:tag name="VIOLETHIT" val="230"/>
  <p:tag name="VIOLETLIKE" val="0"/>
  <p:tag name="MMPROD_NEXTUNIQUEID" val="10013"/>
  <p:tag name="MMPROD_UIDATA" val="&lt;database version=&quot;10.0&quot;&gt;&lt;object type=&quot;1&quot; unique_id=&quot;10001&quot;&gt;&lt;object type=&quot;8&quot; unique_id=&quot;10493&quot;&gt;&lt;/object&gt;&lt;object type=&quot;2&quot; unique_id=&quot;10494&quot;&gt;&lt;object type=&quot;3&quot; unique_id=&quot;10496&quot;&gt;&lt;property id=&quot;20148&quot; value=&quot;5&quot;/&gt;&lt;property id=&quot;20300&quot; value=&quot;Slide 2&quot;/&gt;&lt;property id=&quot;20307&quot; value=&quot;279&quot;/&gt;&lt;/object&gt;&lt;object type=&quot;3&quot; unique_id=&quot;10498&quot;&gt;&lt;property id=&quot;20148&quot; value=&quot;5&quot;/&gt;&lt;property id=&quot;20300&quot; value=&quot;Slide 3&quot;/&gt;&lt;property id=&quot;20307&quot; value=&quot;260&quot;/&gt;&lt;/object&gt;&lt;object type=&quot;3&quot; unique_id=&quot;10499&quot;&gt;&lt;property id=&quot;20148&quot; value=&quot;5&quot;/&gt;&lt;property id=&quot;20300&quot; value=&quot;Slide 4&quot;/&gt;&lt;property id=&quot;20307&quot; value=&quot;258&quot;/&gt;&lt;/object&gt;&lt;object type=&quot;3&quot; unique_id=&quot;10500&quot;&gt;&lt;property id=&quot;20148&quot; value=&quot;5&quot;/&gt;&lt;property id=&quot;20300&quot; value=&quot;Slide 5&quot;/&gt;&lt;property id=&quot;20307&quot; value=&quot;259&quot;/&gt;&lt;/object&gt;&lt;object type=&quot;3&quot; unique_id=&quot;10501&quot;&gt;&lt;property id=&quot;20148&quot; value=&quot;5&quot;/&gt;&lt;property id=&quot;20300&quot; value=&quot;Slide 6&quot;/&gt;&lt;property id=&quot;20307&quot; value=&quot;264&quot;/&gt;&lt;/object&gt;&lt;object type=&quot;3&quot; unique_id=&quot;10502&quot;&gt;&lt;property id=&quot;20148&quot; value=&quot;5&quot;/&gt;&lt;property id=&quot;20300&quot; value=&quot;Slide 7 - &amp;quot; &amp;quot;&quot;/&gt;&lt;property id=&quot;20307&quot; value=&quot;265&quot;/&gt;&lt;/object&gt;&lt;object type=&quot;3&quot; unique_id=&quot;10503&quot;&gt;&lt;property id=&quot;20148&quot; value=&quot;5&quot;/&gt;&lt;property id=&quot;20300&quot; value=&quot;Slide 8 - &amp;quot; &amp;quot;&quot;/&gt;&lt;property id=&quot;20307&quot; value=&quot;266&quot;/&gt;&lt;/object&gt;&lt;object type=&quot;3&quot; unique_id=&quot;10504&quot;&gt;&lt;property id=&quot;20148&quot; value=&quot;5&quot;/&gt;&lt;property id=&quot;20300&quot; value=&quot;Slide 9&quot;/&gt;&lt;property id=&quot;20307&quot; value=&quot;267&quot;/&gt;&lt;/object&gt;&lt;object type=&quot;3&quot; unique_id=&quot;10505&quot;&gt;&lt;property id=&quot;20148&quot; value=&quot;5&quot;/&gt;&lt;property id=&quot;20300&quot; value=&quot;Slide 10&quot;/&gt;&lt;property id=&quot;20307&quot; value=&quot;269&quot;/&gt;&lt;/object&gt;&lt;object type=&quot;3&quot; unique_id=&quot;10506&quot;&gt;&lt;property id=&quot;20148&quot; value=&quot;5&quot;/&gt;&lt;property id=&quot;20300&quot; value=&quot;Slide 11 - &amp;quot;Những việc làm nào dưới đây thể hiện lòng  &amp;amp;#x09;           biết ơn tổ tiên?&amp;quot;&quot;/&gt;&lt;property id=&quot;20307&quot; value=&quot;262&quot;/&gt;&lt;/object&gt;&lt;object type=&quot;3&quot; unique_id=&quot;10507&quot;&gt;&lt;property id=&quot;20148&quot; value=&quot;5&quot;/&gt;&lt;property id=&quot;20300&quot; value=&quot;Slide 12 - &amp;quot; &amp;quot;&quot;/&gt;&lt;property id=&quot;20307&quot; value=&quot;270&quot;/&gt;&lt;/object&gt;&lt;object type=&quot;3&quot; unique_id=&quot;10508&quot;&gt;&lt;property id=&quot;20148&quot; value=&quot;5&quot;/&gt;&lt;property id=&quot;20300&quot; value=&quot;Slide 13&quot;/&gt;&lt;property id=&quot;20307&quot; value=&quot;275&quot;/&gt;&lt;/object&gt;&lt;object type=&quot;3&quot; unique_id=&quot;10509&quot;&gt;&lt;property id=&quot;20148&quot; value=&quot;5&quot;/&gt;&lt;property id=&quot;20300&quot; value=&quot;Slide 14&quot;/&gt;&lt;property id=&quot;20307&quot; value=&quot;284&quot;/&gt;&lt;/object&gt;&lt;object type=&quot;3&quot; unique_id=&quot;10510&quot;&gt;&lt;property id=&quot;20148&quot; value=&quot;5&quot;/&gt;&lt;property id=&quot;20300&quot; value=&quot;Slide 15&quot;/&gt;&lt;property id=&quot;20307&quot; value=&quot;276&quot;/&gt;&lt;/object&gt;&lt;object type=&quot;3&quot; unique_id=&quot;10512&quot;&gt;&lt;property id=&quot;20148&quot; value=&quot;5&quot;/&gt;&lt;property id=&quot;20300&quot; value=&quot;Slide 1&quot;/&gt;&lt;property id=&quot;20307&quot; value=&quot;2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678</TotalTime>
  <Words>558</Words>
  <Application>Microsoft Office PowerPoint</Application>
  <PresentationFormat>On-screen Show (4:3)</PresentationFormat>
  <Paragraphs>51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Những việc làm nào dưới đây thể hiện lòng              biết ơn tổ tiên?</vt:lpstr>
      <vt:lpstr> 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Administrator</cp:lastModifiedBy>
  <cp:revision>100</cp:revision>
  <dcterms:created xsi:type="dcterms:W3CDTF">2010-09-28T00:23:09Z</dcterms:created>
  <dcterms:modified xsi:type="dcterms:W3CDTF">2020-10-12T05:34:46Z</dcterms:modified>
</cp:coreProperties>
</file>