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34" r:id="rId2"/>
    <p:sldId id="419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07" r:id="rId17"/>
    <p:sldId id="410" r:id="rId18"/>
    <p:sldId id="411" r:id="rId19"/>
    <p:sldId id="412" r:id="rId20"/>
    <p:sldId id="413" r:id="rId21"/>
    <p:sldId id="414" r:id="rId22"/>
    <p:sldId id="415" r:id="rId23"/>
    <p:sldId id="393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00"/>
    <a:srgbClr val="CC3399"/>
    <a:srgbClr val="D60093"/>
    <a:srgbClr val="FFFFCC"/>
    <a:srgbClr val="FFFFFF"/>
    <a:srgbClr val="2A2AA8"/>
    <a:srgbClr val="CCECFF"/>
    <a:srgbClr val="FFCCFF"/>
    <a:srgbClr val="FFCC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 autoAdjust="0"/>
    <p:restoredTop sz="90878" autoAdjust="0"/>
  </p:normalViewPr>
  <p:slideViewPr>
    <p:cSldViewPr>
      <p:cViewPr>
        <p:scale>
          <a:sx n="74" d="100"/>
          <a:sy n="74" d="100"/>
        </p:scale>
        <p:origin x="-37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F0865-1431-472A-B119-AE1CDAF7B55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AD4DB3-DF70-4113-908B-5A24D735B801}">
      <dgm:prSet phldrT="[Text]" custT="1"/>
      <dgm:spPr/>
      <dgm:t>
        <a:bodyPr/>
        <a:lstStyle/>
        <a:p>
          <a:r>
            <a:rPr lang="en-US" sz="4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rắn</a:t>
          </a:r>
          <a:endParaRPr lang="en-US" sz="4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0083E8-456D-4C13-A12A-93AF2584E4E8}" type="parTrans" cxnId="{C8FC026A-DD4C-453A-A2E9-5C6FB0A41E7F}">
      <dgm:prSet/>
      <dgm:spPr/>
      <dgm:t>
        <a:bodyPr/>
        <a:lstStyle/>
        <a:p>
          <a:endParaRPr lang="en-US"/>
        </a:p>
      </dgm:t>
    </dgm:pt>
    <dgm:pt modelId="{6B086B73-70D6-4634-B27E-B6391A72BDD2}" type="sibTrans" cxnId="{C8FC026A-DD4C-453A-A2E9-5C6FB0A41E7F}">
      <dgm:prSet/>
      <dgm:spPr/>
      <dgm:t>
        <a:bodyPr/>
        <a:lstStyle/>
        <a:p>
          <a:endParaRPr lang="en-US"/>
        </a:p>
      </dgm:t>
    </dgm:pt>
    <dgm:pt modelId="{7BC7A381-DCF9-4536-B6E2-D3B005C62038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3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613A8F-DB44-4E25-8DFF-BC3456146A68}" type="parTrans" cxnId="{FF5F5CC8-6C47-41F4-BE1F-21B1EF5CF35A}">
      <dgm:prSet/>
      <dgm:spPr/>
      <dgm:t>
        <a:bodyPr/>
        <a:lstStyle/>
        <a:p>
          <a:endParaRPr lang="en-US"/>
        </a:p>
      </dgm:t>
    </dgm:pt>
    <dgm:pt modelId="{95F8B9CD-4F09-4261-8C9D-B3185DE26B21}" type="sibTrans" cxnId="{FF5F5CC8-6C47-41F4-BE1F-21B1EF5CF35A}">
      <dgm:prSet/>
      <dgm:spPr/>
      <dgm:t>
        <a:bodyPr/>
        <a:lstStyle/>
        <a:p>
          <a:endParaRPr lang="en-US"/>
        </a:p>
      </dgm:t>
    </dgm:pt>
    <dgm:pt modelId="{9AF5FCEC-4F23-4015-B1D8-5A139D5D2E3D}">
      <dgm:prSet phldrT="[Text]" custT="1"/>
      <dgm:spPr/>
      <dgm:t>
        <a:bodyPr/>
        <a:lstStyle/>
        <a:p>
          <a:r>
            <a:rPr lang="en-US" sz="36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lỏng</a:t>
          </a:r>
          <a:endParaRPr lang="en-US" sz="3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DD86FF-5F1E-4E52-A4D4-69B5552447BC}" type="parTrans" cxnId="{50C9B6DA-A6F6-43BA-8ACB-3CFAFCE287D4}">
      <dgm:prSet/>
      <dgm:spPr/>
      <dgm:t>
        <a:bodyPr/>
        <a:lstStyle/>
        <a:p>
          <a:endParaRPr lang="en-US"/>
        </a:p>
      </dgm:t>
    </dgm:pt>
    <dgm:pt modelId="{53A309AC-8346-456E-AF41-397C9071A00B}" type="sibTrans" cxnId="{50C9B6DA-A6F6-43BA-8ACB-3CFAFCE287D4}">
      <dgm:prSet/>
      <dgm:spPr/>
      <dgm:t>
        <a:bodyPr/>
        <a:lstStyle/>
        <a:p>
          <a:endParaRPr lang="en-US"/>
        </a:p>
      </dgm:t>
    </dgm:pt>
    <dgm:pt modelId="{DDF40C1B-E7E9-49CE-8380-7EBE4340E4C7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7D90B4-EF18-4958-AF5F-53DFD4B16590}" type="parTrans" cxnId="{52F6B672-89F4-4A8A-AAFB-FFF125B5063E}">
      <dgm:prSet/>
      <dgm:spPr/>
      <dgm:t>
        <a:bodyPr/>
        <a:lstStyle/>
        <a:p>
          <a:endParaRPr lang="en-US"/>
        </a:p>
      </dgm:t>
    </dgm:pt>
    <dgm:pt modelId="{19CCF97A-95D9-4E0B-81E0-4DA499F8BC46}" type="sibTrans" cxnId="{52F6B672-89F4-4A8A-AAFB-FFF125B5063E}">
      <dgm:prSet/>
      <dgm:spPr/>
      <dgm:t>
        <a:bodyPr/>
        <a:lstStyle/>
        <a:p>
          <a:endParaRPr lang="en-US"/>
        </a:p>
      </dgm:t>
    </dgm:pt>
    <dgm:pt modelId="{044C2384-9272-4326-B708-BCED0462A53D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dáng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chứa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nó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7B1B57-80C9-42E9-8D9B-DAB7612068F4}" type="parTrans" cxnId="{FBAEDDE4-93B9-44C8-B7E0-72FDF75C98DB}">
      <dgm:prSet/>
      <dgm:spPr/>
      <dgm:t>
        <a:bodyPr/>
        <a:lstStyle/>
        <a:p>
          <a:endParaRPr lang="en-US"/>
        </a:p>
      </dgm:t>
    </dgm:pt>
    <dgm:pt modelId="{E985EE0B-6854-4787-96D6-4D3D80D9F8AF}" type="sibTrans" cxnId="{FBAEDDE4-93B9-44C8-B7E0-72FDF75C98DB}">
      <dgm:prSet/>
      <dgm:spPr/>
      <dgm:t>
        <a:bodyPr/>
        <a:lstStyle/>
        <a:p>
          <a:endParaRPr lang="en-US"/>
        </a:p>
      </dgm:t>
    </dgm:pt>
    <dgm:pt modelId="{8469F63B-F803-4033-915F-188D61C4696E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khí</a:t>
          </a:r>
          <a:endParaRPr lang="en-US" sz="3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DF616B-13FB-4DD9-BDA0-2FAC252329B8}" type="parTrans" cxnId="{35E04C69-2CBD-49A7-9D8D-194EFBB2E8CE}">
      <dgm:prSet/>
      <dgm:spPr/>
      <dgm:t>
        <a:bodyPr/>
        <a:lstStyle/>
        <a:p>
          <a:endParaRPr lang="en-US"/>
        </a:p>
      </dgm:t>
    </dgm:pt>
    <dgm:pt modelId="{52CF92BD-D0AC-43E5-8FEA-A8D14E42B294}" type="sibTrans" cxnId="{35E04C69-2CBD-49A7-9D8D-194EFBB2E8CE}">
      <dgm:prSet/>
      <dgm:spPr/>
      <dgm:t>
        <a:bodyPr/>
        <a:lstStyle/>
        <a:p>
          <a:endParaRPr lang="en-US"/>
        </a:p>
      </dgm:t>
    </dgm:pt>
    <dgm:pt modelId="{AA4ED525-2C24-4302-BC81-F76930C83DC7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114B01-9FA1-48C2-9F1C-1D3C5ACB202D}" type="parTrans" cxnId="{203471D5-7A3D-4D16-AE5D-ABB37787471A}">
      <dgm:prSet/>
      <dgm:spPr/>
      <dgm:t>
        <a:bodyPr/>
        <a:lstStyle/>
        <a:p>
          <a:endParaRPr lang="en-US"/>
        </a:p>
      </dgm:t>
    </dgm:pt>
    <dgm:pt modelId="{1468448F-C59F-42AB-97B9-CB1A17690D82}" type="sibTrans" cxnId="{203471D5-7A3D-4D16-AE5D-ABB37787471A}">
      <dgm:prSet/>
      <dgm:spPr/>
      <dgm:t>
        <a:bodyPr/>
        <a:lstStyle/>
        <a:p>
          <a:endParaRPr lang="en-US"/>
        </a:p>
      </dgm:t>
    </dgm:pt>
    <dgm:pt modelId="{20C9583C-9A63-4795-B273-78D35C359912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Chiếm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toàn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chứa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nó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D6CD11-1BDA-4E2D-A34B-B77975F2AF3A}" type="parTrans" cxnId="{E6F5D685-3EFE-4669-A7F6-CCF02F8E84A4}">
      <dgm:prSet/>
      <dgm:spPr/>
      <dgm:t>
        <a:bodyPr/>
        <a:lstStyle/>
        <a:p>
          <a:endParaRPr lang="en-US"/>
        </a:p>
      </dgm:t>
    </dgm:pt>
    <dgm:pt modelId="{72E327AB-BE9B-41DB-903C-31B5B48382A7}" type="sibTrans" cxnId="{E6F5D685-3EFE-4669-A7F6-CCF02F8E84A4}">
      <dgm:prSet/>
      <dgm:spPr/>
      <dgm:t>
        <a:bodyPr/>
        <a:lstStyle/>
        <a:p>
          <a:endParaRPr lang="en-US"/>
        </a:p>
      </dgm:t>
    </dgm:pt>
    <dgm:pt modelId="{5FED02D4-7C43-437D-B795-5547E719C086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Nhìn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108B5B-A176-428F-AB6D-1C746B6B080B}" type="parTrans" cxnId="{DE6FFEED-313C-4551-AB60-C4FA84B7E92D}">
      <dgm:prSet/>
      <dgm:spPr/>
      <dgm:t>
        <a:bodyPr/>
        <a:lstStyle/>
        <a:p>
          <a:endParaRPr lang="en-US"/>
        </a:p>
      </dgm:t>
    </dgm:pt>
    <dgm:pt modelId="{DE093C46-907F-4A74-9A8E-4EF87E294D3D}" type="sibTrans" cxnId="{DE6FFEED-313C-4551-AB60-C4FA84B7E92D}">
      <dgm:prSet/>
      <dgm:spPr/>
      <dgm:t>
        <a:bodyPr/>
        <a:lstStyle/>
        <a:p>
          <a:endParaRPr lang="en-US"/>
        </a:p>
      </dgm:t>
    </dgm:pt>
    <dgm:pt modelId="{A7B8791D-7AD8-48F8-B54D-3C4C57BDBDCD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nhìn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D4E8F2-F467-4A58-95ED-D1A95F9D62E5}" type="parTrans" cxnId="{0B9AA65A-E59E-4CCA-9D28-39E685A068BB}">
      <dgm:prSet/>
      <dgm:spPr/>
      <dgm:t>
        <a:bodyPr/>
        <a:lstStyle/>
        <a:p>
          <a:endParaRPr lang="en-US"/>
        </a:p>
      </dgm:t>
    </dgm:pt>
    <dgm:pt modelId="{82C95939-EA3A-46F4-AD6F-EDB207B67F1E}" type="sibTrans" cxnId="{0B9AA65A-E59E-4CCA-9D28-39E685A068BB}">
      <dgm:prSet/>
      <dgm:spPr/>
      <dgm:t>
        <a:bodyPr/>
        <a:lstStyle/>
        <a:p>
          <a:endParaRPr lang="en-US"/>
        </a:p>
      </dgm:t>
    </dgm:pt>
    <dgm:pt modelId="{31C851D5-D5F9-4D90-999D-7E575D11E798}" type="pres">
      <dgm:prSet presAssocID="{B0AF0865-1431-472A-B119-AE1CDAF7B5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AB1E60-3230-4942-8750-B3A1486A154F}" type="pres">
      <dgm:prSet presAssocID="{A0AD4DB3-DF70-4113-908B-5A24D735B801}" presName="comp" presStyleCnt="0"/>
      <dgm:spPr/>
    </dgm:pt>
    <dgm:pt modelId="{4EDAD50D-7190-4053-B29A-FC35ACF8DF12}" type="pres">
      <dgm:prSet presAssocID="{A0AD4DB3-DF70-4113-908B-5A24D735B801}" presName="box" presStyleLbl="node1" presStyleIdx="0" presStyleCnt="3" custScaleY="81371" custLinFactNeighborY="-6919"/>
      <dgm:spPr/>
      <dgm:t>
        <a:bodyPr/>
        <a:lstStyle/>
        <a:p>
          <a:endParaRPr lang="en-US"/>
        </a:p>
      </dgm:t>
    </dgm:pt>
    <dgm:pt modelId="{01CFC305-81B3-45E1-A4F7-E182BF523D35}" type="pres">
      <dgm:prSet presAssocID="{A0AD4DB3-DF70-4113-908B-5A24D735B801}" presName="img" presStyleLbl="fgImgPlace1" presStyleIdx="0" presStyleCnt="3" custScaleX="101113" custScaleY="956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36576B7-D54D-4198-BBE8-14511AE6A6B7}" type="pres">
      <dgm:prSet presAssocID="{A0AD4DB3-DF70-4113-908B-5A24D735B80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81723-02B0-4DCA-BE85-26E7D5451AD5}" type="pres">
      <dgm:prSet presAssocID="{6B086B73-70D6-4634-B27E-B6391A72BDD2}" presName="spacer" presStyleCnt="0"/>
      <dgm:spPr/>
    </dgm:pt>
    <dgm:pt modelId="{52653607-2A9F-4498-A50B-868113897C98}" type="pres">
      <dgm:prSet presAssocID="{9AF5FCEC-4F23-4015-B1D8-5A139D5D2E3D}" presName="comp" presStyleCnt="0"/>
      <dgm:spPr/>
    </dgm:pt>
    <dgm:pt modelId="{B0CBB011-0251-4D1E-B001-744CA86DA575}" type="pres">
      <dgm:prSet presAssocID="{9AF5FCEC-4F23-4015-B1D8-5A139D5D2E3D}" presName="box" presStyleLbl="node1" presStyleIdx="1" presStyleCnt="3" custScaleY="123676"/>
      <dgm:spPr/>
      <dgm:t>
        <a:bodyPr/>
        <a:lstStyle/>
        <a:p>
          <a:endParaRPr lang="en-US"/>
        </a:p>
      </dgm:t>
    </dgm:pt>
    <dgm:pt modelId="{B6087881-473E-4270-A576-4F479DC392F7}" type="pres">
      <dgm:prSet presAssocID="{9AF5FCEC-4F23-4015-B1D8-5A139D5D2E3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46D3689-77CA-4995-AF91-136FBDF0DD72}" type="pres">
      <dgm:prSet presAssocID="{9AF5FCEC-4F23-4015-B1D8-5A139D5D2E3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54A81-1844-4876-9FE0-16E2955E3FEE}" type="pres">
      <dgm:prSet presAssocID="{53A309AC-8346-456E-AF41-397C9071A00B}" presName="spacer" presStyleCnt="0"/>
      <dgm:spPr/>
    </dgm:pt>
    <dgm:pt modelId="{BD31733F-AB81-4813-9C7E-A8F06AEBE92E}" type="pres">
      <dgm:prSet presAssocID="{8469F63B-F803-4033-915F-188D61C4696E}" presName="comp" presStyleCnt="0"/>
      <dgm:spPr/>
    </dgm:pt>
    <dgm:pt modelId="{8F91D9B3-1C57-475D-9775-9A8946EA4340}" type="pres">
      <dgm:prSet presAssocID="{8469F63B-F803-4033-915F-188D61C4696E}" presName="box" presStyleLbl="node1" presStyleIdx="2" presStyleCnt="3" custScaleY="121428" custLinFactNeighborX="21566" custLinFactNeighborY="1701"/>
      <dgm:spPr/>
      <dgm:t>
        <a:bodyPr/>
        <a:lstStyle/>
        <a:p>
          <a:endParaRPr lang="en-US"/>
        </a:p>
      </dgm:t>
    </dgm:pt>
    <dgm:pt modelId="{C7B5B153-AF9B-45AA-802A-8F71CC16A2C7}" type="pres">
      <dgm:prSet presAssocID="{8469F63B-F803-4033-915F-188D61C4696E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A2D3842-06C6-4C7A-A5B9-FECDD3000ACF}" type="pres">
      <dgm:prSet presAssocID="{8469F63B-F803-4033-915F-188D61C4696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F2EE7B-C88B-494E-9C19-2EB744E0E61F}" type="presOf" srcId="{DDF40C1B-E7E9-49CE-8380-7EBE4340E4C7}" destId="{B0CBB011-0251-4D1E-B001-744CA86DA575}" srcOrd="0" destOrd="1" presId="urn:microsoft.com/office/officeart/2005/8/layout/vList4#1"/>
    <dgm:cxn modelId="{D5E740B6-B315-4681-8583-38D54832378A}" type="presOf" srcId="{A0AD4DB3-DF70-4113-908B-5A24D735B801}" destId="{C36576B7-D54D-4198-BBE8-14511AE6A6B7}" srcOrd="1" destOrd="0" presId="urn:microsoft.com/office/officeart/2005/8/layout/vList4#1"/>
    <dgm:cxn modelId="{41E4EE11-F2D7-4E83-86D2-CEA7E1F55908}" type="presOf" srcId="{A7B8791D-7AD8-48F8-B54D-3C4C57BDBDCD}" destId="{8F91D9B3-1C57-475D-9775-9A8946EA4340}" srcOrd="0" destOrd="3" presId="urn:microsoft.com/office/officeart/2005/8/layout/vList4#1"/>
    <dgm:cxn modelId="{50C9B6DA-A6F6-43BA-8ACB-3CFAFCE287D4}" srcId="{B0AF0865-1431-472A-B119-AE1CDAF7B55C}" destId="{9AF5FCEC-4F23-4015-B1D8-5A139D5D2E3D}" srcOrd="1" destOrd="0" parTransId="{CBDD86FF-5F1E-4E52-A4D4-69B5552447BC}" sibTransId="{53A309AC-8346-456E-AF41-397C9071A00B}"/>
    <dgm:cxn modelId="{D0887576-9ACD-4D28-96FA-68B1AE2C9872}" type="presOf" srcId="{B0AF0865-1431-472A-B119-AE1CDAF7B55C}" destId="{31C851D5-D5F9-4D90-999D-7E575D11E798}" srcOrd="0" destOrd="0" presId="urn:microsoft.com/office/officeart/2005/8/layout/vList4#1"/>
    <dgm:cxn modelId="{B2F1153F-8FC9-4C10-B5AB-7187E56D2B32}" type="presOf" srcId="{9AF5FCEC-4F23-4015-B1D8-5A139D5D2E3D}" destId="{B0CBB011-0251-4D1E-B001-744CA86DA575}" srcOrd="0" destOrd="0" presId="urn:microsoft.com/office/officeart/2005/8/layout/vList4#1"/>
    <dgm:cxn modelId="{DE6FFEED-313C-4551-AB60-C4FA84B7E92D}" srcId="{9AF5FCEC-4F23-4015-B1D8-5A139D5D2E3D}" destId="{5FED02D4-7C43-437D-B795-5547E719C086}" srcOrd="2" destOrd="0" parTransId="{64108B5B-A176-428F-AB6D-1C746B6B080B}" sibTransId="{DE093C46-907F-4A74-9A8E-4EF87E294D3D}"/>
    <dgm:cxn modelId="{52F6B672-89F4-4A8A-AAFB-FFF125B5063E}" srcId="{9AF5FCEC-4F23-4015-B1D8-5A139D5D2E3D}" destId="{DDF40C1B-E7E9-49CE-8380-7EBE4340E4C7}" srcOrd="0" destOrd="0" parTransId="{747D90B4-EF18-4958-AF5F-53DFD4B16590}" sibTransId="{19CCF97A-95D9-4E0B-81E0-4DA499F8BC46}"/>
    <dgm:cxn modelId="{3FEAB559-B823-4B9D-96FF-BAA79AA2B55F}" type="presOf" srcId="{DDF40C1B-E7E9-49CE-8380-7EBE4340E4C7}" destId="{C46D3689-77CA-4995-AF91-136FBDF0DD72}" srcOrd="1" destOrd="1" presId="urn:microsoft.com/office/officeart/2005/8/layout/vList4#1"/>
    <dgm:cxn modelId="{04ACE92B-BC3E-4EA7-BAB1-8B54A0CDF73A}" type="presOf" srcId="{5FED02D4-7C43-437D-B795-5547E719C086}" destId="{C46D3689-77CA-4995-AF91-136FBDF0DD72}" srcOrd="1" destOrd="3" presId="urn:microsoft.com/office/officeart/2005/8/layout/vList4#1"/>
    <dgm:cxn modelId="{6A32F437-7F92-4300-8223-AED594DF2BA8}" type="presOf" srcId="{A0AD4DB3-DF70-4113-908B-5A24D735B801}" destId="{4EDAD50D-7190-4053-B29A-FC35ACF8DF12}" srcOrd="0" destOrd="0" presId="urn:microsoft.com/office/officeart/2005/8/layout/vList4#1"/>
    <dgm:cxn modelId="{35E04C69-2CBD-49A7-9D8D-194EFBB2E8CE}" srcId="{B0AF0865-1431-472A-B119-AE1CDAF7B55C}" destId="{8469F63B-F803-4033-915F-188D61C4696E}" srcOrd="2" destOrd="0" parTransId="{38DF616B-13FB-4DD9-BDA0-2FAC252329B8}" sibTransId="{52CF92BD-D0AC-43E5-8FEA-A8D14E42B294}"/>
    <dgm:cxn modelId="{0B9AA65A-E59E-4CCA-9D28-39E685A068BB}" srcId="{8469F63B-F803-4033-915F-188D61C4696E}" destId="{A7B8791D-7AD8-48F8-B54D-3C4C57BDBDCD}" srcOrd="2" destOrd="0" parTransId="{1CD4E8F2-F467-4A58-95ED-D1A95F9D62E5}" sibTransId="{82C95939-EA3A-46F4-AD6F-EDB207B67F1E}"/>
    <dgm:cxn modelId="{D5836C1B-4D9E-4EAC-8FD8-755545677A2E}" type="presOf" srcId="{044C2384-9272-4326-B708-BCED0462A53D}" destId="{B0CBB011-0251-4D1E-B001-744CA86DA575}" srcOrd="0" destOrd="2" presId="urn:microsoft.com/office/officeart/2005/8/layout/vList4#1"/>
    <dgm:cxn modelId="{5219B911-C3B9-48A7-B104-FABF0FB396AC}" type="presOf" srcId="{5FED02D4-7C43-437D-B795-5547E719C086}" destId="{B0CBB011-0251-4D1E-B001-744CA86DA575}" srcOrd="0" destOrd="3" presId="urn:microsoft.com/office/officeart/2005/8/layout/vList4#1"/>
    <dgm:cxn modelId="{4A42F840-55DB-4D23-B7D6-331FD8D73898}" type="presOf" srcId="{20C9583C-9A63-4795-B273-78D35C359912}" destId="{8F91D9B3-1C57-475D-9775-9A8946EA4340}" srcOrd="0" destOrd="2" presId="urn:microsoft.com/office/officeart/2005/8/layout/vList4#1"/>
    <dgm:cxn modelId="{2A081D99-BB89-4744-AD56-F52897C9ACF2}" type="presOf" srcId="{AA4ED525-2C24-4302-BC81-F76930C83DC7}" destId="{CA2D3842-06C6-4C7A-A5B9-FECDD3000ACF}" srcOrd="1" destOrd="1" presId="urn:microsoft.com/office/officeart/2005/8/layout/vList4#1"/>
    <dgm:cxn modelId="{7F9C2A2B-93F6-460B-ADA1-3157397A873F}" type="presOf" srcId="{044C2384-9272-4326-B708-BCED0462A53D}" destId="{C46D3689-77CA-4995-AF91-136FBDF0DD72}" srcOrd="1" destOrd="2" presId="urn:microsoft.com/office/officeart/2005/8/layout/vList4#1"/>
    <dgm:cxn modelId="{B3672FAA-7E9C-4437-8069-A24FF12499DA}" type="presOf" srcId="{8469F63B-F803-4033-915F-188D61C4696E}" destId="{8F91D9B3-1C57-475D-9775-9A8946EA4340}" srcOrd="0" destOrd="0" presId="urn:microsoft.com/office/officeart/2005/8/layout/vList4#1"/>
    <dgm:cxn modelId="{FBAEDDE4-93B9-44C8-B7E0-72FDF75C98DB}" srcId="{9AF5FCEC-4F23-4015-B1D8-5A139D5D2E3D}" destId="{044C2384-9272-4326-B708-BCED0462A53D}" srcOrd="1" destOrd="0" parTransId="{087B1B57-80C9-42E9-8D9B-DAB7612068F4}" sibTransId="{E985EE0B-6854-4787-96D6-4D3D80D9F8AF}"/>
    <dgm:cxn modelId="{43BFC211-769E-481B-95F2-33333BF0ED24}" type="presOf" srcId="{AA4ED525-2C24-4302-BC81-F76930C83DC7}" destId="{8F91D9B3-1C57-475D-9775-9A8946EA4340}" srcOrd="0" destOrd="1" presId="urn:microsoft.com/office/officeart/2005/8/layout/vList4#1"/>
    <dgm:cxn modelId="{E6F5D685-3EFE-4669-A7F6-CCF02F8E84A4}" srcId="{8469F63B-F803-4033-915F-188D61C4696E}" destId="{20C9583C-9A63-4795-B273-78D35C359912}" srcOrd="1" destOrd="0" parTransId="{50D6CD11-1BDA-4E2D-A34B-B77975F2AF3A}" sibTransId="{72E327AB-BE9B-41DB-903C-31B5B48382A7}"/>
    <dgm:cxn modelId="{9D993DDA-F112-4FBB-A0D3-2B8C59F6902F}" type="presOf" srcId="{8469F63B-F803-4033-915F-188D61C4696E}" destId="{CA2D3842-06C6-4C7A-A5B9-FECDD3000ACF}" srcOrd="1" destOrd="0" presId="urn:microsoft.com/office/officeart/2005/8/layout/vList4#1"/>
    <dgm:cxn modelId="{C8FC026A-DD4C-453A-A2E9-5C6FB0A41E7F}" srcId="{B0AF0865-1431-472A-B119-AE1CDAF7B55C}" destId="{A0AD4DB3-DF70-4113-908B-5A24D735B801}" srcOrd="0" destOrd="0" parTransId="{870083E8-456D-4C13-A12A-93AF2584E4E8}" sibTransId="{6B086B73-70D6-4634-B27E-B6391A72BDD2}"/>
    <dgm:cxn modelId="{203471D5-7A3D-4D16-AE5D-ABB37787471A}" srcId="{8469F63B-F803-4033-915F-188D61C4696E}" destId="{AA4ED525-2C24-4302-BC81-F76930C83DC7}" srcOrd="0" destOrd="0" parTransId="{58114B01-9FA1-48C2-9F1C-1D3C5ACB202D}" sibTransId="{1468448F-C59F-42AB-97B9-CB1A17690D82}"/>
    <dgm:cxn modelId="{F8097898-311C-46CD-9B5B-8A5DA2272F29}" type="presOf" srcId="{7BC7A381-DCF9-4536-B6E2-D3B005C62038}" destId="{4EDAD50D-7190-4053-B29A-FC35ACF8DF12}" srcOrd="0" destOrd="1" presId="urn:microsoft.com/office/officeart/2005/8/layout/vList4#1"/>
    <dgm:cxn modelId="{CC6DF552-5902-473D-B336-C7AF6289184E}" type="presOf" srcId="{7BC7A381-DCF9-4536-B6E2-D3B005C62038}" destId="{C36576B7-D54D-4198-BBE8-14511AE6A6B7}" srcOrd="1" destOrd="1" presId="urn:microsoft.com/office/officeart/2005/8/layout/vList4#1"/>
    <dgm:cxn modelId="{8FA24942-5B56-4A4D-BD9E-37D5C9493565}" type="presOf" srcId="{9AF5FCEC-4F23-4015-B1D8-5A139D5D2E3D}" destId="{C46D3689-77CA-4995-AF91-136FBDF0DD72}" srcOrd="1" destOrd="0" presId="urn:microsoft.com/office/officeart/2005/8/layout/vList4#1"/>
    <dgm:cxn modelId="{FF5F5CC8-6C47-41F4-BE1F-21B1EF5CF35A}" srcId="{A0AD4DB3-DF70-4113-908B-5A24D735B801}" destId="{7BC7A381-DCF9-4536-B6E2-D3B005C62038}" srcOrd="0" destOrd="0" parTransId="{13613A8F-DB44-4E25-8DFF-BC3456146A68}" sibTransId="{95F8B9CD-4F09-4261-8C9D-B3185DE26B21}"/>
    <dgm:cxn modelId="{8A0626CC-420F-4CE5-83DE-EB3D7DF09E32}" type="presOf" srcId="{A7B8791D-7AD8-48F8-B54D-3C4C57BDBDCD}" destId="{CA2D3842-06C6-4C7A-A5B9-FECDD3000ACF}" srcOrd="1" destOrd="3" presId="urn:microsoft.com/office/officeart/2005/8/layout/vList4#1"/>
    <dgm:cxn modelId="{FD99BA50-C172-4F13-84EA-981FD99F8268}" type="presOf" srcId="{20C9583C-9A63-4795-B273-78D35C359912}" destId="{CA2D3842-06C6-4C7A-A5B9-FECDD3000ACF}" srcOrd="1" destOrd="2" presId="urn:microsoft.com/office/officeart/2005/8/layout/vList4#1"/>
    <dgm:cxn modelId="{A776C7A4-84FE-4A22-812C-D1C6F83FE741}" type="presParOf" srcId="{31C851D5-D5F9-4D90-999D-7E575D11E798}" destId="{EEAB1E60-3230-4942-8750-B3A1486A154F}" srcOrd="0" destOrd="0" presId="urn:microsoft.com/office/officeart/2005/8/layout/vList4#1"/>
    <dgm:cxn modelId="{F4738E56-F63C-46C6-BE3C-9B255C93BF21}" type="presParOf" srcId="{EEAB1E60-3230-4942-8750-B3A1486A154F}" destId="{4EDAD50D-7190-4053-B29A-FC35ACF8DF12}" srcOrd="0" destOrd="0" presId="urn:microsoft.com/office/officeart/2005/8/layout/vList4#1"/>
    <dgm:cxn modelId="{6EE76B13-4A99-407B-8E92-A6A61C15554B}" type="presParOf" srcId="{EEAB1E60-3230-4942-8750-B3A1486A154F}" destId="{01CFC305-81B3-45E1-A4F7-E182BF523D35}" srcOrd="1" destOrd="0" presId="urn:microsoft.com/office/officeart/2005/8/layout/vList4#1"/>
    <dgm:cxn modelId="{0711E0FA-525D-41DE-8CB2-44D0D5DD882E}" type="presParOf" srcId="{EEAB1E60-3230-4942-8750-B3A1486A154F}" destId="{C36576B7-D54D-4198-BBE8-14511AE6A6B7}" srcOrd="2" destOrd="0" presId="urn:microsoft.com/office/officeart/2005/8/layout/vList4#1"/>
    <dgm:cxn modelId="{31CBCEB1-1B32-4086-8F65-0928A096ED93}" type="presParOf" srcId="{31C851D5-D5F9-4D90-999D-7E575D11E798}" destId="{DFA81723-02B0-4DCA-BE85-26E7D5451AD5}" srcOrd="1" destOrd="0" presId="urn:microsoft.com/office/officeart/2005/8/layout/vList4#1"/>
    <dgm:cxn modelId="{CA5B1EF5-1C23-43A1-9017-42FB89E32C98}" type="presParOf" srcId="{31C851D5-D5F9-4D90-999D-7E575D11E798}" destId="{52653607-2A9F-4498-A50B-868113897C98}" srcOrd="2" destOrd="0" presId="urn:microsoft.com/office/officeart/2005/8/layout/vList4#1"/>
    <dgm:cxn modelId="{58323D81-44E5-4620-AC70-75A50B03D534}" type="presParOf" srcId="{52653607-2A9F-4498-A50B-868113897C98}" destId="{B0CBB011-0251-4D1E-B001-744CA86DA575}" srcOrd="0" destOrd="0" presId="urn:microsoft.com/office/officeart/2005/8/layout/vList4#1"/>
    <dgm:cxn modelId="{DE8512E8-ECE7-41EE-B8E0-01E0CD731831}" type="presParOf" srcId="{52653607-2A9F-4498-A50B-868113897C98}" destId="{B6087881-473E-4270-A576-4F479DC392F7}" srcOrd="1" destOrd="0" presId="urn:microsoft.com/office/officeart/2005/8/layout/vList4#1"/>
    <dgm:cxn modelId="{AF59D4AF-6AE0-48EE-A2DA-038C15F0DAEF}" type="presParOf" srcId="{52653607-2A9F-4498-A50B-868113897C98}" destId="{C46D3689-77CA-4995-AF91-136FBDF0DD72}" srcOrd="2" destOrd="0" presId="urn:microsoft.com/office/officeart/2005/8/layout/vList4#1"/>
    <dgm:cxn modelId="{BF221A55-E92B-497B-8D01-39D302CFA42C}" type="presParOf" srcId="{31C851D5-D5F9-4D90-999D-7E575D11E798}" destId="{AEB54A81-1844-4876-9FE0-16E2955E3FEE}" srcOrd="3" destOrd="0" presId="urn:microsoft.com/office/officeart/2005/8/layout/vList4#1"/>
    <dgm:cxn modelId="{420CB420-F0CB-4B54-B2B0-6C19EE383420}" type="presParOf" srcId="{31C851D5-D5F9-4D90-999D-7E575D11E798}" destId="{BD31733F-AB81-4813-9C7E-A8F06AEBE92E}" srcOrd="4" destOrd="0" presId="urn:microsoft.com/office/officeart/2005/8/layout/vList4#1"/>
    <dgm:cxn modelId="{29413631-F324-408A-860C-5A9533EA5AFF}" type="presParOf" srcId="{BD31733F-AB81-4813-9C7E-A8F06AEBE92E}" destId="{8F91D9B3-1C57-475D-9775-9A8946EA4340}" srcOrd="0" destOrd="0" presId="urn:microsoft.com/office/officeart/2005/8/layout/vList4#1"/>
    <dgm:cxn modelId="{E1A5AAE1-976A-4006-AC20-4DCD1FAD94F6}" type="presParOf" srcId="{BD31733F-AB81-4813-9C7E-A8F06AEBE92E}" destId="{C7B5B153-AF9B-45AA-802A-8F71CC16A2C7}" srcOrd="1" destOrd="0" presId="urn:microsoft.com/office/officeart/2005/8/layout/vList4#1"/>
    <dgm:cxn modelId="{BE67285C-0DF2-432D-A610-17F078BB539B}" type="presParOf" srcId="{BD31733F-AB81-4813-9C7E-A8F06AEBE92E}" destId="{CA2D3842-06C6-4C7A-A5B9-FECDD3000AC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AD50D-7190-4053-B29A-FC35ACF8DF12}">
      <dsp:nvSpPr>
        <dsp:cNvPr id="0" name=""/>
        <dsp:cNvSpPr/>
      </dsp:nvSpPr>
      <dsp:spPr>
        <a:xfrm>
          <a:off x="0" y="0"/>
          <a:ext cx="8229600" cy="1413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4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rắn</a:t>
          </a:r>
          <a:endParaRPr lang="en-US" sz="40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32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9635" y="0"/>
        <a:ext cx="6409964" cy="1413543"/>
      </dsp:txXfrm>
    </dsp:sp>
    <dsp:sp modelId="{01CFC305-81B3-45E1-A4F7-E182BF523D35}">
      <dsp:nvSpPr>
        <dsp:cNvPr id="0" name=""/>
        <dsp:cNvSpPr/>
      </dsp:nvSpPr>
      <dsp:spPr>
        <a:xfrm>
          <a:off x="164556" y="41940"/>
          <a:ext cx="1664239" cy="13296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BB011-0251-4D1E-B001-744CA86DA575}">
      <dsp:nvSpPr>
        <dsp:cNvPr id="0" name=""/>
        <dsp:cNvSpPr/>
      </dsp:nvSpPr>
      <dsp:spPr>
        <a:xfrm>
          <a:off x="0" y="1587259"/>
          <a:ext cx="8229600" cy="2148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lỏng</a:t>
          </a:r>
          <a:endParaRPr lang="en-US" sz="36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dáng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chứa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nó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Nhìn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9635" y="1587259"/>
        <a:ext cx="6409964" cy="2148448"/>
      </dsp:txXfrm>
    </dsp:sp>
    <dsp:sp modelId="{B6087881-473E-4270-A576-4F479DC392F7}">
      <dsp:nvSpPr>
        <dsp:cNvPr id="0" name=""/>
        <dsp:cNvSpPr/>
      </dsp:nvSpPr>
      <dsp:spPr>
        <a:xfrm>
          <a:off x="173715" y="1966620"/>
          <a:ext cx="1645920" cy="13897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1D9B3-1C57-475D-9775-9A8946EA4340}">
      <dsp:nvSpPr>
        <dsp:cNvPr id="0" name=""/>
        <dsp:cNvSpPr/>
      </dsp:nvSpPr>
      <dsp:spPr>
        <a:xfrm>
          <a:off x="0" y="3910402"/>
          <a:ext cx="8229600" cy="2109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2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khí</a:t>
          </a:r>
          <a:endParaRPr lang="en-US" sz="32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dạng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Chiếm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toàn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chứa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nó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nhìn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9635" y="3910402"/>
        <a:ext cx="6409964" cy="2109397"/>
      </dsp:txXfrm>
    </dsp:sp>
    <dsp:sp modelId="{C7B5B153-AF9B-45AA-802A-8F71CC16A2C7}">
      <dsp:nvSpPr>
        <dsp:cNvPr id="0" name=""/>
        <dsp:cNvSpPr/>
      </dsp:nvSpPr>
      <dsp:spPr>
        <a:xfrm>
          <a:off x="173715" y="4269259"/>
          <a:ext cx="1645920" cy="13897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1F6CE2-16DF-427F-BF24-E3EB5C84A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503BC-F9ED-4736-BB80-0396578C9077}" type="slidenum">
              <a:rPr lang="en-US"/>
              <a:pPr/>
              <a:t>2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303E1-F172-4A6A-AD6F-34A235AB7DEE}" type="slidenum">
              <a:rPr lang="en-US"/>
              <a:pPr/>
              <a:t>9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76811-FF7F-4633-AD9B-E519E373B49B}" type="slidenum">
              <a:rPr lang="en-US"/>
              <a:pPr/>
              <a:t>10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F0A6A-6686-4AC6-9307-ABDCA82BA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7010400" y="65500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400">
                <a:solidFill>
                  <a:srgbClr val="FF66FF"/>
                </a:solidFill>
                <a:latin typeface="ShelleyAllegro" pitchFamily="2" charset="0"/>
                <a:ea typeface="ShelleyAllegro" pitchFamily="2" charset="0"/>
                <a:cs typeface="ShelleyAllegro" pitchFamily="2" charset="0"/>
              </a:rPr>
              <a:t>Đỗ Thị Thanh Hà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9B4DC-92C0-4413-94F8-0E7341CC0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7010400" y="65500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400">
                <a:solidFill>
                  <a:srgbClr val="FF66FF"/>
                </a:solidFill>
                <a:latin typeface="ShelleyAllegro" pitchFamily="2" charset="0"/>
                <a:ea typeface="ShelleyAllegro" pitchFamily="2" charset="0"/>
                <a:cs typeface="ShelleyAllegro" pitchFamily="2" charset="0"/>
              </a:rPr>
              <a:t>Đỗ Thị Thanh Hà  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1BC2B-6F07-4448-B808-D9C0D6CF3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7010400" y="65500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400">
                <a:solidFill>
                  <a:srgbClr val="FF66FF"/>
                </a:solidFill>
                <a:latin typeface="ShelleyAllegro" pitchFamily="2" charset="0"/>
                <a:ea typeface="ShelleyAllegro" pitchFamily="2" charset="0"/>
                <a:cs typeface="ShelleyAllegro" pitchFamily="2" charset="0"/>
              </a:rPr>
              <a:t>Đỗ Thị Thanh Hà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8535-F45A-44B5-8CA8-1D6804AEF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E4C79E-620D-4B06-B294-6D14FEB1C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CA4C9-3026-40DA-8113-380183BA7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144BD-2514-46FA-A46D-E6BAFB07F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D50C-9500-43DF-9309-6E17867AC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4A268-3F2E-4985-96D4-47D91739F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50825-9195-48A1-94BB-DA314D928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0025"/>
            <a:ext cx="2133600" cy="307975"/>
          </a:xfrm>
        </p:spPr>
        <p:txBody>
          <a:bodyPr/>
          <a:lstStyle>
            <a:lvl1pPr>
              <a:defRPr smtClean="0">
                <a:solidFill>
                  <a:srgbClr val="FF66FF"/>
                </a:solidFill>
                <a:latin typeface="ShelleyAllegro" pitchFamily="2" charset="0"/>
                <a:ea typeface="ShelleyAllegro" pitchFamily="2" charset="0"/>
                <a:cs typeface="ShelleyAllegro" pitchFamily="2" charset="0"/>
              </a:defRPr>
            </a:lvl1pPr>
          </a:lstStyle>
          <a:p>
            <a:r>
              <a:rPr lang="en-US"/>
              <a:t>Đỗ Thị Thanh Hà  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7010400" y="65500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400">
                <a:solidFill>
                  <a:srgbClr val="FF66FF"/>
                </a:solidFill>
                <a:latin typeface="ShelleyAllegro" pitchFamily="2" charset="0"/>
                <a:ea typeface="ShelleyAllegro" pitchFamily="2" charset="0"/>
                <a:cs typeface="ShelleyAllegro" pitchFamily="2" charset="0"/>
              </a:rPr>
              <a:t>Đỗ Thị Thanh Hà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88C5E-A05E-48B9-B23B-3418BC4D3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7010400" y="65500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400">
                <a:solidFill>
                  <a:srgbClr val="FF66FF"/>
                </a:solidFill>
                <a:latin typeface="ShelleyAllegro" pitchFamily="2" charset="0"/>
                <a:ea typeface="ShelleyAllegro" pitchFamily="2" charset="0"/>
                <a:cs typeface="ShelleyAllegro" pitchFamily="2" charset="0"/>
              </a:rPr>
              <a:t>Đỗ Thị Thanh Hà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7B230-F909-4FAB-AECB-9FD336182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FA11B69-8F70-44D1-A8BE-4C6CCDC41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0" r:id="rId1"/>
    <p:sldLayoutId id="2147484901" r:id="rId2"/>
    <p:sldLayoutId id="2147484902" r:id="rId3"/>
    <p:sldLayoutId id="2147484903" r:id="rId4"/>
    <p:sldLayoutId id="2147484904" r:id="rId5"/>
    <p:sldLayoutId id="2147484905" r:id="rId6"/>
    <p:sldLayoutId id="2147484916" r:id="rId7"/>
    <p:sldLayoutId id="2147484917" r:id="rId8"/>
    <p:sldLayoutId id="2147484918" r:id="rId9"/>
    <p:sldLayoutId id="2147484919" r:id="rId10"/>
    <p:sldLayoutId id="2147484920" r:id="rId11"/>
    <p:sldLayoutId id="2147484921" r:id="rId12"/>
    <p:sldLayoutId id="2147484922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6482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2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410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3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4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5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7244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6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172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7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7610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8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6173788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9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0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3810000" y="4724400"/>
            <a:ext cx="679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1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443413" y="48006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2" descr="1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2724">
            <a:off x="6096000" y="3886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4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5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6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7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28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29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0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31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32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33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34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35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36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Picture 37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1" name="Picture 38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Picture 39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40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Picture 4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5" name="Picture 4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7391400" y="43434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6" name="Picture 43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762001" y="4419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Picture 4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8" name="Picture 45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2935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9" name="Picture 4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0" name="Picture 47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4724400" y="4953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1" name="Picture 48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6223">
            <a:off x="1947863" y="4605337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2" name="Picture 4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6629400" y="3429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3" name="Picture 50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4" name="Picture 51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5" name="Picture 52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69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6" name="Picture 53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7" name="Picture 54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8" name="Picture 56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9" name="Picture 57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0" name="Picture 58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53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1" name="Picture 59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2" name="Picture 60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4" name="Picture 65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5" name="Picture 66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6" name="Picture 67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7" name="Picture 68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0" name="Picture 74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1" name="Picture 75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5130">
            <a:off x="4038600" y="4114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2" name="Picture 76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1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3" name="Picture 77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5257800" y="4495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4" name="Picture 78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5" name="Picture 79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6" name="Picture 80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7" name="Picture 81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8" name="Picture 8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9" name="Picture 83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0" name="Picture 8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1" name="Picture 85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2" name="Picture 86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3" name="Picture 87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4" name="Picture 88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5" name="Picture 89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6" name="Picture 9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7" name="Picture 91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8" name="Picture 9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9" name="Picture 93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0" name="Picture 9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1" name="Picture 95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2" name="Picture 9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3" name="Picture 97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4" name="Picture 98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5" name="Picture 99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WordArt 4"/>
          <p:cNvSpPr>
            <a:spLocks noChangeArrowheads="1" noChangeShapeType="1" noTextEdit="1"/>
          </p:cNvSpPr>
          <p:nvPr/>
        </p:nvSpPr>
        <p:spPr bwMode="auto">
          <a:xfrm>
            <a:off x="2752725" y="3429000"/>
            <a:ext cx="373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KHOA HỌC - </a:t>
            </a:r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90" name="Text Box 19"/>
          <p:cNvSpPr txBox="1">
            <a:spLocks noChangeArrowheads="1"/>
          </p:cNvSpPr>
          <p:nvPr/>
        </p:nvSpPr>
        <p:spPr bwMode="auto">
          <a:xfrm>
            <a:off x="1371600" y="304800"/>
            <a:ext cx="6781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99"/>
                </a:solidFill>
                <a:latin typeface="Times New Roman" pitchFamily="18" charset="0"/>
              </a:rPr>
              <a:t>PHÒNG GIÁO DỤC VÀ ĐÀO TẠO QUẬN LONG BIÊN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99"/>
                </a:solidFill>
                <a:latin typeface="Times New Roman" pitchFamily="18" charset="0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220953597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004" name="Text Box 20"/>
          <p:cNvSpPr txBox="1">
            <a:spLocks noChangeArrowheads="1"/>
          </p:cNvSpPr>
          <p:nvPr/>
        </p:nvSpPr>
        <p:spPr bwMode="auto">
          <a:xfrm>
            <a:off x="762000" y="838200"/>
            <a:ext cx="8001000" cy="528638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FF3300"/>
                </a:solidFill>
              </a:rPr>
              <a:t>Hoạt động 3: Quan sát và thảo luận theo cặp (3’)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26034" name="Picture 50" descr="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5562600" cy="2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6039" name="Text Box 55"/>
          <p:cNvSpPr txBox="1">
            <a:spLocks noChangeArrowheads="1"/>
          </p:cNvSpPr>
          <p:nvPr/>
        </p:nvSpPr>
        <p:spPr bwMode="auto">
          <a:xfrm>
            <a:off x="762000" y="19050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Quan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sát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trang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73 SGK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nói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chuyển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thể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3090171"/>
      </p:ext>
    </p:extLst>
  </p:cSld>
  <p:clrMapOvr>
    <a:masterClrMapping/>
  </p:clrMapOvr>
  <p:transition spd="med">
    <p:comb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6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6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26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26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26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2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381000" y="3733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</a:t>
            </a:r>
            <a:r>
              <a:rPr lang="en-US" sz="2400" b="1" i="1">
                <a:solidFill>
                  <a:srgbClr val="FF0000"/>
                </a:solidFill>
              </a:rPr>
              <a:t>- Hình 1</a:t>
            </a:r>
            <a:r>
              <a:rPr lang="en-US" sz="2400" b="1" i="1"/>
              <a:t>: </a:t>
            </a:r>
            <a:r>
              <a:rPr lang="en-US" sz="2400"/>
              <a:t>Nước ở thể lỏng.</a:t>
            </a:r>
          </a:p>
        </p:txBody>
      </p:sp>
      <p:sp>
        <p:nvSpPr>
          <p:cNvPr id="475141" name="Text Box 5"/>
          <p:cNvSpPr txBox="1">
            <a:spLocks noChangeArrowheads="1"/>
          </p:cNvSpPr>
          <p:nvPr/>
        </p:nvSpPr>
        <p:spPr bwMode="auto">
          <a:xfrm>
            <a:off x="384175" y="4495800"/>
            <a:ext cx="80740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/>
              <a:t> </a:t>
            </a:r>
            <a:r>
              <a:rPr lang="en-US" sz="2400" b="1" i="1">
                <a:solidFill>
                  <a:srgbClr val="FF0000"/>
                </a:solidFill>
              </a:rPr>
              <a:t>- Hình 2</a:t>
            </a:r>
            <a:r>
              <a:rPr lang="en-US" sz="2400" b="1" i="1" smtClean="0"/>
              <a:t>: </a:t>
            </a:r>
            <a:r>
              <a:rPr lang="en-US" sz="2400" smtClean="0"/>
              <a:t>Nước </a:t>
            </a:r>
            <a:r>
              <a:rPr lang="en-US" sz="2400"/>
              <a:t>đá chuyển từ thể rắn sang thể lỏng trong điều kiện nhiệt độ bình thường.</a:t>
            </a:r>
          </a:p>
        </p:txBody>
      </p:sp>
      <p:pic>
        <p:nvPicPr>
          <p:cNvPr id="475142" name="Picture 6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562600" cy="2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143" name="Line 7"/>
          <p:cNvSpPr>
            <a:spLocks noChangeShapeType="1"/>
          </p:cNvSpPr>
          <p:nvPr/>
        </p:nvSpPr>
        <p:spPr bwMode="auto">
          <a:xfrm flipV="1">
            <a:off x="2971800" y="990600"/>
            <a:ext cx="914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75144" name="Line 8"/>
          <p:cNvSpPr>
            <a:spLocks noChangeShapeType="1"/>
          </p:cNvSpPr>
          <p:nvPr/>
        </p:nvSpPr>
        <p:spPr bwMode="auto">
          <a:xfrm>
            <a:off x="3048000" y="2895600"/>
            <a:ext cx="3733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75145" name="Text Box 9"/>
          <p:cNvSpPr txBox="1">
            <a:spLocks noChangeArrowheads="1"/>
          </p:cNvSpPr>
          <p:nvPr/>
        </p:nvSpPr>
        <p:spPr bwMode="auto">
          <a:xfrm>
            <a:off x="457200" y="5562600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- Hình 3</a:t>
            </a:r>
            <a:r>
              <a:rPr lang="en-US" sz="2400" b="1" i="1"/>
              <a:t>: </a:t>
            </a:r>
            <a:r>
              <a:rPr lang="en-US" sz="2400"/>
              <a:t>Nước bốc hơi chuyển từ thể lỏng sang thể khí ở nhiệt độ cao.</a:t>
            </a:r>
          </a:p>
        </p:txBody>
      </p:sp>
      <p:sp>
        <p:nvSpPr>
          <p:cNvPr id="475146" name="Line 10"/>
          <p:cNvSpPr>
            <a:spLocks noChangeShapeType="1"/>
          </p:cNvSpPr>
          <p:nvPr/>
        </p:nvSpPr>
        <p:spPr bwMode="auto">
          <a:xfrm>
            <a:off x="4876800" y="1066800"/>
            <a:ext cx="6096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0786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7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7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/>
      <p:bldP spid="475141" grpId="0"/>
      <p:bldP spid="475143" grpId="0" animBg="1"/>
      <p:bldP spid="475144" grpId="0" animBg="1"/>
      <p:bldP spid="475145" grpId="0"/>
      <p:bldP spid="4751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66" name="Text Box 14"/>
          <p:cNvSpPr txBox="1">
            <a:spLocks noChangeArrowheads="1"/>
          </p:cNvSpPr>
          <p:nvPr/>
        </p:nvSpPr>
        <p:spPr bwMode="auto">
          <a:xfrm>
            <a:off x="838200" y="1447800"/>
            <a:ext cx="7239000" cy="2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 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cuộc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ngày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còn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rất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chuyển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từ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này</a:t>
            </a:r>
            <a:r>
              <a:rPr lang="en-US" sz="2800" b="1" dirty="0">
                <a:solidFill>
                  <a:srgbClr val="002060"/>
                </a:solidFill>
              </a:rPr>
              <a:t> sang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khác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Em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hãy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nêu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ví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dụ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về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sự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chuyển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em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biết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509967" name="Text Box 15"/>
          <p:cNvSpPr txBox="1">
            <a:spLocks noChangeArrowheads="1"/>
          </p:cNvSpPr>
          <p:nvPr/>
        </p:nvSpPr>
        <p:spPr bwMode="auto">
          <a:xfrm>
            <a:off x="762000" y="4281487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  </a:t>
            </a:r>
            <a:r>
              <a:rPr lang="en-US" sz="2800" b="1" i="1" dirty="0" err="1">
                <a:solidFill>
                  <a:srgbClr val="0000FF"/>
                </a:solidFill>
              </a:rPr>
              <a:t>Ví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</a:rPr>
              <a:t>dụ</a:t>
            </a:r>
            <a:r>
              <a:rPr lang="en-US" sz="2800" b="1" i="1" dirty="0">
                <a:solidFill>
                  <a:srgbClr val="0000FF"/>
                </a:solidFill>
              </a:rPr>
              <a:t>: </a:t>
            </a:r>
            <a:r>
              <a:rPr lang="en-US" sz="2800" b="1" i="1" dirty="0" err="1">
                <a:solidFill>
                  <a:srgbClr val="0000FF"/>
                </a:solidFill>
              </a:rPr>
              <a:t>Mỡ</a:t>
            </a:r>
            <a:r>
              <a:rPr lang="en-US" sz="2800" b="1" i="1" dirty="0">
                <a:solidFill>
                  <a:srgbClr val="0000FF"/>
                </a:solidFill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</a:rPr>
              <a:t>bơ</a:t>
            </a:r>
            <a:r>
              <a:rPr lang="en-US" sz="2800" b="1" i="1" dirty="0">
                <a:solidFill>
                  <a:srgbClr val="0000FF"/>
                </a:solidFill>
              </a:rPr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1014132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9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9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9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09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09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09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4" name="Text Box 4"/>
          <p:cNvSpPr txBox="1">
            <a:spLocks noChangeArrowheads="1"/>
          </p:cNvSpPr>
          <p:nvPr/>
        </p:nvSpPr>
        <p:spPr bwMode="auto">
          <a:xfrm>
            <a:off x="762000" y="1836003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en-US" sz="2400" b="1" i="1" dirty="0" err="1">
                <a:solidFill>
                  <a:srgbClr val="FF0000"/>
                </a:solidFill>
              </a:rPr>
              <a:t>Điều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kiện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nào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để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các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chất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có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thể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chuyển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từ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thể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này</a:t>
            </a:r>
            <a:r>
              <a:rPr lang="en-US" sz="2400" b="1" i="1" dirty="0">
                <a:solidFill>
                  <a:srgbClr val="FF0000"/>
                </a:solidFill>
              </a:rPr>
              <a:t> sang </a:t>
            </a:r>
            <a:r>
              <a:rPr lang="en-US" sz="2400" b="1" i="1" dirty="0" err="1">
                <a:solidFill>
                  <a:srgbClr val="FF0000"/>
                </a:solidFill>
              </a:rPr>
              <a:t>thể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khác</a:t>
            </a:r>
            <a:r>
              <a:rPr lang="en-US" sz="2400" b="1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762000" y="2612648"/>
            <a:ext cx="77724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Khi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nhiệt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độ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thay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đổi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một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chất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từ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này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sang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khác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86414" name="Picture 14" descr="j0304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130800"/>
            <a:ext cx="1981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6417" name="Text Box 17"/>
          <p:cNvSpPr txBox="1">
            <a:spLocks noChangeArrowheads="1"/>
          </p:cNvSpPr>
          <p:nvPr/>
        </p:nvSpPr>
        <p:spPr bwMode="auto">
          <a:xfrm>
            <a:off x="685800" y="3606800"/>
            <a:ext cx="7848600" cy="2031325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</a:rPr>
              <a:t>   </a:t>
            </a:r>
            <a:r>
              <a:rPr lang="en-US" sz="2800" b="1" u="sng" dirty="0" err="1">
                <a:solidFill>
                  <a:srgbClr val="FF0000"/>
                </a:solidFill>
              </a:rPr>
              <a:t>Kết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Luận</a:t>
            </a:r>
            <a:r>
              <a:rPr lang="en-US" sz="2800" b="1" u="sng" dirty="0">
                <a:solidFill>
                  <a:srgbClr val="FF0000"/>
                </a:solidFill>
              </a:rPr>
              <a:t>: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Khi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nhiệt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độ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đổi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chuyển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từ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này</a:t>
            </a:r>
            <a:r>
              <a:rPr lang="en-US" sz="2800" b="1" dirty="0">
                <a:solidFill>
                  <a:srgbClr val="002060"/>
                </a:solidFill>
              </a:rPr>
              <a:t> sang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khác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sự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chuyển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dạng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biến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đổi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lý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86418" name="Text Box 18"/>
          <p:cNvSpPr txBox="1">
            <a:spLocks noChangeArrowheads="1"/>
          </p:cNvSpPr>
          <p:nvPr/>
        </p:nvSpPr>
        <p:spPr bwMode="auto">
          <a:xfrm>
            <a:off x="381000" y="762000"/>
            <a:ext cx="6324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    </a:t>
            </a:r>
            <a:r>
              <a:rPr lang="en-US" sz="2400" b="1" i="1" dirty="0">
                <a:solidFill>
                  <a:srgbClr val="FF0000"/>
                </a:solidFill>
              </a:rPr>
              <a:t>* </a:t>
            </a:r>
            <a:r>
              <a:rPr lang="en-US" sz="2400" b="1" i="1" dirty="0" err="1">
                <a:solidFill>
                  <a:srgbClr val="FF0000"/>
                </a:solidFill>
              </a:rPr>
              <a:t>Các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chất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có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thể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tồn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tại</a:t>
            </a:r>
            <a:r>
              <a:rPr lang="en-US" sz="2400" b="1" i="1" dirty="0">
                <a:solidFill>
                  <a:srgbClr val="FF0000"/>
                </a:solidFill>
              </a:rPr>
              <a:t> ở </a:t>
            </a:r>
            <a:r>
              <a:rPr lang="en-US" sz="2400" b="1" i="1" dirty="0" err="1">
                <a:solidFill>
                  <a:srgbClr val="FF0000"/>
                </a:solidFill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thể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nào</a:t>
            </a:r>
            <a:r>
              <a:rPr lang="en-US" sz="2400" b="1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86419" name="Text Box 19"/>
          <p:cNvSpPr txBox="1">
            <a:spLocks noChangeArrowheads="1"/>
          </p:cNvSpPr>
          <p:nvPr/>
        </p:nvSpPr>
        <p:spPr bwMode="auto">
          <a:xfrm>
            <a:off x="609600" y="1295400"/>
            <a:ext cx="769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400" b="1" dirty="0" smtClean="0">
                <a:solidFill>
                  <a:srgbClr val="A50021"/>
                </a:solidFill>
              </a:rPr>
              <a:t>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chất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tồn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tại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ở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rắn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,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lỏng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hoặc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khí</a:t>
            </a:r>
            <a:r>
              <a:rPr lang="en-US" sz="2400" b="1" dirty="0">
                <a:solidFill>
                  <a:srgbClr val="A50021"/>
                </a:solidFill>
              </a:rPr>
              <a:t>. </a:t>
            </a:r>
            <a:endParaRPr lang="en-US" sz="24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83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8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8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8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4" grpId="0"/>
      <p:bldP spid="4864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+mn-lt"/>
              </a:rPr>
              <a:t/>
            </a:r>
            <a:br>
              <a:rPr lang="en-US" sz="4000">
                <a:latin typeface="+mn-lt"/>
              </a:rPr>
            </a:br>
            <a:endParaRPr lang="en-US" sz="4000">
              <a:latin typeface="+mn-lt"/>
            </a:endParaRPr>
          </a:p>
        </p:txBody>
      </p:sp>
      <p:sp>
        <p:nvSpPr>
          <p:cNvPr id="515077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8077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tồn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tại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rắn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,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lỏng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nhiệt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sang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. </a:t>
            </a:r>
          </a:p>
        </p:txBody>
      </p:sp>
      <p:sp>
        <p:nvSpPr>
          <p:cNvPr id="515083" name="Text Box 11"/>
          <p:cNvSpPr txBox="1">
            <a:spLocks noChangeArrowheads="1"/>
          </p:cNvSpPr>
          <p:nvPr/>
        </p:nvSpPr>
        <p:spPr bwMode="auto">
          <a:xfrm>
            <a:off x="2590800" y="838200"/>
            <a:ext cx="472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  <a:latin typeface="+mn-lt"/>
              </a:rPr>
              <a:t>* </a:t>
            </a:r>
            <a:r>
              <a:rPr lang="en-US" sz="3200" b="1" i="1">
                <a:solidFill>
                  <a:srgbClr val="FF0000"/>
                </a:solidFill>
                <a:latin typeface="+mn-lt"/>
              </a:rPr>
              <a:t>Mục bạn cần biết</a:t>
            </a:r>
          </a:p>
        </p:txBody>
      </p:sp>
      <p:sp>
        <p:nvSpPr>
          <p:cNvPr id="515089" name="Text Box 17"/>
          <p:cNvSpPr txBox="1">
            <a:spLocks noChangeArrowheads="1"/>
          </p:cNvSpPr>
          <p:nvPr/>
        </p:nvSpPr>
        <p:spPr bwMode="auto">
          <a:xfrm>
            <a:off x="533400" y="3352800"/>
            <a:ext cx="8001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</a:rPr>
              <a:t>Ví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dụ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Sáp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thủy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tinh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kim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nhiệt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rắn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sang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lỏng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ni-tơ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lạnh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trở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ni-tơ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lỏng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biến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lí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3740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5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5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5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AutoShape 2"/>
          <p:cNvSpPr>
            <a:spLocks noChangeArrowheads="1"/>
          </p:cNvSpPr>
          <p:nvPr/>
        </p:nvSpPr>
        <p:spPr bwMode="auto">
          <a:xfrm>
            <a:off x="304800" y="1066800"/>
            <a:ext cx="8610600" cy="838200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+mn-lt"/>
            </a:endParaRPr>
          </a:p>
        </p:txBody>
      </p:sp>
      <p:sp>
        <p:nvSpPr>
          <p:cNvPr id="524291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i="1">
                <a:solidFill>
                  <a:srgbClr val="A50021"/>
                </a:solidFill>
                <a:latin typeface="+mn-lt"/>
              </a:rPr>
              <a:t>+ Kể tên một số chất ở thể rắn, thể lỏng, thể khí ?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228600" y="2514600"/>
            <a:ext cx="868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990099"/>
                </a:solidFill>
                <a:latin typeface="+mn-lt"/>
              </a:rPr>
              <a:t> 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+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Kể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tên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một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số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chất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có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thể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chuyển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từ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rắn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 sang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thể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lỏng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,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từ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thể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lỏng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 sang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thể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khí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và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ngược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990099"/>
                </a:solidFill>
                <a:latin typeface="+mn-lt"/>
              </a:rPr>
              <a:t>lại</a:t>
            </a:r>
            <a:r>
              <a:rPr lang="en-US" sz="2800" b="1" i="1" dirty="0">
                <a:solidFill>
                  <a:srgbClr val="990099"/>
                </a:solidFill>
                <a:latin typeface="+mn-lt"/>
              </a:rPr>
              <a:t>?</a:t>
            </a:r>
            <a:r>
              <a:rPr lang="en-US" sz="3200" b="1" i="1" dirty="0">
                <a:solidFill>
                  <a:srgbClr val="990099"/>
                </a:solidFill>
                <a:latin typeface="+mn-lt"/>
              </a:rPr>
              <a:t> </a:t>
            </a:r>
          </a:p>
        </p:txBody>
      </p:sp>
      <p:pic>
        <p:nvPicPr>
          <p:cNvPr id="524294" name="Picture 6" descr="club%20meeting"/>
          <p:cNvPicPr>
            <a:picLocks noChangeAspect="1" noChangeArrowheads="1"/>
          </p:cNvPicPr>
          <p:nvPr/>
        </p:nvPicPr>
        <p:blipFill>
          <a:blip r:embed="rId2">
            <a:lum bright="12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/>
          <a:stretch>
            <a:fillRect/>
          </a:stretch>
        </p:blipFill>
        <p:spPr bwMode="auto">
          <a:xfrm>
            <a:off x="2286000" y="3825875"/>
            <a:ext cx="482600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4301" name="Text Box 13"/>
          <p:cNvSpPr txBox="1">
            <a:spLocks noChangeArrowheads="1"/>
          </p:cNvSpPr>
          <p:nvPr/>
        </p:nvSpPr>
        <p:spPr bwMode="auto">
          <a:xfrm>
            <a:off x="457200" y="12192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  <a:latin typeface="+mn-lt"/>
              </a:rPr>
              <a:t>  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latin typeface="+mn-lt"/>
              </a:rPr>
              <a:t>Hoạt</a:t>
            </a: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latin typeface="+mn-lt"/>
              </a:rPr>
              <a:t>động</a:t>
            </a: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 4: </a:t>
            </a:r>
            <a:r>
              <a:rPr lang="en-US" sz="2800" b="1" i="1" dirty="0" err="1">
                <a:solidFill>
                  <a:srgbClr val="A50021"/>
                </a:solidFill>
                <a:latin typeface="+mn-lt"/>
              </a:rPr>
              <a:t>Trò</a:t>
            </a: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latin typeface="+mn-lt"/>
              </a:rPr>
              <a:t>chơi</a:t>
            </a: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 “ Ai </a:t>
            </a:r>
            <a:r>
              <a:rPr lang="en-US" sz="2800" b="1" i="1" dirty="0" err="1">
                <a:solidFill>
                  <a:srgbClr val="A50021"/>
                </a:solidFill>
                <a:latin typeface="+mn-lt"/>
              </a:rPr>
              <a:t>nhanh</a:t>
            </a: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, </a:t>
            </a:r>
            <a:r>
              <a:rPr lang="en-US" sz="2800" b="1" i="1" err="1">
                <a:solidFill>
                  <a:srgbClr val="A50021"/>
                </a:solidFill>
                <a:latin typeface="+mn-lt"/>
              </a:rPr>
              <a:t>ai</a:t>
            </a:r>
            <a:r>
              <a:rPr lang="en-US" sz="2800" b="1" i="1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i="1" smtClean="0">
                <a:solidFill>
                  <a:srgbClr val="A50021"/>
                </a:solidFill>
                <a:latin typeface="+mn-lt"/>
              </a:rPr>
              <a:t>đúng</a:t>
            </a: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2716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2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2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2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2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0" grpId="0" animBg="1"/>
      <p:bldP spid="524291" grpId="0"/>
      <p:bldP spid="5242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24" name="Text Box 32"/>
          <p:cNvSpPr txBox="1">
            <a:spLocks noChangeArrowheads="1"/>
          </p:cNvSpPr>
          <p:nvPr/>
        </p:nvSpPr>
        <p:spPr bwMode="auto">
          <a:xfrm>
            <a:off x="304800" y="3182938"/>
            <a:ext cx="81391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3.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Khí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các-bô-níc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Ô-xi,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ni-tơ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có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đặc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</a:t>
            </a:r>
          </a:p>
        </p:txBody>
      </p:sp>
      <p:sp>
        <p:nvSpPr>
          <p:cNvPr id="213019" name="Text Box 27"/>
          <p:cNvSpPr txBox="1">
            <a:spLocks noChangeArrowheads="1"/>
          </p:cNvSpPr>
          <p:nvPr/>
        </p:nvSpPr>
        <p:spPr bwMode="auto">
          <a:xfrm>
            <a:off x="381000" y="1935163"/>
            <a:ext cx="6324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2.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Đặc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chất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lỏng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là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</a:t>
            </a:r>
          </a:p>
        </p:txBody>
      </p:sp>
      <p:sp>
        <p:nvSpPr>
          <p:cNvPr id="213015" name="Text Box 23"/>
          <p:cNvSpPr txBox="1">
            <a:spLocks noChangeArrowheads="1"/>
          </p:cNvSpPr>
          <p:nvPr/>
        </p:nvSpPr>
        <p:spPr bwMode="auto">
          <a:xfrm>
            <a:off x="228600" y="792163"/>
            <a:ext cx="6324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1.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Chất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rắn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có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đặc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</a:t>
            </a:r>
          </a:p>
        </p:txBody>
      </p:sp>
      <p:sp>
        <p:nvSpPr>
          <p:cNvPr id="213016" name="Text Box 24"/>
          <p:cNvSpPr txBox="1">
            <a:spLocks noChangeArrowheads="1"/>
          </p:cNvSpPr>
          <p:nvPr/>
        </p:nvSpPr>
        <p:spPr bwMode="auto">
          <a:xfrm>
            <a:off x="762000" y="1295400"/>
            <a:ext cx="8153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200" dirty="0">
                <a:solidFill>
                  <a:srgbClr val="2A2AA8"/>
                </a:solidFill>
                <a:latin typeface="+mn-lt"/>
              </a:rPr>
              <a:t>a)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Không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có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hình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dạng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nhất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định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200" dirty="0">
                <a:solidFill>
                  <a:srgbClr val="2A2AA8"/>
                </a:solidFill>
                <a:latin typeface="+mn-lt"/>
              </a:rPr>
              <a:t>b)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Có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hình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dạng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nhất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định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200" dirty="0">
                <a:solidFill>
                  <a:srgbClr val="2A2AA8"/>
                </a:solidFill>
                <a:latin typeface="+mn-lt"/>
              </a:rPr>
              <a:t>c)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Không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có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hình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dạng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nhất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định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,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có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hình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dạng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của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vật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chứa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nó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200" dirty="0" err="1">
                <a:solidFill>
                  <a:srgbClr val="2A2AA8"/>
                </a:solidFill>
                <a:latin typeface="+mn-lt"/>
              </a:rPr>
              <a:t>nhìn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thấy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được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.</a:t>
            </a:r>
          </a:p>
        </p:txBody>
      </p:sp>
      <p:sp>
        <p:nvSpPr>
          <p:cNvPr id="213018" name="Rectangle 26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839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Hoạt</a:t>
            </a:r>
            <a:r>
              <a:rPr lang="en-US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8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động</a:t>
            </a:r>
            <a:r>
              <a:rPr lang="en-US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2: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Đặc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điểm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của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chất</a:t>
            </a:r>
            <a:r>
              <a:rPr lang="vi-V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213020" name="Text Box 28"/>
          <p:cNvSpPr txBox="1">
            <a:spLocks noChangeArrowheads="1"/>
          </p:cNvSpPr>
          <p:nvPr/>
        </p:nvSpPr>
        <p:spPr bwMode="auto">
          <a:xfrm>
            <a:off x="762000" y="2525713"/>
            <a:ext cx="8229600" cy="130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lphaLcParenR"/>
            </a:pPr>
            <a:r>
              <a:rPr lang="en-US" sz="2200" dirty="0" err="1">
                <a:solidFill>
                  <a:srgbClr val="2A2AA8"/>
                </a:solidFill>
                <a:latin typeface="+mn-lt"/>
              </a:rPr>
              <a:t>Không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có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hình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dạng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nhất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định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,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chiếm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toàn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bộ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vật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chứa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nó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200" dirty="0">
                <a:solidFill>
                  <a:srgbClr val="2A2AA8"/>
                </a:solidFill>
                <a:latin typeface="+mn-lt"/>
              </a:rPr>
              <a:t>b)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Có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hình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dạng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nhất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định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,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nhìn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thấy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được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200" dirty="0">
                <a:solidFill>
                  <a:srgbClr val="2A2AA8"/>
                </a:solidFill>
                <a:latin typeface="+mn-lt"/>
              </a:rPr>
              <a:t>c)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Không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có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2A2AA8"/>
                </a:solidFill>
                <a:latin typeface="+mn-lt"/>
              </a:rPr>
              <a:t>hình</a:t>
            </a:r>
            <a:r>
              <a:rPr lang="en-US" sz="2200" dirty="0" smtClean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2A2AA8"/>
                </a:solidFill>
                <a:latin typeface="+mn-lt"/>
              </a:rPr>
              <a:t>dạng</a:t>
            </a:r>
            <a:r>
              <a:rPr lang="en-US" sz="2200" dirty="0" smtClean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nhất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định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,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có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hình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dạng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của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vật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chứa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nó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,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200" dirty="0" err="1">
                <a:solidFill>
                  <a:srgbClr val="2A2AA8"/>
                </a:solidFill>
                <a:latin typeface="+mn-lt"/>
              </a:rPr>
              <a:t>nhìn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thấy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rgbClr val="2A2AA8"/>
                </a:solidFill>
                <a:latin typeface="+mn-lt"/>
              </a:rPr>
              <a:t>được</a:t>
            </a:r>
            <a:r>
              <a:rPr lang="en-US" sz="2200" dirty="0">
                <a:solidFill>
                  <a:srgbClr val="2A2AA8"/>
                </a:solidFill>
                <a:latin typeface="+mn-lt"/>
              </a:rPr>
              <a:t>.</a:t>
            </a:r>
          </a:p>
        </p:txBody>
      </p:sp>
      <p:sp>
        <p:nvSpPr>
          <p:cNvPr id="213021" name="Text Box 29"/>
          <p:cNvSpPr txBox="1">
            <a:spLocks noChangeArrowheads="1"/>
          </p:cNvSpPr>
          <p:nvPr/>
        </p:nvSpPr>
        <p:spPr bwMode="auto">
          <a:xfrm>
            <a:off x="762000" y="3686175"/>
            <a:ext cx="80010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lphaLcParenR"/>
            </a:pPr>
            <a:r>
              <a:rPr lang="en-US" sz="2200">
                <a:solidFill>
                  <a:srgbClr val="2A2AA8"/>
                </a:solidFill>
                <a:latin typeface="+mn-lt"/>
              </a:rPr>
              <a:t>Không có hình dạng nhất định, chiếm toàn bộ vật chứa nó, không 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200">
                <a:solidFill>
                  <a:srgbClr val="2A2AA8"/>
                </a:solidFill>
                <a:latin typeface="+mn-lt"/>
              </a:rPr>
              <a:t>nhìn thấy được.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200">
                <a:solidFill>
                  <a:srgbClr val="2A2AA8"/>
                </a:solidFill>
                <a:latin typeface="+mn-lt"/>
              </a:rPr>
              <a:t>b) Có hình dạng nhất định, nhìn thấy được.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200">
                <a:solidFill>
                  <a:srgbClr val="2A2AA8"/>
                </a:solidFill>
                <a:latin typeface="+mn-lt"/>
              </a:rPr>
              <a:t>c) Không có hình dạng nhất định, có hình dạng của vật chứa nó, nhìn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200">
                <a:solidFill>
                  <a:srgbClr val="2A2AA8"/>
                </a:solidFill>
                <a:latin typeface="+mn-lt"/>
              </a:rPr>
              <a:t>thấy được.</a:t>
            </a:r>
            <a:endParaRPr lang="en-US" sz="2000">
              <a:solidFill>
                <a:srgbClr val="2A2AA8"/>
              </a:solidFill>
              <a:latin typeface="+mn-lt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915886" y="1529889"/>
            <a:ext cx="457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200" b="1" dirty="0">
                <a:solidFill>
                  <a:srgbClr val="3333CC"/>
                </a:solidFill>
                <a:latin typeface="+mn-lt"/>
              </a:rPr>
              <a:t>b) </a:t>
            </a: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Có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hình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dạng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nhất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định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.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838200" y="2525713"/>
            <a:ext cx="82296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200" b="1">
                <a:solidFill>
                  <a:srgbClr val="3333CC"/>
                </a:solidFill>
                <a:latin typeface="+mn-lt"/>
              </a:rPr>
              <a:t>c) Không có hình dạng nhất định, có hình dạng của vật chứa nó,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200" b="1">
                <a:solidFill>
                  <a:srgbClr val="3333CC"/>
                </a:solidFill>
                <a:latin typeface="+mn-lt"/>
              </a:rPr>
              <a:t>nhìn thấy được.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838200" y="3524250"/>
            <a:ext cx="8001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spcAft>
                <a:spcPts val="600"/>
              </a:spcAft>
              <a:buFontTx/>
              <a:buAutoNum type="alphaLcParenR"/>
            </a:pP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Không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có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hình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dạng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nhất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định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, </a:t>
            </a: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chiếm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toàn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bộ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vật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chứa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nó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, </a:t>
            </a: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không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sz="2200" b="1" dirty="0" err="1" smtClean="0">
                <a:solidFill>
                  <a:srgbClr val="3333CC"/>
                </a:solidFill>
                <a:latin typeface="+mn-lt"/>
              </a:rPr>
              <a:t>nhình</a:t>
            </a:r>
            <a:r>
              <a:rPr lang="en-US" sz="2200" b="1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thấy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+mn-lt"/>
              </a:rPr>
              <a:t>được</a:t>
            </a:r>
            <a:r>
              <a:rPr lang="en-US" sz="2200" b="1" dirty="0">
                <a:solidFill>
                  <a:srgbClr val="3333CC"/>
                </a:solidFill>
                <a:latin typeface="+mn-lt"/>
              </a:rPr>
              <a:t>.</a:t>
            </a:r>
          </a:p>
        </p:txBody>
      </p:sp>
      <p:pic>
        <p:nvPicPr>
          <p:cNvPr id="22" name="Picture 5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1066800"/>
            <a:ext cx="8175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2300288"/>
            <a:ext cx="8191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548063"/>
            <a:ext cx="817563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1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13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1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13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3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13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13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1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13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13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13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13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24" grpId="0"/>
      <p:bldP spid="213019" grpId="0"/>
      <p:bldP spid="213015" grpId="0"/>
      <p:bldP spid="213016" grpId="0"/>
      <p:bldP spid="213016" grpId="1"/>
      <p:bldP spid="213020" grpId="0"/>
      <p:bldP spid="213020" grpId="1"/>
      <p:bldP spid="213021" grpId="0" build="allAtOnce"/>
      <p:bldP spid="213021" grpId="1" build="allAtOnce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2" name="Picture 16" descr="TeachersDay6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4" name="WordArt 6"/>
          <p:cNvSpPr>
            <a:spLocks noChangeArrowheads="1" noChangeShapeType="1" noTextEdit="1"/>
          </p:cNvSpPr>
          <p:nvPr/>
        </p:nvSpPr>
        <p:spPr bwMode="auto">
          <a:xfrm>
            <a:off x="1816100" y="1676400"/>
            <a:ext cx="5499100" cy="228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r>
              <a:rPr lang="vi-VN" sz="2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path path="rect">
                    <a:fillToRect l="50000" t="50000" r="50000" b="50000"/>
                  </a:path>
                </a:gradFill>
                <a:latin typeface="+mn-lt"/>
              </a:rPr>
              <a:t>Trò chơi</a:t>
            </a:r>
            <a:endParaRPr lang="vi-VN" sz="2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path path="rect">
                  <a:fillToRect l="50000" t="50000" r="50000" b="50000"/>
                </a:path>
              </a:gradFill>
              <a:latin typeface="+mn-lt"/>
            </a:endParaRPr>
          </a:p>
        </p:txBody>
      </p:sp>
      <p:sp>
        <p:nvSpPr>
          <p:cNvPr id="222215" name="AutoShape 7"/>
          <p:cNvSpPr>
            <a:spLocks noChangeArrowheads="1"/>
          </p:cNvSpPr>
          <p:nvPr/>
        </p:nvSpPr>
        <p:spPr bwMode="auto">
          <a:xfrm rot="-566031">
            <a:off x="1450975" y="4232275"/>
            <a:ext cx="1444625" cy="1339850"/>
          </a:xfrm>
          <a:prstGeom prst="sun">
            <a:avLst>
              <a:gd name="adj" fmla="val 2309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222216" name="AutoShape 8"/>
          <p:cNvSpPr>
            <a:spLocks noChangeArrowheads="1"/>
          </p:cNvSpPr>
          <p:nvPr/>
        </p:nvSpPr>
        <p:spPr bwMode="auto">
          <a:xfrm rot="-2074161">
            <a:off x="1435100" y="4165600"/>
            <a:ext cx="1449388" cy="1441450"/>
          </a:xfrm>
          <a:prstGeom prst="sun">
            <a:avLst>
              <a:gd name="adj" fmla="val 23042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222217" name="Oval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722438" y="4467225"/>
            <a:ext cx="903287" cy="842963"/>
          </a:xfrm>
          <a:prstGeom prst="ellipse">
            <a:avLst/>
          </a:prstGeom>
          <a:solidFill>
            <a:srgbClr val="FF66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6000" b="1">
                <a:solidFill>
                  <a:srgbClr val="0000FF"/>
                </a:solidFill>
                <a:latin typeface="+mn-lt"/>
                <a:cs typeface="Arial" charset="0"/>
              </a:rPr>
              <a:t>1</a:t>
            </a:r>
          </a:p>
        </p:txBody>
      </p:sp>
      <p:sp>
        <p:nvSpPr>
          <p:cNvPr id="222218" name="AutoShape 10"/>
          <p:cNvSpPr>
            <a:spLocks noChangeArrowheads="1"/>
          </p:cNvSpPr>
          <p:nvPr/>
        </p:nvSpPr>
        <p:spPr bwMode="auto">
          <a:xfrm rot="-566031">
            <a:off x="3825875" y="4259263"/>
            <a:ext cx="1444625" cy="1339850"/>
          </a:xfrm>
          <a:prstGeom prst="sun">
            <a:avLst>
              <a:gd name="adj" fmla="val 2309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222219" name="AutoShape 11"/>
          <p:cNvSpPr>
            <a:spLocks noChangeArrowheads="1"/>
          </p:cNvSpPr>
          <p:nvPr/>
        </p:nvSpPr>
        <p:spPr bwMode="auto">
          <a:xfrm rot="-2074161">
            <a:off x="3810000" y="4192588"/>
            <a:ext cx="1449388" cy="1441450"/>
          </a:xfrm>
          <a:prstGeom prst="sun">
            <a:avLst>
              <a:gd name="adj" fmla="val 23042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222220" name="Oval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097338" y="4494213"/>
            <a:ext cx="903287" cy="842962"/>
          </a:xfrm>
          <a:prstGeom prst="ellipse">
            <a:avLst/>
          </a:prstGeom>
          <a:solidFill>
            <a:srgbClr val="FF66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6000" b="1">
                <a:solidFill>
                  <a:srgbClr val="0000FF"/>
                </a:solidFill>
                <a:latin typeface="+mn-lt"/>
                <a:cs typeface="Arial" charset="0"/>
              </a:rPr>
              <a:t>2</a:t>
            </a:r>
          </a:p>
        </p:txBody>
      </p:sp>
      <p:sp>
        <p:nvSpPr>
          <p:cNvPr id="222221" name="AutoShape 13"/>
          <p:cNvSpPr>
            <a:spLocks noChangeArrowheads="1"/>
          </p:cNvSpPr>
          <p:nvPr/>
        </p:nvSpPr>
        <p:spPr bwMode="auto">
          <a:xfrm rot="-566031">
            <a:off x="6149975" y="4264025"/>
            <a:ext cx="1444625" cy="1339850"/>
          </a:xfrm>
          <a:prstGeom prst="sun">
            <a:avLst>
              <a:gd name="adj" fmla="val 23093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222222" name="AutoShape 14"/>
          <p:cNvSpPr>
            <a:spLocks noChangeArrowheads="1"/>
          </p:cNvSpPr>
          <p:nvPr/>
        </p:nvSpPr>
        <p:spPr bwMode="auto">
          <a:xfrm rot="-2074161">
            <a:off x="6134100" y="4197350"/>
            <a:ext cx="1449388" cy="1441450"/>
          </a:xfrm>
          <a:prstGeom prst="sun">
            <a:avLst>
              <a:gd name="adj" fmla="val 23042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222223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1438" y="4498975"/>
            <a:ext cx="903287" cy="842963"/>
          </a:xfrm>
          <a:prstGeom prst="ellipse">
            <a:avLst/>
          </a:prstGeom>
          <a:solidFill>
            <a:srgbClr val="FF66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6000" b="1">
                <a:solidFill>
                  <a:srgbClr val="0000FF"/>
                </a:solidFill>
                <a:latin typeface="+mn-lt"/>
                <a:cs typeface="Arial" charset="0"/>
              </a:rPr>
              <a:t>3</a:t>
            </a:r>
          </a:p>
        </p:txBody>
      </p:sp>
      <p:sp>
        <p:nvSpPr>
          <p:cNvPr id="222225" name="WordArt 17"/>
          <p:cNvSpPr>
            <a:spLocks noChangeArrowheads="1" noChangeShapeType="1" noTextEdit="1"/>
          </p:cNvSpPr>
          <p:nvPr/>
        </p:nvSpPr>
        <p:spPr bwMode="auto">
          <a:xfrm>
            <a:off x="2362200" y="2819400"/>
            <a:ext cx="4724400" cy="1089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99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Times New Roman"/>
              </a:rPr>
              <a:t>A</a:t>
            </a:r>
            <a:r>
              <a:rPr lang="vi-VN" sz="3600" kern="1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99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Times New Roman"/>
              </a:rPr>
              <a:t>i </a:t>
            </a:r>
            <a:r>
              <a:rPr lang="vi-VN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99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Times New Roman"/>
              </a:rPr>
              <a:t>nhanh - </a:t>
            </a:r>
            <a:r>
              <a:rPr lang="vi-VN" sz="3600" kern="1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99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Times New Roman"/>
              </a:rPr>
              <a:t>Ai </a:t>
            </a:r>
            <a:r>
              <a:rPr lang="vi-VN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99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Times New Roman"/>
              </a:rPr>
              <a:t>đúng.</a:t>
            </a:r>
          </a:p>
        </p:txBody>
      </p:sp>
    </p:spTree>
    <p:extLst>
      <p:ext uri="{BB962C8B-B14F-4D97-AF65-F5344CB8AC3E}">
        <p14:creationId xmlns:p14="http://schemas.microsoft.com/office/powerpoint/2010/main" val="3537437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2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4" grpId="0" animBg="1"/>
      <p:bldP spid="222215" grpId="0" animBg="1"/>
      <p:bldP spid="222216" grpId="0" animBg="1"/>
      <p:bldP spid="222217" grpId="0" animBg="1"/>
      <p:bldP spid="222218" grpId="0" animBg="1"/>
      <p:bldP spid="222219" grpId="0" animBg="1"/>
      <p:bldP spid="222220" grpId="0" animBg="1"/>
      <p:bldP spid="222221" grpId="0" animBg="1"/>
      <p:bldP spid="222222" grpId="0" animBg="1"/>
      <p:bldP spid="222223" grpId="0" animBg="1"/>
      <p:bldP spid="222225" grpId="0" animBg="1"/>
      <p:bldP spid="2222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 rot="-2074161">
            <a:off x="304800" y="295275"/>
            <a:ext cx="1449388" cy="1441450"/>
          </a:xfrm>
          <a:prstGeom prst="sun">
            <a:avLst>
              <a:gd name="adj" fmla="val 23042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7745413" y="76200"/>
            <a:ext cx="1254125" cy="1090613"/>
          </a:xfrm>
          <a:prstGeom prst="flowChartAlternateProcess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7924800" y="228600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7924800" y="207963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7935913" y="179388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7947025" y="190500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7945438" y="168275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51214" name="Oval 14"/>
          <p:cNvSpPr>
            <a:spLocks noChangeArrowheads="1"/>
          </p:cNvSpPr>
          <p:nvPr/>
        </p:nvSpPr>
        <p:spPr bwMode="auto">
          <a:xfrm>
            <a:off x="7924800" y="152400"/>
            <a:ext cx="914400" cy="87947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1828800" y="685800"/>
            <a:ext cx="594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 rắn có đặc điểm gì?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4876800"/>
            <a:ext cx="852488" cy="855663"/>
            <a:chOff x="1584" y="3406"/>
            <a:chExt cx="537" cy="539"/>
          </a:xfrm>
        </p:grpSpPr>
        <p:pic>
          <p:nvPicPr>
            <p:cNvPr id="528396" name="Picture 17" descr="avatar262167_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408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8397" name="Text Box 1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680" y="3406"/>
              <a:ext cx="2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>
                  <a:latin typeface="Times New Roman" pitchFamily="18" charset="0"/>
                  <a:cs typeface="Times New Roman" pitchFamily="18" charset="0"/>
                  <a:hlinkClick r:id="" action="ppaction://noaction"/>
                </a:rPr>
                <a:t>c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838200" y="3581400"/>
            <a:ext cx="852488" cy="855663"/>
            <a:chOff x="1584" y="3406"/>
            <a:chExt cx="537" cy="539"/>
          </a:xfrm>
        </p:grpSpPr>
        <p:pic>
          <p:nvPicPr>
            <p:cNvPr id="528399" name="Picture 20" descr="avatar262167_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408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8400" name="Text Box 21"/>
            <p:cNvSpPr txBox="1">
              <a:spLocks noChangeArrowheads="1"/>
            </p:cNvSpPr>
            <p:nvPr/>
          </p:nvSpPr>
          <p:spPr bwMode="auto">
            <a:xfrm>
              <a:off x="1680" y="3406"/>
              <a:ext cx="29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sp>
        <p:nvSpPr>
          <p:cNvPr id="51222" name="AutoShape 22"/>
          <p:cNvSpPr>
            <a:spLocks noChangeArrowheads="1"/>
          </p:cNvSpPr>
          <p:nvPr/>
        </p:nvSpPr>
        <p:spPr bwMode="auto">
          <a:xfrm rot="-566031">
            <a:off x="320675" y="336550"/>
            <a:ext cx="1444625" cy="1339850"/>
          </a:xfrm>
          <a:prstGeom prst="sun">
            <a:avLst>
              <a:gd name="adj" fmla="val 230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528402" name="Oval 23"/>
          <p:cNvSpPr>
            <a:spLocks noChangeArrowheads="1"/>
          </p:cNvSpPr>
          <p:nvPr/>
        </p:nvSpPr>
        <p:spPr bwMode="auto">
          <a:xfrm>
            <a:off x="592138" y="571500"/>
            <a:ext cx="903287" cy="842963"/>
          </a:xfrm>
          <a:prstGeom prst="ellipse">
            <a:avLst/>
          </a:prstGeom>
          <a:solidFill>
            <a:srgbClr val="FF66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00FF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51226" name="AutoShape 26"/>
          <p:cNvSpPr>
            <a:spLocks noChangeArrowheads="1"/>
          </p:cNvSpPr>
          <p:nvPr/>
        </p:nvSpPr>
        <p:spPr bwMode="auto">
          <a:xfrm>
            <a:off x="1676400" y="4876800"/>
            <a:ext cx="6705600" cy="838200"/>
          </a:xfrm>
          <a:prstGeom prst="homePlate">
            <a:avLst>
              <a:gd name="adj" fmla="val 97926"/>
            </a:avLst>
          </a:prstGeom>
          <a:gradFill rotWithShape="1"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Times New Roman" pitchFamily="18" charset="0"/>
            </a:endParaRPr>
          </a:p>
        </p:txBody>
      </p:sp>
      <p:pic>
        <p:nvPicPr>
          <p:cNvPr id="51228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3733800"/>
            <a:ext cx="895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600200" y="48768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chứa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nó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528406" name="Picture 32" descr="Chick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752600"/>
            <a:ext cx="1143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3" name="AutoShape 33"/>
          <p:cNvSpPr>
            <a:spLocks noChangeArrowheads="1"/>
          </p:cNvSpPr>
          <p:nvPr/>
        </p:nvSpPr>
        <p:spPr bwMode="auto">
          <a:xfrm>
            <a:off x="1698625" y="2239963"/>
            <a:ext cx="6629400" cy="838200"/>
          </a:xfrm>
          <a:prstGeom prst="homePlate">
            <a:avLst>
              <a:gd name="adj" fmla="val 97912"/>
            </a:avLst>
          </a:prstGeom>
          <a:gradFill rotWithShape="1"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Times New Roman" pitchFamily="18" charset="0"/>
            </a:endParaRP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1600200" y="22860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838200" y="2209800"/>
            <a:ext cx="852488" cy="855663"/>
            <a:chOff x="1584" y="3406"/>
            <a:chExt cx="537" cy="539"/>
          </a:xfrm>
        </p:grpSpPr>
        <p:pic>
          <p:nvPicPr>
            <p:cNvPr id="528410" name="Picture 37" descr="avatar262167_9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408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8411" name="Text Box 3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680" y="3406"/>
              <a:ext cx="2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38" name="AutoShape 33"/>
          <p:cNvSpPr>
            <a:spLocks noChangeArrowheads="1"/>
          </p:cNvSpPr>
          <p:nvPr/>
        </p:nvSpPr>
        <p:spPr bwMode="auto">
          <a:xfrm>
            <a:off x="1673225" y="3589338"/>
            <a:ext cx="6629400" cy="838200"/>
          </a:xfrm>
          <a:prstGeom prst="homePlate">
            <a:avLst>
              <a:gd name="adj" fmla="val 97912"/>
            </a:avLst>
          </a:prstGeom>
          <a:gradFill rotWithShape="1"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Times New Roman" pitchFamily="18" charset="0"/>
            </a:endParaRP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1581150" y="3697288"/>
            <a:ext cx="662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7095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1203" grpId="0" animBg="1"/>
      <p:bldP spid="51209" grpId="0" animBg="1"/>
      <p:bldP spid="51210" grpId="0" animBg="1"/>
      <p:bldP spid="51211" grpId="0" animBg="1"/>
      <p:bldP spid="51212" grpId="0" animBg="1"/>
      <p:bldP spid="51213" grpId="0" animBg="1"/>
      <p:bldP spid="51214" grpId="0" animBg="1"/>
      <p:bldP spid="51215" grpId="0"/>
      <p:bldP spid="51233" grpId="0" animBg="1"/>
      <p:bldP spid="512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 rot="-2074161">
            <a:off x="304800" y="295275"/>
            <a:ext cx="1449388" cy="1441450"/>
          </a:xfrm>
          <a:prstGeom prst="sun">
            <a:avLst>
              <a:gd name="adj" fmla="val 23042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2400" y="2057400"/>
            <a:ext cx="852488" cy="855663"/>
            <a:chOff x="1584" y="3406"/>
            <a:chExt cx="537" cy="539"/>
          </a:xfrm>
        </p:grpSpPr>
        <p:pic>
          <p:nvPicPr>
            <p:cNvPr id="529412" name="Picture 17" descr="avatar262167_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408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9413" name="Text Box 1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680" y="3406"/>
              <a:ext cx="2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>
                  <a:latin typeface="+mn-lt"/>
                  <a:cs typeface="Arial" charset="0"/>
                </a:rPr>
                <a:t>a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38113" y="5105400"/>
            <a:ext cx="852487" cy="855663"/>
            <a:chOff x="1584" y="3406"/>
            <a:chExt cx="537" cy="539"/>
          </a:xfrm>
        </p:grpSpPr>
        <p:pic>
          <p:nvPicPr>
            <p:cNvPr id="529415" name="Picture 20" descr="avatar262167_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408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9416" name="Text Box 21"/>
            <p:cNvSpPr txBox="1">
              <a:spLocks noChangeArrowheads="1"/>
            </p:cNvSpPr>
            <p:nvPr/>
          </p:nvSpPr>
          <p:spPr bwMode="auto">
            <a:xfrm>
              <a:off x="1680" y="3406"/>
              <a:ext cx="2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>
                  <a:latin typeface="+mn-lt"/>
                  <a:cs typeface="Arial" charset="0"/>
                </a:rPr>
                <a:t>c</a:t>
              </a:r>
            </a:p>
          </p:txBody>
        </p:sp>
      </p:grpSp>
      <p:sp>
        <p:nvSpPr>
          <p:cNvPr id="52246" name="AutoShape 22"/>
          <p:cNvSpPr>
            <a:spLocks noChangeArrowheads="1"/>
          </p:cNvSpPr>
          <p:nvPr/>
        </p:nvSpPr>
        <p:spPr bwMode="auto">
          <a:xfrm rot="-566031">
            <a:off x="320675" y="336550"/>
            <a:ext cx="1444625" cy="1339850"/>
          </a:xfrm>
          <a:prstGeom prst="sun">
            <a:avLst>
              <a:gd name="adj" fmla="val 230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529418" name="Oval 23"/>
          <p:cNvSpPr>
            <a:spLocks noChangeArrowheads="1"/>
          </p:cNvSpPr>
          <p:nvPr/>
        </p:nvSpPr>
        <p:spPr bwMode="auto">
          <a:xfrm>
            <a:off x="592138" y="571500"/>
            <a:ext cx="903287" cy="842963"/>
          </a:xfrm>
          <a:prstGeom prst="ellipse">
            <a:avLst/>
          </a:prstGeom>
          <a:solidFill>
            <a:srgbClr val="FF66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00FF"/>
                </a:solidFill>
                <a:latin typeface="+mn-lt"/>
                <a:cs typeface="Arial" charset="0"/>
              </a:rPr>
              <a:t>2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1295400" y="1752600"/>
            <a:ext cx="7620000" cy="17541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1E1C11"/>
                </a:solidFill>
                <a:latin typeface="+mn-lt"/>
                <a:cs typeface="Times New Roman" pitchFamily="18" charset="0"/>
              </a:rPr>
              <a:t>Không có hình dạng nhất định, chiếm toàn bộ vật chứa nó, không nhìn thấy được.</a:t>
            </a:r>
            <a:endParaRPr lang="en-US" sz="3600" b="1">
              <a:latin typeface="+mn-lt"/>
              <a:cs typeface="Arial" charset="0"/>
            </a:endParaRP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1295400" y="5029200"/>
            <a:ext cx="7620000" cy="17541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chứa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nó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nhìn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.</a:t>
            </a:r>
          </a:p>
        </p:txBody>
      </p:sp>
      <p:pic>
        <p:nvPicPr>
          <p:cNvPr id="52252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3716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27000" y="3657600"/>
            <a:ext cx="852488" cy="852488"/>
            <a:chOff x="1584" y="3408"/>
            <a:chExt cx="537" cy="537"/>
          </a:xfrm>
        </p:grpSpPr>
        <p:pic>
          <p:nvPicPr>
            <p:cNvPr id="529423" name="Picture 35" descr="avatar262167_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408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9424" name="Text Box 36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696" y="3417"/>
              <a:ext cx="29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>
                  <a:latin typeface="+mn-lt"/>
                  <a:cs typeface="Arial" charset="0"/>
                </a:rPr>
                <a:t>b</a:t>
              </a:r>
            </a:p>
          </p:txBody>
        </p:sp>
      </p:grpSp>
      <p:sp>
        <p:nvSpPr>
          <p:cNvPr id="52262" name="Text Box 38"/>
          <p:cNvSpPr txBox="1">
            <a:spLocks noChangeArrowheads="1"/>
          </p:cNvSpPr>
          <p:nvPr/>
        </p:nvSpPr>
        <p:spPr bwMode="auto">
          <a:xfrm>
            <a:off x="1295400" y="3756025"/>
            <a:ext cx="7620000" cy="120015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+mn-lt"/>
                <a:cs typeface="Times New Roman" pitchFamily="18" charset="0"/>
              </a:rPr>
              <a:t>Có hình dạng nhất định, nhìn thấy được.</a:t>
            </a:r>
          </a:p>
        </p:txBody>
      </p:sp>
      <p:sp>
        <p:nvSpPr>
          <p:cNvPr id="37" name="AutoShape 3"/>
          <p:cNvSpPr>
            <a:spLocks noChangeArrowheads="1"/>
          </p:cNvSpPr>
          <p:nvPr/>
        </p:nvSpPr>
        <p:spPr bwMode="auto">
          <a:xfrm>
            <a:off x="7745413" y="76200"/>
            <a:ext cx="1254125" cy="1090613"/>
          </a:xfrm>
          <a:prstGeom prst="flowChartAlternateProcess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cs typeface="Arial" pitchFamily="34" charset="0"/>
            </a:endParaRPr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7924800" y="228600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latin typeface="+mn-lt"/>
                <a:cs typeface="Arial" charset="0"/>
              </a:rPr>
              <a:t>5</a:t>
            </a:r>
          </a:p>
        </p:txBody>
      </p:sp>
      <p:sp>
        <p:nvSpPr>
          <p:cNvPr id="39" name="Oval 10"/>
          <p:cNvSpPr>
            <a:spLocks noChangeArrowheads="1"/>
          </p:cNvSpPr>
          <p:nvPr/>
        </p:nvSpPr>
        <p:spPr bwMode="auto">
          <a:xfrm>
            <a:off x="7924800" y="207963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latin typeface="+mn-lt"/>
                <a:cs typeface="Arial" charset="0"/>
              </a:rPr>
              <a:t>4</a:t>
            </a: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7935913" y="179388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latin typeface="+mn-lt"/>
                <a:cs typeface="Arial" charset="0"/>
              </a:rPr>
              <a:t>3</a:t>
            </a: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7947025" y="190500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latin typeface="+mn-lt"/>
                <a:cs typeface="Arial" charset="0"/>
              </a:rPr>
              <a:t>2</a:t>
            </a: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7945438" y="168275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latin typeface="+mn-lt"/>
                <a:cs typeface="Arial" charset="0"/>
              </a:rPr>
              <a:t>1</a:t>
            </a: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7940675" y="176213"/>
            <a:ext cx="914400" cy="87947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+mn-lt"/>
                <a:cs typeface="Arial" charset="0"/>
              </a:rPr>
              <a:t>0</a:t>
            </a:r>
          </a:p>
        </p:txBody>
      </p:sp>
      <p:sp>
        <p:nvSpPr>
          <p:cNvPr id="529433" name="Text Box 5"/>
          <p:cNvSpPr txBox="1">
            <a:spLocks noChangeArrowheads="1"/>
          </p:cNvSpPr>
          <p:nvPr/>
        </p:nvSpPr>
        <p:spPr bwMode="auto">
          <a:xfrm>
            <a:off x="1749425" y="620713"/>
            <a:ext cx="693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+mn-lt"/>
                <a:cs typeface="Times New Roman" pitchFamily="18" charset="0"/>
              </a:rPr>
              <a:t>Chất lỏng có đặc điểm gì? </a:t>
            </a:r>
          </a:p>
        </p:txBody>
      </p:sp>
    </p:spTree>
    <p:extLst>
      <p:ext uri="{BB962C8B-B14F-4D97-AF65-F5344CB8AC3E}">
        <p14:creationId xmlns:p14="http://schemas.microsoft.com/office/powerpoint/2010/main" val="4289829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mph" presetSubtype="2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2249" grpId="0" animBg="1"/>
      <p:bldP spid="52251" grpId="0" animBg="1"/>
      <p:bldP spid="52251" grpId="1" animBg="1"/>
      <p:bldP spid="52251" grpId="2" animBg="1"/>
      <p:bldP spid="5226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25" name="Text Box 21"/>
          <p:cNvSpPr txBox="1">
            <a:spLocks noChangeArrowheads="1"/>
          </p:cNvSpPr>
          <p:nvPr/>
        </p:nvSpPr>
        <p:spPr bwMode="auto">
          <a:xfrm>
            <a:off x="914400" y="24384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cs typeface="Times New Roman" pitchFamily="18" charset="0"/>
            </a:endParaRPr>
          </a:p>
        </p:txBody>
      </p:sp>
      <p:sp>
        <p:nvSpPr>
          <p:cNvPr id="405558" name="Oval 54"/>
          <p:cNvSpPr>
            <a:spLocks noChangeArrowheads="1"/>
          </p:cNvSpPr>
          <p:nvPr/>
        </p:nvSpPr>
        <p:spPr bwMode="auto">
          <a:xfrm>
            <a:off x="5029200" y="2743200"/>
            <a:ext cx="457200" cy="3810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rgbClr val="3333CC"/>
                </a:solidFill>
                <a:cs typeface="Times New Roman" pitchFamily="18" charset="0"/>
              </a:rPr>
              <a:t>C</a:t>
            </a:r>
            <a:r>
              <a:rPr lang="en-US" sz="2400" b="1">
                <a:solidFill>
                  <a:srgbClr val="3333CC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05559" name="Oval 55"/>
          <p:cNvSpPr>
            <a:spLocks noChangeArrowheads="1"/>
          </p:cNvSpPr>
          <p:nvPr/>
        </p:nvSpPr>
        <p:spPr bwMode="auto">
          <a:xfrm>
            <a:off x="685800" y="3886200"/>
            <a:ext cx="457200" cy="3810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rgbClr val="3333CC"/>
                </a:solidFill>
                <a:cs typeface="Times New Roman" pitchFamily="18" charset="0"/>
              </a:rPr>
              <a:t>A.</a:t>
            </a:r>
          </a:p>
        </p:txBody>
      </p:sp>
      <p:sp>
        <p:nvSpPr>
          <p:cNvPr id="405560" name="Oval 56"/>
          <p:cNvSpPr>
            <a:spLocks noChangeArrowheads="1"/>
          </p:cNvSpPr>
          <p:nvPr/>
        </p:nvSpPr>
        <p:spPr bwMode="auto">
          <a:xfrm>
            <a:off x="2819400" y="4648200"/>
            <a:ext cx="457200" cy="3810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rgbClr val="3333CC"/>
                </a:solidFill>
                <a:cs typeface="Times New Roman" pitchFamily="18" charset="0"/>
              </a:rPr>
              <a:t>B</a:t>
            </a:r>
            <a:r>
              <a:rPr lang="en-US" sz="2400" b="1">
                <a:solidFill>
                  <a:srgbClr val="3333CC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05561" name="Oval 57"/>
          <p:cNvSpPr>
            <a:spLocks noChangeArrowheads="1"/>
          </p:cNvSpPr>
          <p:nvPr/>
        </p:nvSpPr>
        <p:spPr bwMode="auto">
          <a:xfrm>
            <a:off x="5867400" y="5867400"/>
            <a:ext cx="457200" cy="3810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rgbClr val="3333CC"/>
                </a:solidFill>
                <a:cs typeface="Times New Roman" pitchFamily="18" charset="0"/>
              </a:rPr>
              <a:t>C.</a:t>
            </a:r>
          </a:p>
        </p:txBody>
      </p:sp>
      <p:sp>
        <p:nvSpPr>
          <p:cNvPr id="405562" name="Text Box 58"/>
          <p:cNvSpPr txBox="1">
            <a:spLocks noChangeArrowheads="1"/>
          </p:cNvSpPr>
          <p:nvPr/>
        </p:nvSpPr>
        <p:spPr bwMode="auto">
          <a:xfrm>
            <a:off x="762000" y="623888"/>
            <a:ext cx="289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990033"/>
                </a:solidFill>
                <a:cs typeface="Times New Roman" pitchFamily="18" charset="0"/>
              </a:rPr>
              <a:t>Ôn</a:t>
            </a:r>
            <a:r>
              <a:rPr lang="en-US" sz="2800" b="1" i="1" dirty="0" smtClean="0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33"/>
                </a:solidFill>
                <a:cs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33"/>
                </a:solidFill>
                <a:cs typeface="Times New Roman" pitchFamily="18" charset="0"/>
              </a:rPr>
              <a:t>cũ</a:t>
            </a:r>
            <a:r>
              <a:rPr lang="en-US" sz="2800" b="1" i="1" dirty="0">
                <a:solidFill>
                  <a:srgbClr val="A50021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405563" name="Text Box 59"/>
          <p:cNvSpPr txBox="1">
            <a:spLocks noChangeArrowheads="1"/>
          </p:cNvSpPr>
          <p:nvPr/>
        </p:nvSpPr>
        <p:spPr bwMode="auto">
          <a:xfrm>
            <a:off x="3810000" y="6096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cs typeface="Times New Roman" pitchFamily="18" charset="0"/>
              </a:rPr>
              <a:t>Chọn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itchFamily="18" charset="0"/>
              </a:rPr>
              <a:t>trả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itchFamily="18" charset="0"/>
              </a:rPr>
              <a:t>lời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itchFamily="18" charset="0"/>
              </a:rPr>
              <a:t>đúng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05564" name="Text Box 60"/>
          <p:cNvSpPr txBox="1">
            <a:spLocks noChangeArrowheads="1"/>
          </p:cNvSpPr>
          <p:nvPr/>
        </p:nvSpPr>
        <p:spPr bwMode="auto">
          <a:xfrm>
            <a:off x="457200" y="1920875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1. Để làm cầu bắc qua sông, làm đường ray tàu hỏa người ta sử dụng vật liệu nào?</a:t>
            </a:r>
          </a:p>
        </p:txBody>
      </p:sp>
      <p:sp>
        <p:nvSpPr>
          <p:cNvPr id="405565" name="Text Box 61"/>
          <p:cNvSpPr txBox="1">
            <a:spLocks noChangeArrowheads="1"/>
          </p:cNvSpPr>
          <p:nvPr/>
        </p:nvSpPr>
        <p:spPr bwMode="auto">
          <a:xfrm>
            <a:off x="533400" y="2667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A. Nhôm.</a:t>
            </a:r>
          </a:p>
        </p:txBody>
      </p:sp>
      <p:sp>
        <p:nvSpPr>
          <p:cNvPr id="405566" name="Text Box 62"/>
          <p:cNvSpPr txBox="1">
            <a:spLocks noChangeArrowheads="1"/>
          </p:cNvSpPr>
          <p:nvPr/>
        </p:nvSpPr>
        <p:spPr bwMode="auto">
          <a:xfrm>
            <a:off x="2819400" y="2667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B. Đồng.</a:t>
            </a:r>
          </a:p>
        </p:txBody>
      </p:sp>
      <p:sp>
        <p:nvSpPr>
          <p:cNvPr id="405567" name="Text Box 63"/>
          <p:cNvSpPr txBox="1">
            <a:spLocks noChangeArrowheads="1"/>
          </p:cNvSpPr>
          <p:nvPr/>
        </p:nvSpPr>
        <p:spPr bwMode="auto">
          <a:xfrm>
            <a:off x="5029200" y="2667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C. Thép.</a:t>
            </a:r>
          </a:p>
        </p:txBody>
      </p:sp>
      <p:sp>
        <p:nvSpPr>
          <p:cNvPr id="405568" name="Text Box 64"/>
          <p:cNvSpPr txBox="1">
            <a:spLocks noChangeArrowheads="1"/>
          </p:cNvSpPr>
          <p:nvPr/>
        </p:nvSpPr>
        <p:spPr bwMode="auto">
          <a:xfrm>
            <a:off x="7010400" y="2667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D.Gang.</a:t>
            </a:r>
          </a:p>
        </p:txBody>
      </p:sp>
      <p:sp>
        <p:nvSpPr>
          <p:cNvPr id="405569" name="Text Box 65"/>
          <p:cNvSpPr txBox="1">
            <a:spLocks noChangeArrowheads="1"/>
          </p:cNvSpPr>
          <p:nvPr/>
        </p:nvSpPr>
        <p:spPr bwMode="auto">
          <a:xfrm>
            <a:off x="685800" y="3810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A. Gạch.</a:t>
            </a:r>
          </a:p>
        </p:txBody>
      </p:sp>
      <p:sp>
        <p:nvSpPr>
          <p:cNvPr id="405570" name="Text Box 66"/>
          <p:cNvSpPr txBox="1">
            <a:spLocks noChangeArrowheads="1"/>
          </p:cNvSpPr>
          <p:nvPr/>
        </p:nvSpPr>
        <p:spPr bwMode="auto">
          <a:xfrm>
            <a:off x="3124200" y="3810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B. Thủy tinh.</a:t>
            </a:r>
          </a:p>
        </p:txBody>
      </p:sp>
      <p:sp>
        <p:nvSpPr>
          <p:cNvPr id="405571" name="Text Box 67"/>
          <p:cNvSpPr txBox="1">
            <a:spLocks noChangeArrowheads="1"/>
          </p:cNvSpPr>
          <p:nvPr/>
        </p:nvSpPr>
        <p:spPr bwMode="auto">
          <a:xfrm>
            <a:off x="6324600" y="3810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C. Ngói.</a:t>
            </a:r>
          </a:p>
        </p:txBody>
      </p:sp>
      <p:sp>
        <p:nvSpPr>
          <p:cNvPr id="405572" name="Text Box 68"/>
          <p:cNvSpPr txBox="1">
            <a:spLocks noChangeArrowheads="1"/>
          </p:cNvSpPr>
          <p:nvPr/>
        </p:nvSpPr>
        <p:spPr bwMode="auto">
          <a:xfrm>
            <a:off x="533400" y="4648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A. Đồng.</a:t>
            </a:r>
          </a:p>
        </p:txBody>
      </p:sp>
      <p:sp>
        <p:nvSpPr>
          <p:cNvPr id="405573" name="Text Box 69"/>
          <p:cNvSpPr txBox="1">
            <a:spLocks noChangeArrowheads="1"/>
          </p:cNvSpPr>
          <p:nvPr/>
        </p:nvSpPr>
        <p:spPr bwMode="auto">
          <a:xfrm>
            <a:off x="2819400" y="4648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B. Đá vôi.</a:t>
            </a:r>
          </a:p>
        </p:txBody>
      </p:sp>
      <p:sp>
        <p:nvSpPr>
          <p:cNvPr id="405574" name="Text Box 70"/>
          <p:cNvSpPr txBox="1">
            <a:spLocks noChangeArrowheads="1"/>
          </p:cNvSpPr>
          <p:nvPr/>
        </p:nvSpPr>
        <p:spPr bwMode="auto">
          <a:xfrm>
            <a:off x="4953000" y="4648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C. Sắt.</a:t>
            </a:r>
          </a:p>
        </p:txBody>
      </p:sp>
      <p:sp>
        <p:nvSpPr>
          <p:cNvPr id="405575" name="Text Box 71"/>
          <p:cNvSpPr txBox="1">
            <a:spLocks noChangeArrowheads="1"/>
          </p:cNvSpPr>
          <p:nvPr/>
        </p:nvSpPr>
        <p:spPr bwMode="auto">
          <a:xfrm>
            <a:off x="6553200" y="4648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D. Nhôm.</a:t>
            </a:r>
          </a:p>
        </p:txBody>
      </p:sp>
      <p:sp>
        <p:nvSpPr>
          <p:cNvPr id="405576" name="Text Box 72"/>
          <p:cNvSpPr txBox="1">
            <a:spLocks noChangeArrowheads="1"/>
          </p:cNvSpPr>
          <p:nvPr/>
        </p:nvSpPr>
        <p:spPr bwMode="auto">
          <a:xfrm>
            <a:off x="457200" y="5867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A. Chất dẻo.</a:t>
            </a:r>
          </a:p>
        </p:txBody>
      </p:sp>
      <p:sp>
        <p:nvSpPr>
          <p:cNvPr id="405577" name="Text Box 73"/>
          <p:cNvSpPr txBox="1">
            <a:spLocks noChangeArrowheads="1"/>
          </p:cNvSpPr>
          <p:nvPr/>
        </p:nvSpPr>
        <p:spPr bwMode="auto">
          <a:xfrm>
            <a:off x="3124200" y="5867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B. Cao su.</a:t>
            </a:r>
          </a:p>
        </p:txBody>
      </p:sp>
      <p:sp>
        <p:nvSpPr>
          <p:cNvPr id="405578" name="Text Box 74"/>
          <p:cNvSpPr txBox="1">
            <a:spLocks noChangeArrowheads="1"/>
          </p:cNvSpPr>
          <p:nvPr/>
        </p:nvSpPr>
        <p:spPr bwMode="auto">
          <a:xfrm>
            <a:off x="5867400" y="5867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C. Tơ sợi.</a:t>
            </a:r>
          </a:p>
        </p:txBody>
      </p:sp>
      <p:sp>
        <p:nvSpPr>
          <p:cNvPr id="405579" name="Text Box 75"/>
          <p:cNvSpPr txBox="1">
            <a:spLocks noChangeArrowheads="1"/>
          </p:cNvSpPr>
          <p:nvPr/>
        </p:nvSpPr>
        <p:spPr bwMode="auto">
          <a:xfrm>
            <a:off x="381000" y="3048000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2. Để xây tường, lát sân, lát sàn nhà người ta sử dụng vật liệu nào?</a:t>
            </a:r>
          </a:p>
        </p:txBody>
      </p:sp>
      <p:sp>
        <p:nvSpPr>
          <p:cNvPr id="405580" name="Text Box 76"/>
          <p:cNvSpPr txBox="1">
            <a:spLocks noChangeArrowheads="1"/>
          </p:cNvSpPr>
          <p:nvPr/>
        </p:nvSpPr>
        <p:spPr bwMode="auto">
          <a:xfrm>
            <a:off x="304800" y="41910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3. Để sản xuất xi măng, tạc tượng người ta sử dụng vật liệu nào?</a:t>
            </a:r>
          </a:p>
        </p:txBody>
      </p:sp>
      <p:sp>
        <p:nvSpPr>
          <p:cNvPr id="405581" name="Text Box 77"/>
          <p:cNvSpPr txBox="1">
            <a:spLocks noChangeArrowheads="1"/>
          </p:cNvSpPr>
          <p:nvPr/>
        </p:nvSpPr>
        <p:spPr bwMode="auto">
          <a:xfrm>
            <a:off x="304800" y="5121275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cs typeface="Times New Roman" pitchFamily="18" charset="0"/>
              </a:rPr>
              <a:t>4. Để dệt thành vải may quần,áo, chăn, màn người ta sử dụng vật liệu nào?</a:t>
            </a:r>
          </a:p>
        </p:txBody>
      </p:sp>
    </p:spTree>
    <p:extLst>
      <p:ext uri="{BB962C8B-B14F-4D97-AF65-F5344CB8AC3E}">
        <p14:creationId xmlns:p14="http://schemas.microsoft.com/office/powerpoint/2010/main" val="1237564516"/>
      </p:ext>
    </p:extLst>
  </p:cSld>
  <p:clrMapOvr>
    <a:masterClrMapping/>
  </p:clrMapOvr>
  <p:transition spd="med">
    <p:comb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5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5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5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05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05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05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0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0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0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0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0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0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05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05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05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0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0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0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0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05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05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05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05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05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05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0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0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0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40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40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40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0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40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40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40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0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0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0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40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40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40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40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40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40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40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40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40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0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40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40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40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40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40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40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405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405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405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405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405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405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0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58" grpId="0" animBg="1"/>
      <p:bldP spid="405559" grpId="0" animBg="1"/>
      <p:bldP spid="405560" grpId="0" animBg="1"/>
      <p:bldP spid="4055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 rot="-2074161">
            <a:off x="304800" y="295275"/>
            <a:ext cx="1449388" cy="1441450"/>
          </a:xfrm>
          <a:prstGeom prst="sun">
            <a:avLst>
              <a:gd name="adj" fmla="val 23042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69888" y="4114800"/>
            <a:ext cx="852487" cy="855663"/>
            <a:chOff x="1584" y="3406"/>
            <a:chExt cx="537" cy="539"/>
          </a:xfrm>
        </p:grpSpPr>
        <p:pic>
          <p:nvPicPr>
            <p:cNvPr id="530436" name="Picture 17" descr="avatar262167_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408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0437" name="Text Box 1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680" y="3406"/>
              <a:ext cx="29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>
                  <a:latin typeface="+mn-lt"/>
                  <a:cs typeface="Arial" charset="0"/>
                </a:rPr>
                <a:t>b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57200" y="2209800"/>
            <a:ext cx="852488" cy="855663"/>
            <a:chOff x="1584" y="3406"/>
            <a:chExt cx="537" cy="539"/>
          </a:xfrm>
        </p:grpSpPr>
        <p:pic>
          <p:nvPicPr>
            <p:cNvPr id="530439" name="Picture 20" descr="avatar262167_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408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0440" name="Text Box 21"/>
            <p:cNvSpPr txBox="1">
              <a:spLocks noChangeArrowheads="1"/>
            </p:cNvSpPr>
            <p:nvPr/>
          </p:nvSpPr>
          <p:spPr bwMode="auto">
            <a:xfrm>
              <a:off x="1680" y="3406"/>
              <a:ext cx="2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>
                  <a:latin typeface="+mn-lt"/>
                  <a:cs typeface="Arial" charset="0"/>
                </a:rPr>
                <a:t>a</a:t>
              </a:r>
            </a:p>
          </p:txBody>
        </p:sp>
      </p:grpSp>
      <p:sp>
        <p:nvSpPr>
          <p:cNvPr id="48150" name="AutoShape 22"/>
          <p:cNvSpPr>
            <a:spLocks noChangeArrowheads="1"/>
          </p:cNvSpPr>
          <p:nvPr/>
        </p:nvSpPr>
        <p:spPr bwMode="auto">
          <a:xfrm rot="-566031">
            <a:off x="320675" y="336550"/>
            <a:ext cx="1444625" cy="1339850"/>
          </a:xfrm>
          <a:prstGeom prst="sun">
            <a:avLst>
              <a:gd name="adj" fmla="val 230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530442" name="Oval 23"/>
          <p:cNvSpPr>
            <a:spLocks noChangeArrowheads="1"/>
          </p:cNvSpPr>
          <p:nvPr/>
        </p:nvSpPr>
        <p:spPr bwMode="auto">
          <a:xfrm>
            <a:off x="592138" y="571500"/>
            <a:ext cx="903287" cy="842963"/>
          </a:xfrm>
          <a:prstGeom prst="ellipse">
            <a:avLst/>
          </a:prstGeom>
          <a:solidFill>
            <a:srgbClr val="FF66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00FF"/>
                </a:solidFill>
                <a:latin typeface="+mn-lt"/>
                <a:cs typeface="Arial" charset="0"/>
              </a:rPr>
              <a:t>3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1379538" y="2057400"/>
            <a:ext cx="7612062" cy="173990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+mn-lt"/>
                <a:cs typeface="Times New Roman" pitchFamily="18" charset="0"/>
              </a:rPr>
              <a:t>Không có hình dạng nhất định, chiếm toàn bộ vật chứa nó, không nhìn thấy được.</a:t>
            </a:r>
            <a:endParaRPr lang="en-US" sz="3600" b="1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1371600" y="4191000"/>
            <a:ext cx="76200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nhìn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.</a:t>
            </a:r>
          </a:p>
        </p:txBody>
      </p:sp>
      <p:pic>
        <p:nvPicPr>
          <p:cNvPr id="4815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119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81000" y="5334000"/>
            <a:ext cx="852488" cy="855663"/>
            <a:chOff x="1584" y="3406"/>
            <a:chExt cx="537" cy="539"/>
          </a:xfrm>
        </p:grpSpPr>
        <p:pic>
          <p:nvPicPr>
            <p:cNvPr id="530447" name="Picture 39" descr="avatar262167_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408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0448" name="Text Box 40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680" y="3406"/>
              <a:ext cx="2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>
                  <a:latin typeface="+mn-lt"/>
                  <a:cs typeface="Arial" charset="0"/>
                </a:rPr>
                <a:t>c</a:t>
              </a:r>
            </a:p>
          </p:txBody>
        </p:sp>
      </p:grpSp>
      <p:sp>
        <p:nvSpPr>
          <p:cNvPr id="48170" name="Text Box 42"/>
          <p:cNvSpPr txBox="1">
            <a:spLocks noChangeArrowheads="1"/>
          </p:cNvSpPr>
          <p:nvPr/>
        </p:nvSpPr>
        <p:spPr bwMode="auto">
          <a:xfrm>
            <a:off x="1371600" y="5189538"/>
            <a:ext cx="7620000" cy="1200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chứa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nó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nhìn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.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828800" y="762000"/>
            <a:ext cx="579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+mn-lt"/>
                <a:cs typeface="Arial" charset="0"/>
              </a:rPr>
              <a:t>Khí Các-bô-níc, Ô-xi, Ni-tơ có đặc điểm gì?</a:t>
            </a:r>
          </a:p>
        </p:txBody>
      </p:sp>
      <p:sp>
        <p:nvSpPr>
          <p:cNvPr id="45" name="AutoShape 3"/>
          <p:cNvSpPr>
            <a:spLocks noChangeArrowheads="1"/>
          </p:cNvSpPr>
          <p:nvPr/>
        </p:nvSpPr>
        <p:spPr bwMode="auto">
          <a:xfrm>
            <a:off x="7745413" y="76200"/>
            <a:ext cx="1254125" cy="1090613"/>
          </a:xfrm>
          <a:prstGeom prst="flowChartAlternateProcess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cs typeface="Arial" pitchFamily="34" charset="0"/>
            </a:endParaRPr>
          </a:p>
        </p:txBody>
      </p:sp>
      <p:sp>
        <p:nvSpPr>
          <p:cNvPr id="46" name="Oval 9"/>
          <p:cNvSpPr>
            <a:spLocks noChangeArrowheads="1"/>
          </p:cNvSpPr>
          <p:nvPr/>
        </p:nvSpPr>
        <p:spPr bwMode="auto">
          <a:xfrm>
            <a:off x="7924800" y="228600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latin typeface="+mn-lt"/>
                <a:cs typeface="Arial" charset="0"/>
              </a:rPr>
              <a:t>5</a:t>
            </a:r>
          </a:p>
        </p:txBody>
      </p:sp>
      <p:sp>
        <p:nvSpPr>
          <p:cNvPr id="47" name="Oval 10"/>
          <p:cNvSpPr>
            <a:spLocks noChangeArrowheads="1"/>
          </p:cNvSpPr>
          <p:nvPr/>
        </p:nvSpPr>
        <p:spPr bwMode="auto">
          <a:xfrm>
            <a:off x="7924800" y="207963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latin typeface="+mn-lt"/>
                <a:cs typeface="Arial" charset="0"/>
              </a:rPr>
              <a:t>4</a:t>
            </a:r>
          </a:p>
        </p:txBody>
      </p:sp>
      <p:sp>
        <p:nvSpPr>
          <p:cNvPr id="48" name="Oval 11"/>
          <p:cNvSpPr>
            <a:spLocks noChangeArrowheads="1"/>
          </p:cNvSpPr>
          <p:nvPr/>
        </p:nvSpPr>
        <p:spPr bwMode="auto">
          <a:xfrm>
            <a:off x="7935913" y="179388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latin typeface="+mn-lt"/>
                <a:cs typeface="Arial" charset="0"/>
              </a:rPr>
              <a:t>3</a:t>
            </a: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7947025" y="190500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latin typeface="+mn-lt"/>
                <a:cs typeface="Arial" charset="0"/>
              </a:rPr>
              <a:t>2</a:t>
            </a:r>
          </a:p>
        </p:txBody>
      </p:sp>
      <p:sp>
        <p:nvSpPr>
          <p:cNvPr id="50" name="Oval 13"/>
          <p:cNvSpPr>
            <a:spLocks noChangeArrowheads="1"/>
          </p:cNvSpPr>
          <p:nvPr/>
        </p:nvSpPr>
        <p:spPr bwMode="auto">
          <a:xfrm>
            <a:off x="7945438" y="168275"/>
            <a:ext cx="914400" cy="838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66FF33"/>
                </a:solidFill>
                <a:latin typeface="+mn-lt"/>
                <a:cs typeface="Arial" charset="0"/>
              </a:rPr>
              <a:t>1</a:t>
            </a:r>
          </a:p>
        </p:txBody>
      </p:sp>
      <p:sp>
        <p:nvSpPr>
          <p:cNvPr id="51" name="Oval 14"/>
          <p:cNvSpPr>
            <a:spLocks noChangeArrowheads="1"/>
          </p:cNvSpPr>
          <p:nvPr/>
        </p:nvSpPr>
        <p:spPr bwMode="auto">
          <a:xfrm>
            <a:off x="7940675" y="176213"/>
            <a:ext cx="914400" cy="87947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+mn-lt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93776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8153" grpId="0" animBg="1"/>
      <p:bldP spid="48153" grpId="1" animBg="1"/>
      <p:bldP spid="48155" grpId="0" animBg="1"/>
      <p:bldP spid="48170" grpId="0" animBg="1"/>
      <p:bldP spid="38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Text Box 11"/>
          <p:cNvSpPr txBox="1">
            <a:spLocks noChangeArrowheads="1"/>
          </p:cNvSpPr>
          <p:nvPr/>
        </p:nvSpPr>
        <p:spPr bwMode="auto">
          <a:xfrm>
            <a:off x="990600" y="3276600"/>
            <a:ext cx="2057400" cy="2843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rgbClr val="002060"/>
              </a:solidFill>
              <a:latin typeface="+mn-lt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2060"/>
              </a:solidFill>
              <a:latin typeface="+mn-lt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2060"/>
              </a:solidFill>
              <a:latin typeface="+mn-lt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2060"/>
              </a:solidFill>
              <a:latin typeface="+mn-lt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2060"/>
              </a:solidFill>
              <a:latin typeface="+mn-lt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2060"/>
              </a:solidFill>
              <a:latin typeface="+mn-lt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sp>
        <p:nvSpPr>
          <p:cNvPr id="531460" name="Text Box 15"/>
          <p:cNvSpPr txBox="1">
            <a:spLocks noChangeArrowheads="1"/>
          </p:cNvSpPr>
          <p:nvPr/>
        </p:nvSpPr>
        <p:spPr bwMode="auto">
          <a:xfrm>
            <a:off x="3505200" y="762000"/>
            <a:ext cx="37338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rgbClr val="002060"/>
              </a:solidFill>
              <a:latin typeface="+mn-lt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8600" y="0"/>
            <a:ext cx="8305800" cy="8302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 err="1">
                <a:solidFill>
                  <a:srgbClr val="FFFE00"/>
                </a:solidFill>
                <a:latin typeface="+mn-lt"/>
                <a:cs typeface="Times New Roman" pitchFamily="18" charset="0"/>
              </a:rPr>
              <a:t>Đặc</a:t>
            </a:r>
            <a:r>
              <a:rPr lang="en-US" sz="4800" dirty="0">
                <a:solidFill>
                  <a:srgbClr val="FFFE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FE00"/>
                </a:solidFill>
                <a:latin typeface="+mn-lt"/>
                <a:cs typeface="Times New Roman" pitchFamily="18" charset="0"/>
              </a:rPr>
              <a:t>điểm</a:t>
            </a:r>
            <a:r>
              <a:rPr lang="en-US" sz="4800" dirty="0">
                <a:solidFill>
                  <a:srgbClr val="FFFE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FE00"/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FFFE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FE00"/>
                </a:solidFill>
                <a:latin typeface="+mn-lt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FFFE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FE00"/>
                </a:solidFill>
                <a:latin typeface="+mn-lt"/>
                <a:cs typeface="Times New Roman" pitchFamily="18" charset="0"/>
              </a:rPr>
              <a:t>chất</a:t>
            </a:r>
            <a:endParaRPr lang="en-US" sz="4800" dirty="0">
              <a:solidFill>
                <a:srgbClr val="FFFE0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671265408"/>
              </p:ext>
            </p:extLst>
          </p:nvPr>
        </p:nvGraphicFramePr>
        <p:xfrm>
          <a:off x="244475" y="81915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080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Graphic spid="2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29200" y="533400"/>
            <a:ext cx="16764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rắn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endCxn id="6" idx="1"/>
          </p:cNvCxnSpPr>
          <p:nvPr/>
        </p:nvCxnSpPr>
        <p:spPr>
          <a:xfrm flipV="1">
            <a:off x="3810000" y="800100"/>
            <a:ext cx="1219200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10000" y="1371600"/>
            <a:ext cx="1219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10000" y="1295400"/>
            <a:ext cx="12192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33400" y="2438400"/>
            <a:ext cx="7620000" cy="2590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iểm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a/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r</a:t>
            </a:r>
            <a:r>
              <a:rPr lang="vi-VN" sz="2400" b="1" dirty="0">
                <a:solidFill>
                  <a:schemeClr val="tx1"/>
                </a:solidFill>
                <a:cs typeface="Times New Roman" pitchFamily="18" charset="0"/>
              </a:rPr>
              <a:t>ắn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cs typeface="Times New Roman" pitchFamily="18" charset="0"/>
              </a:rPr>
              <a:t>định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b</a:t>
            </a:r>
            <a:r>
              <a:rPr lang="en-US" sz="2400" b="1">
                <a:solidFill>
                  <a:schemeClr val="tx1"/>
                </a:solidFill>
                <a:cs typeface="Times New Roman" pitchFamily="18" charset="0"/>
              </a:rPr>
              <a:t>/ </a:t>
            </a:r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Chất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lỏng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: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dáng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chứa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nó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thấy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c/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chiếm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chứa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nó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thấy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en-US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29200" y="1143000"/>
            <a:ext cx="16764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lỏng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29200" y="1752600"/>
            <a:ext cx="16764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khí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1066800"/>
            <a:ext cx="33528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chất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400" y="5105400"/>
            <a:ext cx="76200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3. S</a:t>
            </a:r>
            <a:r>
              <a:rPr lang="vi-VN" sz="2400" b="1" dirty="0">
                <a:solidFill>
                  <a:schemeClr val="tx1"/>
                </a:solidFill>
                <a:cs typeface="Times New Roman" pitchFamily="18" charset="0"/>
              </a:rPr>
              <a:t>ự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chuyển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chất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chuyển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chemeClr val="tx1"/>
                </a:solidFill>
                <a:cs typeface="Times New Roman" pitchFamily="18" charset="0"/>
              </a:rPr>
              <a:t>ừ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sang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cs typeface="Times New Roman" pitchFamily="18" charset="0"/>
              </a:rPr>
              <a:t>đổi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09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3183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0175"/>
            <a:ext cx="8839200" cy="6629400"/>
          </a:xfrm>
          <a:prstGeom prst="rect">
            <a:avLst/>
          </a:prstGeom>
          <a:noFill/>
          <a:ln w="1143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59" name="WordArt 4"/>
          <p:cNvSpPr>
            <a:spLocks noChangeArrowheads="1" noChangeShapeType="1" noTextEdit="1"/>
          </p:cNvSpPr>
          <p:nvPr/>
        </p:nvSpPr>
        <p:spPr bwMode="auto">
          <a:xfrm>
            <a:off x="1012825" y="1219200"/>
            <a:ext cx="7143750" cy="243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mtClean="0">
                <a:ln w="254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chemeClr val="tx2"/>
                  </a:outerShdw>
                </a:effectLst>
                <a:latin typeface="+mn-lt"/>
              </a:rPr>
              <a:t>CHÚC CÁC EM HỌC SINH</a:t>
            </a:r>
          </a:p>
          <a:p>
            <a:pPr algn="ctr"/>
            <a:r>
              <a:rPr lang="en-US" sz="3600" kern="10" smtClean="0">
                <a:ln w="254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chemeClr val="tx2"/>
                  </a:outerShdw>
                </a:effectLst>
                <a:latin typeface="+mn-lt"/>
              </a:rPr>
              <a:t>CHĂM NGOAN, HỌC GIỎI!</a:t>
            </a:r>
            <a:endParaRPr lang="en-US" sz="3600" kern="10" dirty="0">
              <a:ln w="25400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chemeClr val="tx2"/>
                </a:outerShdw>
              </a:effectLst>
              <a:latin typeface="+mn-lt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-13685838" y="6053138"/>
            <a:ext cx="1363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+mn-lt"/>
              </a:rPr>
              <a:t>Kính chúc các thầy, cô giáo và các em  luôn mạnh khoẻ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dozen_red_roses_expand_vase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50292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dozen_red_roses_expand_vase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296025" y="50292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WordArt 16" descr="White marble"/>
          <p:cNvSpPr>
            <a:spLocks noChangeArrowheads="1" noChangeShapeType="1" noTextEdit="1"/>
          </p:cNvSpPr>
          <p:nvPr/>
        </p:nvSpPr>
        <p:spPr bwMode="auto">
          <a:xfrm>
            <a:off x="2733675" y="990600"/>
            <a:ext cx="3590925" cy="79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Khoa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học</a:t>
            </a:r>
            <a:endParaRPr lang="en-US" sz="3600" b="1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10247" name="Text Box 18"/>
          <p:cNvSpPr txBox="1">
            <a:spLocks noChangeArrowheads="1"/>
          </p:cNvSpPr>
          <p:nvPr/>
        </p:nvSpPr>
        <p:spPr bwMode="auto">
          <a:xfrm>
            <a:off x="4876799" y="3810000"/>
            <a:ext cx="2486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Trang 72.73</a:t>
            </a:r>
          </a:p>
        </p:txBody>
      </p:sp>
      <p:sp>
        <p:nvSpPr>
          <p:cNvPr id="4104" name="WordArt 29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66770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</a:t>
            </a:r>
            <a:r>
              <a:rPr lang="en-US" sz="3600" b="1" kern="10" dirty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chuyển</a:t>
            </a:r>
            <a:r>
              <a:rPr lang="en-US" sz="3600" b="1" kern="10" dirty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thể</a:t>
            </a:r>
            <a:r>
              <a:rPr lang="en-US" sz="3600" b="1" kern="10" dirty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err="1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chất</a:t>
            </a:r>
            <a:endParaRPr lang="en-US" sz="3600" b="1" kern="10" dirty="0">
              <a:ln w="12700">
                <a:solidFill>
                  <a:srgbClr val="3366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6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2" name="Picture 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25146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3" name="Picture 5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8382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4" name="Picture 6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200" y="36576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5" name="Picture 7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8382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6" name="Picture 8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5638800"/>
            <a:ext cx="3048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7" name="Picture 9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35814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8" name="Picture 10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4800" y="9144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9" name="Picture 11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56388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20" name="Picture 12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41148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21" name="Picture 13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21336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22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48006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3844" name="Text Box 36"/>
          <p:cNvSpPr txBox="1">
            <a:spLocks noChangeArrowheads="1"/>
          </p:cNvSpPr>
          <p:nvPr/>
        </p:nvSpPr>
        <p:spPr bwMode="auto">
          <a:xfrm>
            <a:off x="990600" y="2832100"/>
            <a:ext cx="15240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Cát trắng</a:t>
            </a:r>
          </a:p>
        </p:txBody>
      </p:sp>
      <p:sp>
        <p:nvSpPr>
          <p:cNvPr id="503845" name="Text Box 37"/>
          <p:cNvSpPr txBox="1">
            <a:spLocks noChangeArrowheads="1"/>
          </p:cNvSpPr>
          <p:nvPr/>
        </p:nvSpPr>
        <p:spPr bwMode="auto">
          <a:xfrm>
            <a:off x="3048000" y="2832100"/>
            <a:ext cx="13716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Cồn</a:t>
            </a:r>
          </a:p>
        </p:txBody>
      </p:sp>
      <p:sp>
        <p:nvSpPr>
          <p:cNvPr id="503846" name="Rectangle 38"/>
          <p:cNvSpPr>
            <a:spLocks noChangeArrowheads="1"/>
          </p:cNvSpPr>
          <p:nvPr/>
        </p:nvSpPr>
        <p:spPr bwMode="auto">
          <a:xfrm>
            <a:off x="3048000" y="3441700"/>
            <a:ext cx="13716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  Xăng </a:t>
            </a:r>
          </a:p>
        </p:txBody>
      </p:sp>
      <p:sp>
        <p:nvSpPr>
          <p:cNvPr id="503847" name="Rectangle 39"/>
          <p:cNvSpPr>
            <a:spLocks noChangeArrowheads="1"/>
          </p:cNvSpPr>
          <p:nvPr/>
        </p:nvSpPr>
        <p:spPr bwMode="auto">
          <a:xfrm>
            <a:off x="3048000" y="4051300"/>
            <a:ext cx="13716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  Ni tơ</a:t>
            </a:r>
          </a:p>
        </p:txBody>
      </p:sp>
      <p:sp>
        <p:nvSpPr>
          <p:cNvPr id="503848" name="Rectangle 40"/>
          <p:cNvSpPr>
            <a:spLocks noChangeArrowheads="1"/>
          </p:cNvSpPr>
          <p:nvPr/>
        </p:nvSpPr>
        <p:spPr bwMode="auto">
          <a:xfrm>
            <a:off x="4960938" y="4038600"/>
            <a:ext cx="1820862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Hơi nước</a:t>
            </a:r>
          </a:p>
        </p:txBody>
      </p:sp>
      <p:sp>
        <p:nvSpPr>
          <p:cNvPr id="503849" name="Rectangle 41"/>
          <p:cNvSpPr>
            <a:spLocks noChangeArrowheads="1"/>
          </p:cNvSpPr>
          <p:nvPr/>
        </p:nvSpPr>
        <p:spPr bwMode="auto">
          <a:xfrm>
            <a:off x="4945063" y="3429000"/>
            <a:ext cx="1836737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  Nước đá</a:t>
            </a:r>
          </a:p>
        </p:txBody>
      </p:sp>
      <p:sp>
        <p:nvSpPr>
          <p:cNvPr id="503850" name="Rectangle 42"/>
          <p:cNvSpPr>
            <a:spLocks noChangeArrowheads="1"/>
          </p:cNvSpPr>
          <p:nvPr/>
        </p:nvSpPr>
        <p:spPr bwMode="auto">
          <a:xfrm>
            <a:off x="7086600" y="3962400"/>
            <a:ext cx="14478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  Nước </a:t>
            </a:r>
          </a:p>
        </p:txBody>
      </p:sp>
      <p:sp>
        <p:nvSpPr>
          <p:cNvPr id="503851" name="Rectangle 43"/>
          <p:cNvSpPr>
            <a:spLocks noChangeArrowheads="1"/>
          </p:cNvSpPr>
          <p:nvPr/>
        </p:nvSpPr>
        <p:spPr bwMode="auto">
          <a:xfrm>
            <a:off x="7086600" y="3429000"/>
            <a:ext cx="14478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  Muối</a:t>
            </a:r>
          </a:p>
        </p:txBody>
      </p:sp>
      <p:sp>
        <p:nvSpPr>
          <p:cNvPr id="503852" name="Rectangle 44"/>
          <p:cNvSpPr>
            <a:spLocks noChangeArrowheads="1"/>
          </p:cNvSpPr>
          <p:nvPr/>
        </p:nvSpPr>
        <p:spPr bwMode="auto">
          <a:xfrm>
            <a:off x="4945063" y="2819400"/>
            <a:ext cx="1836737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  Đường</a:t>
            </a:r>
          </a:p>
        </p:txBody>
      </p:sp>
      <p:sp>
        <p:nvSpPr>
          <p:cNvPr id="503853" name="Rectangle 45"/>
          <p:cNvSpPr>
            <a:spLocks noChangeArrowheads="1"/>
          </p:cNvSpPr>
          <p:nvPr/>
        </p:nvSpPr>
        <p:spPr bwMode="auto">
          <a:xfrm>
            <a:off x="7086600" y="2819400"/>
            <a:ext cx="14478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  Ô-xy</a:t>
            </a:r>
          </a:p>
        </p:txBody>
      </p:sp>
      <p:sp>
        <p:nvSpPr>
          <p:cNvPr id="503854" name="Rectangle 46"/>
          <p:cNvSpPr>
            <a:spLocks noChangeArrowheads="1"/>
          </p:cNvSpPr>
          <p:nvPr/>
        </p:nvSpPr>
        <p:spPr bwMode="auto">
          <a:xfrm>
            <a:off x="990600" y="4038600"/>
            <a:ext cx="15240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  Dầu ăn</a:t>
            </a:r>
          </a:p>
        </p:txBody>
      </p:sp>
      <p:sp>
        <p:nvSpPr>
          <p:cNvPr id="503855" name="Text Box 47"/>
          <p:cNvSpPr txBox="1">
            <a:spLocks noChangeArrowheads="1"/>
          </p:cNvSpPr>
          <p:nvPr/>
        </p:nvSpPr>
        <p:spPr bwMode="auto">
          <a:xfrm>
            <a:off x="990600" y="3454400"/>
            <a:ext cx="15240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Nhôm</a:t>
            </a:r>
          </a:p>
        </p:txBody>
      </p:sp>
      <p:graphicFrame>
        <p:nvGraphicFramePr>
          <p:cNvPr id="503881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806658"/>
              </p:ext>
            </p:extLst>
          </p:nvPr>
        </p:nvGraphicFramePr>
        <p:xfrm>
          <a:off x="1295400" y="4928616"/>
          <a:ext cx="6248400" cy="1548384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1981200"/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Thể rắn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Thể lỏng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Thể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</a:tr>
            </a:tbl>
          </a:graphicData>
        </a:graphic>
      </p:graphicFrame>
      <p:sp>
        <p:nvSpPr>
          <p:cNvPr id="503879" name="Text Box 71"/>
          <p:cNvSpPr txBox="1">
            <a:spLocks noChangeArrowheads="1"/>
          </p:cNvSpPr>
          <p:nvPr/>
        </p:nvSpPr>
        <p:spPr bwMode="auto">
          <a:xfrm>
            <a:off x="990600" y="1828800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Dùng các tấm phiếu có nội dung dưới đây để xếp vào cột phù hợp:</a:t>
            </a:r>
          </a:p>
        </p:txBody>
      </p:sp>
      <p:sp>
        <p:nvSpPr>
          <p:cNvPr id="503885" name="Text Box 77"/>
          <p:cNvSpPr txBox="1">
            <a:spLocks noChangeArrowheads="1"/>
          </p:cNvSpPr>
          <p:nvPr/>
        </p:nvSpPr>
        <p:spPr bwMode="auto">
          <a:xfrm>
            <a:off x="1066800" y="685800"/>
            <a:ext cx="6858000" cy="95567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</a:rPr>
              <a:t>Hoạt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động</a:t>
            </a:r>
            <a:r>
              <a:rPr lang="en-US" sz="2800" b="1" i="1" dirty="0">
                <a:solidFill>
                  <a:srgbClr val="FF3300"/>
                </a:solidFill>
              </a:rPr>
              <a:t> 1</a:t>
            </a:r>
            <a:r>
              <a:rPr lang="en-US" sz="2800" i="1" dirty="0">
                <a:solidFill>
                  <a:srgbClr val="FF3300"/>
                </a:solidFill>
              </a:rPr>
              <a:t>:</a:t>
            </a:r>
            <a:r>
              <a:rPr lang="en-US" sz="2800" i="1" dirty="0">
                <a:solidFill>
                  <a:srgbClr val="3333CC"/>
                </a:solidFill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</a:rPr>
              <a:t>Trò</a:t>
            </a:r>
            <a:r>
              <a:rPr lang="en-US" sz="2800" b="1" i="1" dirty="0">
                <a:solidFill>
                  <a:srgbClr val="3333CC"/>
                </a:solidFill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</a:rPr>
              <a:t>chơi</a:t>
            </a:r>
            <a:r>
              <a:rPr lang="en-US" sz="2800" b="1" i="1" dirty="0">
                <a:solidFill>
                  <a:srgbClr val="3333CC"/>
                </a:solidFill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</a:rPr>
              <a:t>tiếp</a:t>
            </a:r>
            <a:r>
              <a:rPr lang="en-US" sz="2800" b="1" i="1" dirty="0">
                <a:solidFill>
                  <a:srgbClr val="3333CC"/>
                </a:solidFill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</a:rPr>
              <a:t>sức</a:t>
            </a:r>
            <a:r>
              <a:rPr lang="en-US" sz="2800" b="1" i="1" dirty="0">
                <a:solidFill>
                  <a:srgbClr val="3333CC"/>
                </a:solidFill>
              </a:rPr>
              <a:t>                                                                     		</a:t>
            </a:r>
            <a:r>
              <a:rPr lang="en-US" sz="2800" b="1" i="1" dirty="0" err="1">
                <a:solidFill>
                  <a:srgbClr val="FF0000"/>
                </a:solidFill>
              </a:rPr>
              <a:t>Phân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biệt</a:t>
            </a:r>
            <a:r>
              <a:rPr lang="en-US" sz="2800" b="1" i="1" dirty="0">
                <a:solidFill>
                  <a:srgbClr val="FF0000"/>
                </a:solidFill>
              </a:rPr>
              <a:t> 3 </a:t>
            </a:r>
            <a:r>
              <a:rPr lang="en-US" sz="2800" b="1" i="1" dirty="0" err="1">
                <a:solidFill>
                  <a:srgbClr val="FF0000"/>
                </a:solidFill>
              </a:rPr>
              <a:t>thể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của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chất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34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38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3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3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0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0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0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0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0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0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0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0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0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0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0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50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44" grpId="0" animBg="1" autoUpdateAnimBg="0"/>
      <p:bldP spid="503845" grpId="0" animBg="1" autoUpdateAnimBg="0"/>
      <p:bldP spid="503846" grpId="0" animBg="1" autoUpdateAnimBg="0"/>
      <p:bldP spid="503847" grpId="0" animBg="1" autoUpdateAnimBg="0"/>
      <p:bldP spid="503848" grpId="0" animBg="1" autoUpdateAnimBg="0"/>
      <p:bldP spid="503849" grpId="0" animBg="1" autoUpdateAnimBg="0"/>
      <p:bldP spid="503850" grpId="0" animBg="1" autoUpdateAnimBg="0"/>
      <p:bldP spid="503851" grpId="0" animBg="1" autoUpdateAnimBg="0"/>
      <p:bldP spid="503852" grpId="0" animBg="1" autoUpdateAnimBg="0"/>
      <p:bldP spid="503853" grpId="0" animBg="1" autoUpdateAnimBg="0"/>
      <p:bldP spid="503854" grpId="0" animBg="1" autoUpdateAnimBg="0"/>
      <p:bldP spid="503855" grpId="0" animBg="1" autoUpdateAnimBg="0"/>
      <p:bldP spid="503879" grpId="0" autoUpdateAnimBg="0"/>
      <p:bldP spid="5038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200" name="Text Box 8"/>
          <p:cNvSpPr txBox="1">
            <a:spLocks noChangeArrowheads="1"/>
          </p:cNvSpPr>
          <p:nvPr/>
        </p:nvSpPr>
        <p:spPr bwMode="auto">
          <a:xfrm>
            <a:off x="1219200" y="457200"/>
            <a:ext cx="6781800" cy="1169988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</a:rPr>
              <a:t>Hoạt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động</a:t>
            </a:r>
            <a:r>
              <a:rPr lang="en-US" sz="2800" b="1" i="1" dirty="0">
                <a:solidFill>
                  <a:srgbClr val="FF3300"/>
                </a:solidFill>
              </a:rPr>
              <a:t> 1</a:t>
            </a:r>
            <a:r>
              <a:rPr lang="en-US" sz="2800" i="1" dirty="0">
                <a:solidFill>
                  <a:srgbClr val="FF3300"/>
                </a:solidFill>
              </a:rPr>
              <a:t>:</a:t>
            </a:r>
            <a:r>
              <a:rPr lang="en-US" sz="2800" i="1" dirty="0">
                <a:solidFill>
                  <a:srgbClr val="3333CC"/>
                </a:solidFill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</a:rPr>
              <a:t>Trò</a:t>
            </a:r>
            <a:r>
              <a:rPr lang="en-US" sz="2800" b="1" i="1" dirty="0">
                <a:solidFill>
                  <a:srgbClr val="3333CC"/>
                </a:solidFill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</a:rPr>
              <a:t>chơi</a:t>
            </a:r>
            <a:r>
              <a:rPr lang="en-US" sz="2800" b="1" i="1" dirty="0">
                <a:solidFill>
                  <a:srgbClr val="3333CC"/>
                </a:solidFill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</a:rPr>
              <a:t>tiếp</a:t>
            </a:r>
            <a:r>
              <a:rPr lang="en-US" sz="2800" b="1" i="1" dirty="0">
                <a:solidFill>
                  <a:srgbClr val="3333CC"/>
                </a:solidFill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</a:rPr>
              <a:t>sức</a:t>
            </a:r>
            <a:endParaRPr lang="en-US" sz="2800" b="1" i="1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3333CC"/>
                </a:solidFill>
              </a:rPr>
              <a:t>                      </a:t>
            </a:r>
            <a:r>
              <a:rPr lang="en-US" sz="2800" b="1" dirty="0"/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Phân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biệt</a:t>
            </a:r>
            <a:r>
              <a:rPr lang="en-US" sz="2800" b="1" i="1" dirty="0">
                <a:solidFill>
                  <a:srgbClr val="FF0000"/>
                </a:solidFill>
              </a:rPr>
              <a:t> 3 </a:t>
            </a:r>
            <a:r>
              <a:rPr lang="en-US" sz="2800" b="1" i="1" dirty="0" err="1">
                <a:solidFill>
                  <a:srgbClr val="FF0000"/>
                </a:solidFill>
              </a:rPr>
              <a:t>thể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của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chất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2022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32305"/>
              </p:ext>
            </p:extLst>
          </p:nvPr>
        </p:nvGraphicFramePr>
        <p:xfrm>
          <a:off x="1371600" y="2133600"/>
          <a:ext cx="6248400" cy="3054096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1981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Thể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rắn</a:t>
                      </a:r>
                      <a:endParaRPr kumimoji="0" lang="en-US" sz="2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Thể lỏng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Thể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</a:tr>
              <a:tr h="2547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Nước đá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Cát trắng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Đường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Nhôm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Muối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Cồn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  Dầu ăn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  Nước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  Xăng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Hơi nước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Ô-xy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 Ni-tơ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DE"/>
                    </a:solidFill>
                  </a:tcPr>
                </a:tc>
              </a:tr>
            </a:tbl>
          </a:graphicData>
        </a:graphic>
      </p:graphicFrame>
      <p:sp>
        <p:nvSpPr>
          <p:cNvPr id="520215" name="Text Box 23"/>
          <p:cNvSpPr txBox="1">
            <a:spLocks noChangeArrowheads="1"/>
          </p:cNvSpPr>
          <p:nvPr/>
        </p:nvSpPr>
        <p:spPr bwMode="auto">
          <a:xfrm>
            <a:off x="1295400" y="5638800"/>
            <a:ext cx="6553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>
                <a:solidFill>
                  <a:srgbClr val="FF0000"/>
                </a:solidFill>
              </a:rPr>
              <a:t>Các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chất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trong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tự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nhiên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có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thể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tồn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tại</a:t>
            </a:r>
            <a:r>
              <a:rPr lang="en-US" sz="2600" b="1" dirty="0">
                <a:solidFill>
                  <a:srgbClr val="FF0000"/>
                </a:solidFill>
              </a:rPr>
              <a:t> ở </a:t>
            </a:r>
            <a:r>
              <a:rPr lang="en-US" sz="2600" b="1" dirty="0" err="1">
                <a:solidFill>
                  <a:srgbClr val="FF0000"/>
                </a:solidFill>
              </a:rPr>
              <a:t>thể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rắn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thể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lỏng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hoặc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thể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khí</a:t>
            </a:r>
            <a:r>
              <a:rPr lang="en-US" sz="26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20218" name="Picture 13" descr="726986tyvhi3urb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219" name="Picture 13" descr="726986tyvhi3urb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91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149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2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1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891" name="Picture 3" descr="j0304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1981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1698625" y="37258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+mn-lt"/>
            </a:endParaRPr>
          </a:p>
        </p:txBody>
      </p:sp>
      <p:sp>
        <p:nvSpPr>
          <p:cNvPr id="549897" name="Rectangle 9"/>
          <p:cNvSpPr>
            <a:spLocks noChangeArrowheads="1"/>
          </p:cNvSpPr>
          <p:nvPr/>
        </p:nvSpPr>
        <p:spPr bwMode="auto">
          <a:xfrm>
            <a:off x="381000" y="838200"/>
            <a:ext cx="8077200" cy="6858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320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549898" name="Oval 10"/>
          <p:cNvSpPr>
            <a:spLocks noChangeArrowheads="1"/>
          </p:cNvSpPr>
          <p:nvPr/>
        </p:nvSpPr>
        <p:spPr bwMode="auto">
          <a:xfrm>
            <a:off x="990600" y="3200400"/>
            <a:ext cx="457200" cy="4572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3333CC"/>
                </a:solidFill>
                <a:latin typeface="+mn-lt"/>
              </a:rPr>
              <a:t>b)</a:t>
            </a:r>
          </a:p>
        </p:txBody>
      </p:sp>
      <p:sp>
        <p:nvSpPr>
          <p:cNvPr id="549899" name="Text Box 11"/>
          <p:cNvSpPr txBox="1">
            <a:spLocks noChangeArrowheads="1"/>
          </p:cNvSpPr>
          <p:nvPr/>
        </p:nvSpPr>
        <p:spPr bwMode="auto">
          <a:xfrm>
            <a:off x="228600" y="1981200"/>
            <a:ext cx="813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CC"/>
                </a:solidFill>
                <a:latin typeface="+mn-lt"/>
              </a:rPr>
              <a:t>  </a:t>
            </a:r>
            <a:r>
              <a:rPr lang="en-US" sz="2800" b="1" i="1">
                <a:solidFill>
                  <a:srgbClr val="FF0000"/>
                </a:solidFill>
                <a:latin typeface="+mn-lt"/>
              </a:rPr>
              <a:t>1. Chất rắn có đặc điểm gì ?</a:t>
            </a:r>
          </a:p>
        </p:txBody>
      </p:sp>
      <p:sp>
        <p:nvSpPr>
          <p:cNvPr id="549900" name="Text Box 12"/>
          <p:cNvSpPr txBox="1">
            <a:spLocks noChangeArrowheads="1"/>
          </p:cNvSpPr>
          <p:nvPr/>
        </p:nvSpPr>
        <p:spPr bwMode="auto">
          <a:xfrm>
            <a:off x="457200" y="852488"/>
            <a:ext cx="792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+mn-lt"/>
              </a:rPr>
              <a:t>  </a:t>
            </a:r>
            <a:r>
              <a:rPr lang="en-US" sz="2800" b="1">
                <a:solidFill>
                  <a:srgbClr val="A50021"/>
                </a:solidFill>
                <a:latin typeface="+mn-lt"/>
              </a:rPr>
              <a:t> Hoạt động 2: Trò chơi: “ Ai nhanh, ai đúng.”</a:t>
            </a:r>
            <a:endParaRPr lang="en-US" sz="2800" b="1" i="1">
              <a:solidFill>
                <a:srgbClr val="A50021"/>
              </a:solidFill>
              <a:latin typeface="+mn-lt"/>
            </a:endParaRPr>
          </a:p>
        </p:txBody>
      </p:sp>
      <p:sp>
        <p:nvSpPr>
          <p:cNvPr id="549901" name="Text Box 13"/>
          <p:cNvSpPr txBox="1">
            <a:spLocks noChangeArrowheads="1"/>
          </p:cNvSpPr>
          <p:nvPr/>
        </p:nvSpPr>
        <p:spPr bwMode="auto">
          <a:xfrm>
            <a:off x="457200" y="15240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  <a:latin typeface="+mn-lt"/>
              </a:rPr>
              <a:t>  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Hãy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chọn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câu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trả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lời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đúng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cho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các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câu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hỏi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sau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:</a:t>
            </a:r>
            <a:endParaRPr lang="en-US" sz="2800" b="1" i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549902" name="Text Box 14"/>
          <p:cNvSpPr txBox="1">
            <a:spLocks noChangeArrowheads="1"/>
          </p:cNvSpPr>
          <p:nvPr/>
        </p:nvSpPr>
        <p:spPr bwMode="auto">
          <a:xfrm>
            <a:off x="762000" y="25908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+mn-lt"/>
              </a:rPr>
              <a:t>  </a:t>
            </a:r>
            <a:r>
              <a:rPr lang="en-US" sz="2800" b="1" i="1">
                <a:solidFill>
                  <a:srgbClr val="0000FF"/>
                </a:solidFill>
                <a:latin typeface="+mn-lt"/>
              </a:rPr>
              <a:t>a) Không có hình dạng nhất định.</a:t>
            </a:r>
          </a:p>
        </p:txBody>
      </p:sp>
      <p:sp>
        <p:nvSpPr>
          <p:cNvPr id="549903" name="Text Box 15"/>
          <p:cNvSpPr txBox="1">
            <a:spLocks noChangeArrowheads="1"/>
          </p:cNvSpPr>
          <p:nvPr/>
        </p:nvSpPr>
        <p:spPr bwMode="auto">
          <a:xfrm>
            <a:off x="685800" y="3214688"/>
            <a:ext cx="792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2800" b="1" i="1">
                <a:solidFill>
                  <a:srgbClr val="0000FF"/>
                </a:solidFill>
                <a:latin typeface="+mn-lt"/>
              </a:rPr>
              <a:t>b) Có hình dạng nhất định.</a:t>
            </a:r>
          </a:p>
        </p:txBody>
      </p:sp>
      <p:sp>
        <p:nvSpPr>
          <p:cNvPr id="549904" name="Text Box 16"/>
          <p:cNvSpPr txBox="1">
            <a:spLocks noChangeArrowheads="1"/>
          </p:cNvSpPr>
          <p:nvPr/>
        </p:nvSpPr>
        <p:spPr bwMode="auto">
          <a:xfrm>
            <a:off x="685800" y="381000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2800" b="1" i="1">
                <a:solidFill>
                  <a:srgbClr val="0000FF"/>
                </a:solidFill>
                <a:latin typeface="+mn-lt"/>
              </a:rPr>
              <a:t>c) Không có hình dạng nhất định, có hình dạng của vật chứa nó, nhìn thấy được.</a:t>
            </a:r>
          </a:p>
        </p:txBody>
      </p:sp>
    </p:spTree>
    <p:extLst>
      <p:ext uri="{BB962C8B-B14F-4D97-AF65-F5344CB8AC3E}">
        <p14:creationId xmlns:p14="http://schemas.microsoft.com/office/powerpoint/2010/main" val="1034090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9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9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9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49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49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49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49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49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49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49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49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49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49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49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49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8" grpId="0" animBg="1"/>
      <p:bldP spid="5498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67" name="Picture 3" descr="j0304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1981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1698625" y="3649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+mn-lt"/>
            </a:endParaRPr>
          </a:p>
        </p:txBody>
      </p:sp>
      <p:sp>
        <p:nvSpPr>
          <p:cNvPr id="548873" name="Rectangle 9"/>
          <p:cNvSpPr>
            <a:spLocks noChangeArrowheads="1"/>
          </p:cNvSpPr>
          <p:nvPr/>
        </p:nvSpPr>
        <p:spPr bwMode="auto">
          <a:xfrm>
            <a:off x="381000" y="685800"/>
            <a:ext cx="8077200" cy="6858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320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548874" name="Oval 10"/>
          <p:cNvSpPr>
            <a:spLocks noChangeArrowheads="1"/>
          </p:cNvSpPr>
          <p:nvPr/>
        </p:nvSpPr>
        <p:spPr bwMode="auto">
          <a:xfrm>
            <a:off x="914400" y="3962400"/>
            <a:ext cx="533400" cy="4572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3333CC"/>
                </a:solidFill>
                <a:latin typeface="+mn-lt"/>
              </a:rPr>
              <a:t>c)</a:t>
            </a:r>
          </a:p>
        </p:txBody>
      </p:sp>
      <p:sp>
        <p:nvSpPr>
          <p:cNvPr id="548875" name="Text Box 11"/>
          <p:cNvSpPr txBox="1">
            <a:spLocks noChangeArrowheads="1"/>
          </p:cNvSpPr>
          <p:nvPr/>
        </p:nvSpPr>
        <p:spPr bwMode="auto">
          <a:xfrm>
            <a:off x="228600" y="1905000"/>
            <a:ext cx="813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CC"/>
                </a:solidFill>
                <a:latin typeface="+mn-lt"/>
              </a:rPr>
              <a:t>  </a:t>
            </a:r>
            <a:r>
              <a:rPr lang="en-US" sz="2800" b="1" i="1">
                <a:solidFill>
                  <a:srgbClr val="FF0000"/>
                </a:solidFill>
                <a:latin typeface="+mn-lt"/>
              </a:rPr>
              <a:t>2. Chất lỏng có đặc điểm gì ?</a:t>
            </a:r>
          </a:p>
        </p:txBody>
      </p:sp>
      <p:sp>
        <p:nvSpPr>
          <p:cNvPr id="548876" name="Text Box 12"/>
          <p:cNvSpPr txBox="1">
            <a:spLocks noChangeArrowheads="1"/>
          </p:cNvSpPr>
          <p:nvPr/>
        </p:nvSpPr>
        <p:spPr bwMode="auto">
          <a:xfrm>
            <a:off x="457200" y="776288"/>
            <a:ext cx="792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  <a:latin typeface="+mn-lt"/>
              </a:rPr>
              <a:t>  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Hoạt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động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2: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Trò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chơi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: “ Ai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nhanh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ai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đúng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.”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48877" name="Text Box 13"/>
          <p:cNvSpPr txBox="1">
            <a:spLocks noChangeArrowheads="1"/>
          </p:cNvSpPr>
          <p:nvPr/>
        </p:nvSpPr>
        <p:spPr bwMode="auto">
          <a:xfrm>
            <a:off x="457200" y="14478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>   Hãy chọn câu trả lời đúng cho các câu hỏi sau:</a:t>
            </a:r>
            <a:endParaRPr lang="en-US" sz="2800" b="1" i="1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48878" name="Text Box 14"/>
          <p:cNvSpPr txBox="1">
            <a:spLocks noChangeArrowheads="1"/>
          </p:cNvSpPr>
          <p:nvPr/>
        </p:nvSpPr>
        <p:spPr bwMode="auto">
          <a:xfrm>
            <a:off x="762000" y="236220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+mn-lt"/>
              </a:rPr>
              <a:t>  </a:t>
            </a:r>
            <a:r>
              <a:rPr lang="en-US" sz="2800" b="1" i="1">
                <a:solidFill>
                  <a:srgbClr val="0000FF"/>
                </a:solidFill>
                <a:latin typeface="+mn-lt"/>
              </a:rPr>
              <a:t>a) Không có hình dạng nhất định, chiếm toàn bộ vật chứa nó.</a:t>
            </a:r>
          </a:p>
        </p:txBody>
      </p:sp>
      <p:sp>
        <p:nvSpPr>
          <p:cNvPr id="548879" name="Text Box 15"/>
          <p:cNvSpPr txBox="1">
            <a:spLocks noChangeArrowheads="1"/>
          </p:cNvSpPr>
          <p:nvPr/>
        </p:nvSpPr>
        <p:spPr bwMode="auto">
          <a:xfrm>
            <a:off x="685800" y="3367088"/>
            <a:ext cx="792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2800" b="1" i="1">
                <a:solidFill>
                  <a:srgbClr val="0000FF"/>
                </a:solidFill>
                <a:latin typeface="+mn-lt"/>
              </a:rPr>
              <a:t>b) Có hình dạng nhất định, nhìn thấy được.</a:t>
            </a:r>
          </a:p>
        </p:txBody>
      </p:sp>
      <p:sp>
        <p:nvSpPr>
          <p:cNvPr id="548880" name="Text Box 16"/>
          <p:cNvSpPr txBox="1">
            <a:spLocks noChangeArrowheads="1"/>
          </p:cNvSpPr>
          <p:nvPr/>
        </p:nvSpPr>
        <p:spPr bwMode="auto">
          <a:xfrm>
            <a:off x="685800" y="393065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c)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Không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dạng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nhất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định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dạng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vật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chứa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nó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nhìn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thấy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được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8354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8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8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8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48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48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48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48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48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48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4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4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4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72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4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4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4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4" grpId="0" animBg="1"/>
      <p:bldP spid="5488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5" name="Picture 3" descr="j0304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953000"/>
            <a:ext cx="1981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1698625" y="37258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+mn-lt"/>
            </a:endParaRPr>
          </a:p>
        </p:txBody>
      </p:sp>
      <p:sp>
        <p:nvSpPr>
          <p:cNvPr id="469002" name="Rectangle 10"/>
          <p:cNvSpPr>
            <a:spLocks noChangeArrowheads="1"/>
          </p:cNvSpPr>
          <p:nvPr/>
        </p:nvSpPr>
        <p:spPr bwMode="auto">
          <a:xfrm>
            <a:off x="381000" y="762000"/>
            <a:ext cx="8077200" cy="6858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320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469007" name="Oval 15"/>
          <p:cNvSpPr>
            <a:spLocks noChangeArrowheads="1"/>
          </p:cNvSpPr>
          <p:nvPr/>
        </p:nvSpPr>
        <p:spPr bwMode="auto">
          <a:xfrm>
            <a:off x="914400" y="2514600"/>
            <a:ext cx="533400" cy="4572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3333CC"/>
                </a:solidFill>
                <a:latin typeface="+mn-lt"/>
              </a:rPr>
              <a:t>a)</a:t>
            </a:r>
          </a:p>
        </p:txBody>
      </p:sp>
      <p:sp>
        <p:nvSpPr>
          <p:cNvPr id="469015" name="Text Box 23"/>
          <p:cNvSpPr txBox="1">
            <a:spLocks noChangeArrowheads="1"/>
          </p:cNvSpPr>
          <p:nvPr/>
        </p:nvSpPr>
        <p:spPr bwMode="auto">
          <a:xfrm>
            <a:off x="228600" y="1981200"/>
            <a:ext cx="813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CC"/>
                </a:solidFill>
                <a:latin typeface="+mn-lt"/>
              </a:rPr>
              <a:t>  </a:t>
            </a:r>
            <a:r>
              <a:rPr lang="en-US" sz="2800" b="1" i="1">
                <a:solidFill>
                  <a:srgbClr val="FF0000"/>
                </a:solidFill>
                <a:latin typeface="+mn-lt"/>
              </a:rPr>
              <a:t>3.Khí các-bô-níc, Ô-xi, ni-tơ có đặc điểm gì ?</a:t>
            </a:r>
          </a:p>
        </p:txBody>
      </p:sp>
      <p:sp>
        <p:nvSpPr>
          <p:cNvPr id="469016" name="Text Box 24"/>
          <p:cNvSpPr txBox="1">
            <a:spLocks noChangeArrowheads="1"/>
          </p:cNvSpPr>
          <p:nvPr/>
        </p:nvSpPr>
        <p:spPr bwMode="auto">
          <a:xfrm>
            <a:off x="457200" y="852488"/>
            <a:ext cx="792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  <a:latin typeface="+mn-lt"/>
              </a:rPr>
              <a:t>  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Hoạt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động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2: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Trò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chơi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: “ Ai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nhanh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ai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latin typeface="+mn-lt"/>
              </a:rPr>
              <a:t>đúng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.”</a:t>
            </a:r>
            <a:endParaRPr lang="en-US" sz="2800" b="1" i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469017" name="Text Box 25"/>
          <p:cNvSpPr txBox="1">
            <a:spLocks noChangeArrowheads="1"/>
          </p:cNvSpPr>
          <p:nvPr/>
        </p:nvSpPr>
        <p:spPr bwMode="auto">
          <a:xfrm>
            <a:off x="457200" y="15240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+mn-lt"/>
              </a:rPr>
              <a:t>  </a:t>
            </a:r>
            <a:r>
              <a:rPr lang="en-US" sz="2800" b="1">
                <a:solidFill>
                  <a:srgbClr val="A50021"/>
                </a:solidFill>
                <a:latin typeface="+mn-lt"/>
              </a:rPr>
              <a:t> Hãy chọn câu trả lời đúng cho các câu hỏi sau:</a:t>
            </a:r>
            <a:endParaRPr lang="en-US" sz="2800" b="1" i="1">
              <a:solidFill>
                <a:srgbClr val="A50021"/>
              </a:solidFill>
              <a:latin typeface="+mn-lt"/>
            </a:endParaRPr>
          </a:p>
        </p:txBody>
      </p:sp>
      <p:sp>
        <p:nvSpPr>
          <p:cNvPr id="469018" name="Text Box 26"/>
          <p:cNvSpPr txBox="1">
            <a:spLocks noChangeArrowheads="1"/>
          </p:cNvSpPr>
          <p:nvPr/>
        </p:nvSpPr>
        <p:spPr bwMode="auto">
          <a:xfrm>
            <a:off x="762000" y="248285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a)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Không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dạng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nhất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định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chiếm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toàn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bộ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vật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chứa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nó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không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nhìn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thấy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+mn-lt"/>
              </a:rPr>
              <a:t>được</a:t>
            </a:r>
            <a:r>
              <a:rPr lang="en-US" sz="2800" b="1" i="1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469019" name="Text Box 27"/>
          <p:cNvSpPr txBox="1">
            <a:spLocks noChangeArrowheads="1"/>
          </p:cNvSpPr>
          <p:nvPr/>
        </p:nvSpPr>
        <p:spPr bwMode="auto">
          <a:xfrm>
            <a:off x="685800" y="3443288"/>
            <a:ext cx="792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2800" b="1" i="1">
                <a:solidFill>
                  <a:srgbClr val="0000FF"/>
                </a:solidFill>
                <a:latin typeface="+mn-lt"/>
              </a:rPr>
              <a:t>b) Có hình dạng nhất định, nhìn thấy được.</a:t>
            </a:r>
          </a:p>
        </p:txBody>
      </p:sp>
      <p:sp>
        <p:nvSpPr>
          <p:cNvPr id="469020" name="Text Box 28"/>
          <p:cNvSpPr txBox="1">
            <a:spLocks noChangeArrowheads="1"/>
          </p:cNvSpPr>
          <p:nvPr/>
        </p:nvSpPr>
        <p:spPr bwMode="auto">
          <a:xfrm>
            <a:off x="685800" y="400685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2800" b="1" i="1">
                <a:solidFill>
                  <a:srgbClr val="0000FF"/>
                </a:solidFill>
                <a:latin typeface="+mn-lt"/>
              </a:rPr>
              <a:t>c) Không có hình dạng nhất định, có hình dạng của vật chứa nó, nhìn thấy được.</a:t>
            </a:r>
          </a:p>
        </p:txBody>
      </p:sp>
    </p:spTree>
    <p:extLst>
      <p:ext uri="{BB962C8B-B14F-4D97-AF65-F5344CB8AC3E}">
        <p14:creationId xmlns:p14="http://schemas.microsoft.com/office/powerpoint/2010/main" val="1927363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9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9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9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9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9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9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69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69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69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6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6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6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68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69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69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69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8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69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69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69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9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9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007" grpId="0" animBg="1"/>
      <p:bldP spid="4690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ChangeArrowheads="1"/>
          </p:cNvSpPr>
          <p:nvPr/>
        </p:nvSpPr>
        <p:spPr bwMode="auto">
          <a:xfrm>
            <a:off x="0" y="0"/>
            <a:ext cx="49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i="1">
                <a:latin typeface="+mn-lt"/>
                <a:cs typeface="Times New Roman" pitchFamily="18" charset="0"/>
              </a:rPr>
              <a:t>       </a:t>
            </a:r>
            <a:endParaRPr lang="en-US">
              <a:latin typeface="+mn-lt"/>
            </a:endParaRPr>
          </a:p>
        </p:txBody>
      </p:sp>
      <p:sp>
        <p:nvSpPr>
          <p:cNvPr id="440325" name="Rectangle 5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vi-VN">
              <a:latin typeface="+mn-lt"/>
            </a:endParaRPr>
          </a:p>
        </p:txBody>
      </p:sp>
      <p:sp>
        <p:nvSpPr>
          <p:cNvPr id="440349" name="AutoShape 29"/>
          <p:cNvSpPr>
            <a:spLocks noChangeArrowheads="1"/>
          </p:cNvSpPr>
          <p:nvPr/>
        </p:nvSpPr>
        <p:spPr bwMode="auto">
          <a:xfrm>
            <a:off x="914400" y="2133600"/>
            <a:ext cx="7696200" cy="3581400"/>
          </a:xfrm>
          <a:prstGeom prst="flowChartAlternateProcess">
            <a:avLst/>
          </a:prstGeom>
          <a:solidFill>
            <a:srgbClr val="FFFF99"/>
          </a:solidFill>
          <a:ln w="76200" cmpd="tri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vi-VN">
              <a:latin typeface="+mn-lt"/>
              <a:cs typeface="Arial" charset="0"/>
            </a:endParaRPr>
          </a:p>
        </p:txBody>
      </p:sp>
      <p:sp>
        <p:nvSpPr>
          <p:cNvPr id="440355" name="Rectangle 35"/>
          <p:cNvSpPr>
            <a:spLocks noChangeArrowheads="1"/>
          </p:cNvSpPr>
          <p:nvPr/>
        </p:nvSpPr>
        <p:spPr bwMode="auto">
          <a:xfrm>
            <a:off x="1066800" y="2743200"/>
            <a:ext cx="685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+mn-lt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rắn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định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40356" name="Text Box 36"/>
          <p:cNvSpPr txBox="1">
            <a:spLocks noChangeArrowheads="1"/>
          </p:cNvSpPr>
          <p:nvPr/>
        </p:nvSpPr>
        <p:spPr bwMode="auto">
          <a:xfrm>
            <a:off x="1066800" y="4114800"/>
            <a:ext cx="7391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+mn-lt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khí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chiếm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chứa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. </a:t>
            </a:r>
          </a:p>
        </p:txBody>
      </p:sp>
      <p:sp>
        <p:nvSpPr>
          <p:cNvPr id="440357" name="Rectangle 37"/>
          <p:cNvSpPr>
            <a:spLocks noChangeArrowheads="1"/>
          </p:cNvSpPr>
          <p:nvPr/>
        </p:nvSpPr>
        <p:spPr bwMode="auto">
          <a:xfrm>
            <a:off x="1066800" y="3276600"/>
            <a:ext cx="739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+mn-lt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lỏng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chứa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sp>
        <p:nvSpPr>
          <p:cNvPr id="440360" name="Text Box 40"/>
          <p:cNvSpPr txBox="1">
            <a:spLocks noChangeArrowheads="1"/>
          </p:cNvSpPr>
          <p:nvPr/>
        </p:nvSpPr>
        <p:spPr bwMode="auto">
          <a:xfrm>
            <a:off x="914400" y="83820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* Qua </a:t>
            </a:r>
            <a:r>
              <a:rPr lang="en-US" sz="2800" b="1" i="1" dirty="0" err="1">
                <a:solidFill>
                  <a:srgbClr val="A50021"/>
                </a:solidFill>
                <a:latin typeface="+mn-lt"/>
              </a:rPr>
              <a:t>trò</a:t>
            </a: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latin typeface="+mn-lt"/>
              </a:rPr>
              <a:t>chơi</a:t>
            </a: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 ta </a:t>
            </a:r>
            <a:r>
              <a:rPr lang="en-US" sz="2800" b="1" i="1" dirty="0" err="1">
                <a:solidFill>
                  <a:srgbClr val="A50021"/>
                </a:solidFill>
                <a:latin typeface="+mn-lt"/>
              </a:rPr>
              <a:t>thấy</a:t>
            </a: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latin typeface="+mn-lt"/>
              </a:rPr>
              <a:t>chất</a:t>
            </a: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latin typeface="+mn-lt"/>
              </a:rPr>
              <a:t>rắn</a:t>
            </a: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, </a:t>
            </a:r>
            <a:r>
              <a:rPr lang="en-US" sz="2800" b="1" i="1" dirty="0" err="1">
                <a:solidFill>
                  <a:srgbClr val="A50021"/>
                </a:solidFill>
                <a:latin typeface="+mn-lt"/>
              </a:rPr>
              <a:t>chất</a:t>
            </a: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latin typeface="+mn-lt"/>
              </a:rPr>
              <a:t>lỏng</a:t>
            </a: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, </a:t>
            </a:r>
            <a:r>
              <a:rPr lang="en-US" sz="2800" b="1" i="1" dirty="0" err="1">
                <a:solidFill>
                  <a:srgbClr val="A50021"/>
                </a:solidFill>
                <a:latin typeface="+mn-lt"/>
              </a:rPr>
              <a:t>chất</a:t>
            </a: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latin typeface="+mn-lt"/>
              </a:rPr>
              <a:t>khí</a:t>
            </a: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latin typeface="+mn-lt"/>
              </a:rPr>
              <a:t>có</a:t>
            </a: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latin typeface="+mn-lt"/>
              </a:rPr>
              <a:t>đặc</a:t>
            </a: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latin typeface="+mn-lt"/>
              </a:rPr>
              <a:t>điểm</a:t>
            </a: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  <a:latin typeface="+mn-lt"/>
              </a:rPr>
              <a:t>gì</a:t>
            </a:r>
            <a:r>
              <a:rPr lang="en-US" sz="2800" b="1" i="1" dirty="0">
                <a:solidFill>
                  <a:srgbClr val="A50021"/>
                </a:solidFill>
                <a:latin typeface="+mn-lt"/>
              </a:rPr>
              <a:t>? </a:t>
            </a:r>
          </a:p>
        </p:txBody>
      </p:sp>
      <p:sp>
        <p:nvSpPr>
          <p:cNvPr id="440361" name="Text Box 41"/>
          <p:cNvSpPr txBox="1">
            <a:spLocks noChangeArrowheads="1"/>
          </p:cNvSpPr>
          <p:nvPr/>
        </p:nvSpPr>
        <p:spPr bwMode="auto">
          <a:xfrm>
            <a:off x="2819400" y="220980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  <a:latin typeface="+mn-lt"/>
              </a:rPr>
              <a:t>  </a:t>
            </a:r>
            <a:r>
              <a:rPr lang="en-US" sz="28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3200" b="1" i="1" u="sng" dirty="0" err="1">
                <a:solidFill>
                  <a:srgbClr val="A50021"/>
                </a:solidFill>
                <a:latin typeface="+mn-lt"/>
              </a:rPr>
              <a:t>Kết</a:t>
            </a:r>
            <a:r>
              <a:rPr lang="en-US" sz="3200" b="1" i="1" u="sng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3200" b="1" i="1" u="sng" dirty="0" err="1">
                <a:solidFill>
                  <a:srgbClr val="A50021"/>
                </a:solidFill>
                <a:latin typeface="+mn-lt"/>
              </a:rPr>
              <a:t>luận</a:t>
            </a:r>
            <a:r>
              <a:rPr lang="en-US" sz="3200" b="1" i="1" u="sng" dirty="0">
                <a:solidFill>
                  <a:srgbClr val="A50021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55160215"/>
      </p:ext>
    </p:extLst>
  </p:cSld>
  <p:clrMapOvr>
    <a:masterClrMapping/>
  </p:clrMapOvr>
  <p:transition spd="med">
    <p:comb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4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4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4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4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40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40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40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40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40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40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40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40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40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9" grpId="0" animBg="1"/>
      <p:bldP spid="440355" grpId="0"/>
      <p:bldP spid="440356" grpId="0"/>
      <p:bldP spid="4403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419&quot;/&gt;&lt;/object&gt;&lt;object type=&quot;3&quot; unique_id=&quot;10005&quot;&gt;&lt;property id=&quot;20148&quot; value=&quot;5&quot;/&gt;&lt;property id=&quot;20300&quot; value=&quot;Slide 3&quot;/&gt;&lt;property id=&quot;20307&quot; value=&quot;420&quot;/&gt;&lt;/object&gt;&lt;object type=&quot;3&quot; unique_id=&quot;10006&quot;&gt;&lt;property id=&quot;20148&quot; value=&quot;5&quot;/&gt;&lt;property id=&quot;20300&quot; value=&quot;Slide 4&quot;/&gt;&lt;property id=&quot;20307&quot; value=&quot;421&quot;/&gt;&lt;/object&gt;&lt;object type=&quot;3&quot; unique_id=&quot;10007&quot;&gt;&lt;property id=&quot;20148&quot; value=&quot;5&quot;/&gt;&lt;property id=&quot;20300&quot; value=&quot;Slide 5&quot;/&gt;&lt;property id=&quot;20307&quot; value=&quot;422&quot;/&gt;&lt;/object&gt;&lt;object type=&quot;3&quot; unique_id=&quot;10008&quot;&gt;&lt;property id=&quot;20148&quot; value=&quot;5&quot;/&gt;&lt;property id=&quot;20300&quot; value=&quot;Slide 6&quot;/&gt;&lt;property id=&quot;20307&quot; value=&quot;423&quot;/&gt;&lt;/object&gt;&lt;object type=&quot;3&quot; unique_id=&quot;10009&quot;&gt;&lt;property id=&quot;20148&quot; value=&quot;5&quot;/&gt;&lt;property id=&quot;20300&quot; value=&quot;Slide 7&quot;/&gt;&lt;property id=&quot;20307&quot; value=&quot;424&quot;/&gt;&lt;/object&gt;&lt;object type=&quot;3&quot; unique_id=&quot;10010&quot;&gt;&lt;property id=&quot;20148&quot; value=&quot;5&quot;/&gt;&lt;property id=&quot;20300&quot; value=&quot;Slide 8&quot;/&gt;&lt;property id=&quot;20307&quot; value=&quot;425&quot;/&gt;&lt;/object&gt;&lt;object type=&quot;3&quot; unique_id=&quot;10011&quot;&gt;&lt;property id=&quot;20148&quot; value=&quot;5&quot;/&gt;&lt;property id=&quot;20300&quot; value=&quot;Slide 9&quot;/&gt;&lt;property id=&quot;20307&quot; value=&quot;426&quot;/&gt;&lt;/object&gt;&lt;object type=&quot;3&quot; unique_id=&quot;10012&quot;&gt;&lt;property id=&quot;20148&quot; value=&quot;5&quot;/&gt;&lt;property id=&quot;20300&quot; value=&quot;Slide 10&quot;/&gt;&lt;property id=&quot;20307&quot; value=&quot;427&quot;/&gt;&lt;/object&gt;&lt;object type=&quot;3&quot; unique_id=&quot;10013&quot;&gt;&lt;property id=&quot;20148&quot; value=&quot;5&quot;/&gt;&lt;property id=&quot;20300&quot; value=&quot;Slide 11&quot;/&gt;&lt;property id=&quot;20307&quot; value=&quot;428&quot;/&gt;&lt;/object&gt;&lt;object type=&quot;3&quot; unique_id=&quot;10014&quot;&gt;&lt;property id=&quot;20148&quot; value=&quot;5&quot;/&gt;&lt;property id=&quot;20300&quot; value=&quot;Slide 12&quot;/&gt;&lt;property id=&quot;20307&quot; value=&quot;429&quot;/&gt;&lt;/object&gt;&lt;object type=&quot;3&quot; unique_id=&quot;10015&quot;&gt;&lt;property id=&quot;20148&quot; value=&quot;5&quot;/&gt;&lt;property id=&quot;20300&quot; value=&quot;Slide 13&quot;/&gt;&lt;property id=&quot;20307&quot; value=&quot;430&quot;/&gt;&lt;/object&gt;&lt;object type=&quot;3&quot; unique_id=&quot;10016&quot;&gt;&lt;property id=&quot;20148&quot; value=&quot;5&quot;/&gt;&lt;property id=&quot;20300&quot; value=&quot;Slide 14 - &amp;quot; &amp;quot;&quot;/&gt;&lt;property id=&quot;20307&quot; value=&quot;431&quot;/&gt;&lt;/object&gt;&lt;object type=&quot;3&quot; unique_id=&quot;10017&quot;&gt;&lt;property id=&quot;20148&quot; value=&quot;5&quot;/&gt;&lt;property id=&quot;20300&quot; value=&quot;Slide 15&quot;/&gt;&lt;property id=&quot;20307&quot; value=&quot;432&quot;/&gt;&lt;/object&gt;&lt;object type=&quot;3&quot; unique_id=&quot;10018&quot;&gt;&lt;property id=&quot;20148&quot; value=&quot;5&quot;/&gt;&lt;property id=&quot;20300&quot; value=&quot;Slide 16 - &amp;quot;Hoạt động 2: Đặc điểm của chất .&amp;quot;&quot;/&gt;&lt;property id=&quot;20307&quot; value=&quot;407&quot;/&gt;&lt;/object&gt;&lt;object type=&quot;3&quot; unique_id=&quot;10019&quot;&gt;&lt;property id=&quot;20148&quot; value=&quot;5&quot;/&gt;&lt;property id=&quot;20300&quot; value=&quot;Slide 17&quot;/&gt;&lt;property id=&quot;20307&quot; value=&quot;410&quot;/&gt;&lt;/object&gt;&lt;object type=&quot;3&quot; unique_id=&quot;10020&quot;&gt;&lt;property id=&quot;20148&quot; value=&quot;5&quot;/&gt;&lt;property id=&quot;20300&quot; value=&quot;Slide 18&quot;/&gt;&lt;property id=&quot;20307&quot; value=&quot;411&quot;/&gt;&lt;/object&gt;&lt;object type=&quot;3&quot; unique_id=&quot;10021&quot;&gt;&lt;property id=&quot;20148&quot; value=&quot;5&quot;/&gt;&lt;property id=&quot;20300&quot; value=&quot;Slide 19&quot;/&gt;&lt;property id=&quot;20307&quot; value=&quot;412&quot;/&gt;&lt;/object&gt;&lt;object type=&quot;3&quot; unique_id=&quot;10022&quot;&gt;&lt;property id=&quot;20148&quot; value=&quot;5&quot;/&gt;&lt;property id=&quot;20300&quot; value=&quot;Slide 20&quot;/&gt;&lt;property id=&quot;20307&quot; value=&quot;413&quot;/&gt;&lt;/object&gt;&lt;object type=&quot;3&quot; unique_id=&quot;10023&quot;&gt;&lt;property id=&quot;20148&quot; value=&quot;5&quot;/&gt;&lt;property id=&quot;20300&quot; value=&quot;Slide 21&quot;/&gt;&lt;property id=&quot;20307&quot; value=&quot;414&quot;/&gt;&lt;/object&gt;&lt;object type=&quot;3&quot; unique_id=&quot;10024&quot;&gt;&lt;property id=&quot;20148&quot; value=&quot;5&quot;/&gt;&lt;property id=&quot;20300&quot; value=&quot;Slide 22&quot;/&gt;&lt;property id=&quot;20307&quot; value=&quot;415&quot;/&gt;&lt;/object&gt;&lt;object type=&quot;3&quot; unique_id=&quot;10028&quot;&gt;&lt;property id=&quot;20148&quot; value=&quot;5&quot;/&gt;&lt;property id=&quot;20300&quot; value=&quot;Slide 23&quot;/&gt;&lt;property id=&quot;20307&quot; value=&quot;393&quot;/&gt;&lt;/object&gt;&lt;object type=&quot;3&quot; unique_id=&quot;11560&quot;&gt;&lt;property id=&quot;20148&quot; value=&quot;5&quot;/&gt;&lt;property id=&quot;20300&quot; value=&quot;Slide 1&quot;/&gt;&lt;property id=&quot;20307&quot; value=&quot;434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5453</TotalTime>
  <Words>1632</Words>
  <Application>Microsoft Office PowerPoint</Application>
  <PresentationFormat>On-screen Show (4:3)</PresentationFormat>
  <Paragraphs>217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Hoạt động 2: Đặc điểm của chất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VIETNAM,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User; Thanh Ha</dc:creator>
  <cp:lastModifiedBy>MTC</cp:lastModifiedBy>
  <cp:revision>298</cp:revision>
  <dcterms:created xsi:type="dcterms:W3CDTF">2012-10-01T12:14:08Z</dcterms:created>
  <dcterms:modified xsi:type="dcterms:W3CDTF">2020-01-02T08:41:10Z</dcterms:modified>
</cp:coreProperties>
</file>