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2" r:id="rId5"/>
    <p:sldId id="259" r:id="rId6"/>
    <p:sldId id="273" r:id="rId7"/>
    <p:sldId id="291" r:id="rId8"/>
    <p:sldId id="292" r:id="rId9"/>
    <p:sldId id="260" r:id="rId10"/>
    <p:sldId id="287" r:id="rId11"/>
    <p:sldId id="286" r:id="rId12"/>
    <p:sldId id="276" r:id="rId13"/>
    <p:sldId id="277" r:id="rId14"/>
    <p:sldId id="278" r:id="rId15"/>
    <p:sldId id="261" r:id="rId16"/>
    <p:sldId id="279" r:id="rId17"/>
    <p:sldId id="281" r:id="rId18"/>
    <p:sldId id="280" r:id="rId19"/>
    <p:sldId id="284" r:id="rId20"/>
    <p:sldId id="282" r:id="rId21"/>
    <p:sldId id="265" r:id="rId22"/>
    <p:sldId id="288" r:id="rId23"/>
    <p:sldId id="290" r:id="rId24"/>
    <p:sldId id="283" r:id="rId25"/>
    <p:sldId id="268" r:id="rId26"/>
  </p:sldIdLst>
  <p:sldSz cx="9144000" cy="6858000" type="screen4x3"/>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5" d="100"/>
          <a:sy n="95" d="100"/>
        </p:scale>
        <p:origin x="-4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339310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1135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257483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3847BD08-BC6D-4992-8AEE-17851FCEEF22}" type="slidenum">
              <a:rPr lang="en-US"/>
              <a:pPr/>
              <a:t>‹#›</a:t>
            </a:fld>
            <a:endParaRPr lang="en-US"/>
          </a:p>
        </p:txBody>
      </p:sp>
    </p:spTree>
    <p:extLst>
      <p:ext uri="{BB962C8B-B14F-4D97-AF65-F5344CB8AC3E}">
        <p14:creationId xmlns:p14="http://schemas.microsoft.com/office/powerpoint/2010/main" val="35695478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95F5869-CCBC-4917-B08C-2A2BEEE78E2C}" type="slidenum">
              <a:rPr lang="en-US"/>
              <a:pPr/>
              <a:t>‹#›</a:t>
            </a:fld>
            <a:endParaRPr lang="en-US"/>
          </a:p>
        </p:txBody>
      </p:sp>
    </p:spTree>
    <p:extLst>
      <p:ext uri="{BB962C8B-B14F-4D97-AF65-F5344CB8AC3E}">
        <p14:creationId xmlns:p14="http://schemas.microsoft.com/office/powerpoint/2010/main" val="19873048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14974701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1889189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2149602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84978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3522649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25941788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1683726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B9DFFF-6AFB-4736-88B2-EE703E4254C8}" type="datetimeFigureOut">
              <a:rPr lang="en-US" smtClean="0"/>
              <a:pPr/>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0D69C-A23A-42AA-9D4F-4E0ECABDF48D}" type="slidenum">
              <a:rPr lang="en-US" smtClean="0"/>
              <a:pPr/>
              <a:t>‹#›</a:t>
            </a:fld>
            <a:endParaRPr lang="en-US"/>
          </a:p>
        </p:txBody>
      </p:sp>
    </p:spTree>
    <p:extLst>
      <p:ext uri="{BB962C8B-B14F-4D97-AF65-F5344CB8AC3E}">
        <p14:creationId xmlns:p14="http://schemas.microsoft.com/office/powerpoint/2010/main" val="4263721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9DFFF-6AFB-4736-88B2-EE703E4254C8}" type="datetimeFigureOut">
              <a:rPr lang="en-US" smtClean="0"/>
              <a:pPr/>
              <a:t>10/24/2019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0D69C-A23A-42AA-9D4F-4E0ECABDF48D}" type="slidenum">
              <a:rPr lang="en-US" smtClean="0"/>
              <a:pPr/>
              <a:t>‹#›</a:t>
            </a:fld>
            <a:endParaRPr lang="en-US"/>
          </a:p>
        </p:txBody>
      </p:sp>
    </p:spTree>
    <p:extLst>
      <p:ext uri="{BB962C8B-B14F-4D97-AF65-F5344CB8AC3E}">
        <p14:creationId xmlns:p14="http://schemas.microsoft.com/office/powerpoint/2010/main" val="16220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6.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slide" Target="slide21.xml"/></Relationships>
</file>

<file path=ppt/slides/_rels/slide20.xml.rels><?xml version="1.0" encoding="UTF-8" standalone="yes"?>
<Relationships xmlns="http://schemas.openxmlformats.org/package/2006/relationships"><Relationship Id="rId2" Type="http://schemas.openxmlformats.org/officeDocument/2006/relationships/hyperlink" Target="../../../Desktop/Chuan/Movie.wmv"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Desktop/Chuan/ClipHoanhipcontim.flv"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78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descr="weatherwoman_without_map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1600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XMASCA~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1588" y="4989513"/>
            <a:ext cx="1522412" cy="1868487"/>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3" descr="lights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57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lights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9525"/>
            <a:ext cx="4495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bell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152400"/>
            <a:ext cx="11525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6" descr="bell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91475" y="0"/>
            <a:ext cx="11525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5" descr="bellcoll_e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XMASCA~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989513"/>
            <a:ext cx="1522413" cy="1868487"/>
          </a:xfrm>
          <a:prstGeom prst="rect">
            <a:avLst/>
          </a:prstGeom>
          <a:noFill/>
          <a:extLst>
            <a:ext uri="{909E8E84-426E-40DD-AFC4-6F175D3DCCD1}">
              <a14:hiddenFill xmlns:a14="http://schemas.microsoft.com/office/drawing/2010/main">
                <a:solidFill>
                  <a:srgbClr val="FFFFFF"/>
                </a:solidFill>
              </a14:hiddenFill>
            </a:ext>
          </a:extLst>
        </p:spPr>
      </p:pic>
      <p:pic>
        <p:nvPicPr>
          <p:cNvPr id="16395" name="Picture 11" descr="Book-09-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514600"/>
            <a:ext cx="1676400" cy="1277938"/>
          </a:xfrm>
          <a:prstGeom prst="rect">
            <a:avLst/>
          </a:prstGeom>
          <a:noFill/>
          <a:extLst>
            <a:ext uri="{909E8E84-426E-40DD-AFC4-6F175D3DCCD1}">
              <a14:hiddenFill xmlns:a14="http://schemas.microsoft.com/office/drawing/2010/main">
                <a:solidFill>
                  <a:srgbClr val="FFFFFF"/>
                </a:solidFill>
              </a14:hiddenFill>
            </a:ext>
          </a:extLst>
        </p:spPr>
      </p:pic>
      <p:sp>
        <p:nvSpPr>
          <p:cNvPr id="16398" name="WordArt 14"/>
          <p:cNvSpPr>
            <a:spLocks noChangeArrowheads="1" noChangeShapeType="1" noTextEdit="1"/>
          </p:cNvSpPr>
          <p:nvPr/>
        </p:nvSpPr>
        <p:spPr bwMode="auto">
          <a:xfrm>
            <a:off x="2438400" y="838200"/>
            <a:ext cx="4267200" cy="3810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solidFill>
                  <a:srgbClr val="0000FF"/>
                </a:solidFill>
                <a:latin typeface="Times New Roman" pitchFamily="18" charset="0"/>
                <a:cs typeface="Times New Roman" pitchFamily="18" charset="0"/>
              </a:rPr>
              <a:t>MÔN: KHOA HỌC </a:t>
            </a:r>
          </a:p>
        </p:txBody>
      </p:sp>
      <p:sp>
        <p:nvSpPr>
          <p:cNvPr id="16399" name="WordArt 15"/>
          <p:cNvSpPr>
            <a:spLocks noChangeArrowheads="1" noChangeShapeType="1" noTextEdit="1"/>
          </p:cNvSpPr>
          <p:nvPr/>
        </p:nvSpPr>
        <p:spPr bwMode="auto">
          <a:xfrm>
            <a:off x="1219200" y="1828800"/>
            <a:ext cx="6953250" cy="8382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smtClean="0">
                <a:solidFill>
                  <a:srgbClr val="0070C0"/>
                </a:solidFill>
                <a:latin typeface="Times New Roman" pitchFamily="18" charset="0"/>
                <a:cs typeface="Times New Roman" pitchFamily="18" charset="0"/>
              </a:rPr>
              <a:t>BÀI: THÁI ĐỘ ĐỐI VỚI NGƯỜI NHIỄM HIV/ AIDS</a:t>
            </a:r>
            <a:endParaRPr lang="en-US" sz="3600" b="1" kern="1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68390572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1" name="Picture 29" descr="6"/>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0" y="914400"/>
            <a:ext cx="8751277" cy="431952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22" name="Picture 30" descr="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8154" y="2159546"/>
            <a:ext cx="2682875" cy="925513"/>
          </a:xfrm>
          <a:prstGeom prst="rect">
            <a:avLst/>
          </a:prstGeom>
          <a:noFill/>
          <a:extLst>
            <a:ext uri="{909E8E84-426E-40DD-AFC4-6F175D3DCCD1}">
              <a14:hiddenFill xmlns:a14="http://schemas.microsoft.com/office/drawing/2010/main">
                <a:solidFill>
                  <a:srgbClr val="FFFFFF"/>
                </a:solidFill>
              </a14:hiddenFill>
            </a:ext>
          </a:extLst>
        </p:spPr>
      </p:pic>
      <p:pic>
        <p:nvPicPr>
          <p:cNvPr id="8223" name="Picture 31" descr="2"/>
          <p:cNvPicPr>
            <a:picLocks noChangeAspect="1" noChangeArrowheads="1"/>
          </p:cNvPicPr>
          <p:nvPr/>
        </p:nvPicPr>
        <p:blipFill>
          <a:blip r:embed="rId4" cstate="print">
            <a:clrChange>
              <a:clrFrom>
                <a:srgbClr val="FFFFFF"/>
              </a:clrFrom>
              <a:clrTo>
                <a:srgbClr val="FFFFFF">
                  <a:alpha val="0"/>
                </a:srgbClr>
              </a:clrTo>
            </a:clrChange>
            <a:lum bright="-12000" contrast="18000"/>
            <a:extLst>
              <a:ext uri="{28A0092B-C50C-407E-A947-70E740481C1C}">
                <a14:useLocalDpi xmlns:a14="http://schemas.microsoft.com/office/drawing/2010/main" val="0"/>
              </a:ext>
            </a:extLst>
          </a:blip>
          <a:srcRect/>
          <a:stretch>
            <a:fillRect/>
          </a:stretch>
        </p:blipFill>
        <p:spPr bwMode="auto">
          <a:xfrm>
            <a:off x="240323" y="3568089"/>
            <a:ext cx="1909763" cy="993775"/>
          </a:xfrm>
          <a:prstGeom prst="rect">
            <a:avLst/>
          </a:prstGeom>
          <a:noFill/>
          <a:extLst>
            <a:ext uri="{909E8E84-426E-40DD-AFC4-6F175D3DCCD1}">
              <a14:hiddenFill xmlns:a14="http://schemas.microsoft.com/office/drawing/2010/main">
                <a:solidFill>
                  <a:srgbClr val="FFFFFF"/>
                </a:solidFill>
              </a14:hiddenFill>
            </a:ext>
          </a:extLst>
        </p:spPr>
      </p:pic>
      <p:pic>
        <p:nvPicPr>
          <p:cNvPr id="8224" name="Picture 32" descr="4"/>
          <p:cNvPicPr>
            <a:picLocks noChangeAspect="1" noChangeArrowheads="1"/>
          </p:cNvPicPr>
          <p:nvPr/>
        </p:nvPicPr>
        <p:blipFill>
          <a:blip r:embed="rId5" cstate="print">
            <a:clrChange>
              <a:clrFrom>
                <a:srgbClr val="FFFFFF"/>
              </a:clrFrom>
              <a:clrTo>
                <a:srgbClr val="FFFFFF">
                  <a:alpha val="0"/>
                </a:srgbClr>
              </a:clrTo>
            </a:clrChange>
            <a:lum bright="-6000" contrast="12000"/>
            <a:extLst>
              <a:ext uri="{28A0092B-C50C-407E-A947-70E740481C1C}">
                <a14:useLocalDpi xmlns:a14="http://schemas.microsoft.com/office/drawing/2010/main" val="0"/>
              </a:ext>
            </a:extLst>
          </a:blip>
          <a:srcRect/>
          <a:stretch>
            <a:fillRect/>
          </a:stretch>
        </p:blipFill>
        <p:spPr bwMode="auto">
          <a:xfrm>
            <a:off x="5644662" y="1971977"/>
            <a:ext cx="2819400" cy="1198563"/>
          </a:xfrm>
          <a:prstGeom prst="rect">
            <a:avLst/>
          </a:prstGeom>
          <a:noFill/>
          <a:extLst>
            <a:ext uri="{909E8E84-426E-40DD-AFC4-6F175D3DCCD1}">
              <a14:hiddenFill xmlns:a14="http://schemas.microsoft.com/office/drawing/2010/main">
                <a:solidFill>
                  <a:srgbClr val="FFFFFF"/>
                </a:solidFill>
              </a14:hiddenFill>
            </a:ext>
          </a:extLst>
        </p:spPr>
      </p:pic>
      <p:pic>
        <p:nvPicPr>
          <p:cNvPr id="8225" name="Picture 33" descr="5"/>
          <p:cNvPicPr>
            <a:picLocks noChangeAspect="1" noChangeArrowheads="1"/>
          </p:cNvPicPr>
          <p:nvPr/>
        </p:nvPicPr>
        <p:blipFill>
          <a:blip r:embed="rId6" cstate="print">
            <a:clrChange>
              <a:clrFrom>
                <a:srgbClr val="FFFFFF"/>
              </a:clrFrom>
              <a:clrTo>
                <a:srgbClr val="FFFFFF">
                  <a:alpha val="0"/>
                </a:srgbClr>
              </a:clrTo>
            </a:clrChange>
            <a:lum bright="-12000" contrast="30000"/>
            <a:extLst>
              <a:ext uri="{28A0092B-C50C-407E-A947-70E740481C1C}">
                <a14:useLocalDpi xmlns:a14="http://schemas.microsoft.com/office/drawing/2010/main" val="0"/>
              </a:ext>
            </a:extLst>
          </a:blip>
          <a:srcRect/>
          <a:stretch>
            <a:fillRect/>
          </a:stretch>
        </p:blipFill>
        <p:spPr bwMode="auto">
          <a:xfrm>
            <a:off x="6806956" y="2988284"/>
            <a:ext cx="2225675" cy="962025"/>
          </a:xfrm>
          <a:prstGeom prst="rect">
            <a:avLst/>
          </a:prstGeom>
          <a:noFill/>
          <a:extLst>
            <a:ext uri="{909E8E84-426E-40DD-AFC4-6F175D3DCCD1}">
              <a14:hiddenFill xmlns:a14="http://schemas.microsoft.com/office/drawing/2010/main">
                <a:solidFill>
                  <a:srgbClr val="FFFFFF"/>
                </a:solidFill>
              </a14:hiddenFill>
            </a:ext>
          </a:extLst>
        </p:spPr>
      </p:pic>
      <p:sp>
        <p:nvSpPr>
          <p:cNvPr id="8228" name="Text Box 36"/>
          <p:cNvSpPr txBox="1">
            <a:spLocks noChangeArrowheads="1"/>
          </p:cNvSpPr>
          <p:nvPr/>
        </p:nvSpPr>
        <p:spPr bwMode="auto">
          <a:xfrm>
            <a:off x="814754" y="4715608"/>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smtClean="0">
                <a:solidFill>
                  <a:srgbClr val="FF0000"/>
                </a:solidFill>
                <a:latin typeface="Times New Roman" pitchFamily="18" charset="0"/>
                <a:cs typeface="Times New Roman" pitchFamily="18" charset="0"/>
              </a:rPr>
              <a:t>Phúc</a:t>
            </a:r>
            <a:endParaRPr lang="en-US" sz="2400" dirty="0">
              <a:solidFill>
                <a:srgbClr val="FF0000"/>
              </a:solidFill>
              <a:latin typeface="Times New Roman" pitchFamily="18" charset="0"/>
              <a:cs typeface="Times New Roman" pitchFamily="18" charset="0"/>
            </a:endParaRPr>
          </a:p>
        </p:txBody>
      </p:sp>
      <p:sp>
        <p:nvSpPr>
          <p:cNvPr id="8229" name="Text Box 37"/>
          <p:cNvSpPr txBox="1">
            <a:spLocks noChangeArrowheads="1"/>
          </p:cNvSpPr>
          <p:nvPr/>
        </p:nvSpPr>
        <p:spPr bwMode="auto">
          <a:xfrm>
            <a:off x="5257800" y="2654361"/>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FF0000"/>
                </a:solidFill>
                <a:latin typeface="Times New Roman" pitchFamily="18" charset="0"/>
                <a:cs typeface="Times New Roman" pitchFamily="18" charset="0"/>
              </a:rPr>
              <a:t>An</a:t>
            </a:r>
          </a:p>
        </p:txBody>
      </p:sp>
      <p:sp>
        <p:nvSpPr>
          <p:cNvPr id="8230" name="Text Box 38"/>
          <p:cNvSpPr txBox="1">
            <a:spLocks noChangeArrowheads="1"/>
          </p:cNvSpPr>
          <p:nvPr/>
        </p:nvSpPr>
        <p:spPr bwMode="auto">
          <a:xfrm>
            <a:off x="7913077" y="4064977"/>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smtClean="0">
                <a:solidFill>
                  <a:srgbClr val="FF0000"/>
                </a:solidFill>
                <a:latin typeface="Times New Roman" pitchFamily="18" charset="0"/>
                <a:cs typeface="Times New Roman" pitchFamily="18" charset="0"/>
              </a:rPr>
              <a:t>Bình</a:t>
            </a:r>
            <a:endParaRPr lang="en-US" sz="2400" dirty="0">
              <a:solidFill>
                <a:srgbClr val="FF0000"/>
              </a:solidFill>
              <a:latin typeface="Times New Roman" pitchFamily="18" charset="0"/>
              <a:cs typeface="Times New Roman" pitchFamily="18" charset="0"/>
            </a:endParaRPr>
          </a:p>
        </p:txBody>
      </p:sp>
      <p:sp>
        <p:nvSpPr>
          <p:cNvPr id="8231" name="Text Box 39"/>
          <p:cNvSpPr txBox="1">
            <a:spLocks noChangeArrowheads="1"/>
          </p:cNvSpPr>
          <p:nvPr/>
        </p:nvSpPr>
        <p:spPr bwMode="auto">
          <a:xfrm>
            <a:off x="1241791" y="3012097"/>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a:solidFill>
                  <a:srgbClr val="FF0000"/>
                </a:solidFill>
                <a:latin typeface="Times New Roman" pitchFamily="18" charset="0"/>
                <a:cs typeface="Times New Roman" pitchFamily="18" charset="0"/>
              </a:rPr>
              <a:t>Nam (</a:t>
            </a:r>
            <a:r>
              <a:rPr lang="en-US" sz="2400" dirty="0" err="1" smtClean="0">
                <a:solidFill>
                  <a:srgbClr val="FF0000"/>
                </a:solidFill>
                <a:latin typeface="Times New Roman" pitchFamily="18" charset="0"/>
                <a:cs typeface="Times New Roman" pitchFamily="18" charset="0"/>
              </a:rPr>
              <a:t>nhiễm</a:t>
            </a:r>
            <a:r>
              <a:rPr lang="en-US" sz="2400" dirty="0" smtClean="0">
                <a:solidFill>
                  <a:srgbClr val="FF0000"/>
                </a:solidFill>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HIV)</a:t>
            </a:r>
          </a:p>
        </p:txBody>
      </p:sp>
      <p:sp>
        <p:nvSpPr>
          <p:cNvPr id="12" name="Text Box 6"/>
          <p:cNvSpPr txBox="1">
            <a:spLocks noChangeArrowheads="1"/>
          </p:cNvSpPr>
          <p:nvPr/>
        </p:nvSpPr>
        <p:spPr bwMode="auto">
          <a:xfrm>
            <a:off x="0" y="209490"/>
            <a:ext cx="9144000"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
        <p:nvSpPr>
          <p:cNvPr id="13" name="Text Box 8"/>
          <p:cNvSpPr txBox="1">
            <a:spLocks noChangeArrowheads="1"/>
          </p:cNvSpPr>
          <p:nvPr/>
        </p:nvSpPr>
        <p:spPr bwMode="auto">
          <a:xfrm>
            <a:off x="0" y="563880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50000"/>
              </a:spcBef>
            </a:pP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1: CÙNG CHƠI, KHÔNG XA LÁNH NGƯỜI NHIỄM HIV/AIDS</a:t>
            </a:r>
          </a:p>
        </p:txBody>
      </p:sp>
    </p:spTree>
    <p:extLst>
      <p:ext uri="{BB962C8B-B14F-4D97-AF65-F5344CB8AC3E}">
        <p14:creationId xmlns:p14="http://schemas.microsoft.com/office/powerpoint/2010/main" val="1207820463"/>
      </p:ext>
    </p:extLst>
  </p:cSld>
  <p:clrMapOvr>
    <a:masterClrMapping/>
  </p:clrMapOvr>
  <p:transition>
    <p:cover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Picture 6" descr="P10305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648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5543" name="Picture 7" descr="P10305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0"/>
            <a:ext cx="4267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Untitled-4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39814"/>
            <a:ext cx="5943600" cy="361818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1"/>
          <p:cNvSpPr>
            <a:spLocks noChangeArrowheads="1"/>
          </p:cNvSpPr>
          <p:nvPr/>
        </p:nvSpPr>
        <p:spPr bwMode="auto">
          <a:xfrm>
            <a:off x="8382000" y="2552700"/>
            <a:ext cx="533400" cy="533400"/>
          </a:xfrm>
          <a:custGeom>
            <a:avLst/>
            <a:gdLst>
              <a:gd name="G0" fmla="+- 3330 0 0"/>
              <a:gd name="G1" fmla="+- 21600 0 3330"/>
              <a:gd name="G2" fmla="+- 21600 0 333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330" y="10800"/>
                </a:moveTo>
                <a:cubicBezTo>
                  <a:pt x="3330" y="14926"/>
                  <a:pt x="6674" y="18270"/>
                  <a:pt x="10800" y="18270"/>
                </a:cubicBezTo>
                <a:cubicBezTo>
                  <a:pt x="14926" y="18270"/>
                  <a:pt x="18270" y="14926"/>
                  <a:pt x="18270" y="10800"/>
                </a:cubicBezTo>
                <a:cubicBezTo>
                  <a:pt x="18270" y="6674"/>
                  <a:pt x="14926" y="3330"/>
                  <a:pt x="10800" y="3330"/>
                </a:cubicBezTo>
                <a:cubicBezTo>
                  <a:pt x="6674" y="3330"/>
                  <a:pt x="3330" y="6674"/>
                  <a:pt x="333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b="1">
                <a:latin typeface="Times New Roman" pitchFamily="18" charset="0"/>
                <a:cs typeface="Times New Roman" pitchFamily="18" charset="0"/>
              </a:rPr>
              <a:t>3</a:t>
            </a:r>
          </a:p>
        </p:txBody>
      </p:sp>
      <p:sp>
        <p:nvSpPr>
          <p:cNvPr id="7" name="AutoShape 21"/>
          <p:cNvSpPr>
            <a:spLocks noChangeArrowheads="1"/>
          </p:cNvSpPr>
          <p:nvPr/>
        </p:nvSpPr>
        <p:spPr bwMode="auto">
          <a:xfrm>
            <a:off x="2590800" y="2652043"/>
            <a:ext cx="533400" cy="533400"/>
          </a:xfrm>
          <a:custGeom>
            <a:avLst/>
            <a:gdLst>
              <a:gd name="G0" fmla="+- 3330 0 0"/>
              <a:gd name="G1" fmla="+- 21600 0 3330"/>
              <a:gd name="G2" fmla="+- 21600 0 333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330" y="10800"/>
                </a:moveTo>
                <a:cubicBezTo>
                  <a:pt x="3330" y="14926"/>
                  <a:pt x="6674" y="18270"/>
                  <a:pt x="10800" y="18270"/>
                </a:cubicBezTo>
                <a:cubicBezTo>
                  <a:pt x="14926" y="18270"/>
                  <a:pt x="18270" y="14926"/>
                  <a:pt x="18270" y="10800"/>
                </a:cubicBezTo>
                <a:cubicBezTo>
                  <a:pt x="18270" y="6674"/>
                  <a:pt x="14926" y="3330"/>
                  <a:pt x="10800" y="3330"/>
                </a:cubicBezTo>
                <a:cubicBezTo>
                  <a:pt x="6674" y="3330"/>
                  <a:pt x="3330" y="6674"/>
                  <a:pt x="333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b="1">
                <a:latin typeface="Times New Roman" pitchFamily="18" charset="0"/>
                <a:cs typeface="Times New Roman" pitchFamily="18" charset="0"/>
              </a:rPr>
              <a:t>2</a:t>
            </a:r>
          </a:p>
        </p:txBody>
      </p:sp>
      <p:sp>
        <p:nvSpPr>
          <p:cNvPr id="8" name="AutoShape 21"/>
          <p:cNvSpPr>
            <a:spLocks noChangeArrowheads="1"/>
          </p:cNvSpPr>
          <p:nvPr/>
        </p:nvSpPr>
        <p:spPr bwMode="auto">
          <a:xfrm>
            <a:off x="5943600" y="6324600"/>
            <a:ext cx="533400" cy="533400"/>
          </a:xfrm>
          <a:custGeom>
            <a:avLst/>
            <a:gdLst>
              <a:gd name="G0" fmla="+- 3330 0 0"/>
              <a:gd name="G1" fmla="+- 21600 0 3330"/>
              <a:gd name="G2" fmla="+- 21600 0 333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330" y="10800"/>
                </a:moveTo>
                <a:cubicBezTo>
                  <a:pt x="3330" y="14926"/>
                  <a:pt x="6674" y="18270"/>
                  <a:pt x="10800" y="18270"/>
                </a:cubicBezTo>
                <a:cubicBezTo>
                  <a:pt x="14926" y="18270"/>
                  <a:pt x="18270" y="14926"/>
                  <a:pt x="18270" y="10800"/>
                </a:cubicBezTo>
                <a:cubicBezTo>
                  <a:pt x="18270" y="6674"/>
                  <a:pt x="14926" y="3330"/>
                  <a:pt x="10800" y="3330"/>
                </a:cubicBezTo>
                <a:cubicBezTo>
                  <a:pt x="6674" y="3330"/>
                  <a:pt x="3330" y="6674"/>
                  <a:pt x="333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b="1">
                <a:latin typeface="Times New Roman" pitchFamily="18" charset="0"/>
                <a:cs typeface="Times New Roman" pitchFamily="18" charset="0"/>
              </a:rPr>
              <a:t>4</a:t>
            </a:r>
          </a:p>
        </p:txBody>
      </p:sp>
      <p:sp>
        <p:nvSpPr>
          <p:cNvPr id="9" name="Rectangle 8"/>
          <p:cNvSpPr>
            <a:spLocks noChangeArrowheads="1"/>
          </p:cNvSpPr>
          <p:nvPr/>
        </p:nvSpPr>
        <p:spPr bwMode="auto">
          <a:xfrm>
            <a:off x="6134100" y="3987078"/>
            <a:ext cx="27813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2400" b="1">
              <a:solidFill>
                <a:srgbClr val="FF0000"/>
              </a:solidFill>
              <a:latin typeface="Times New Roman" pitchFamily="18" charset="0"/>
              <a:cs typeface="Times New Roman" pitchFamily="18" charset="0"/>
            </a:endParaRPr>
          </a:p>
          <a:p>
            <a:r>
              <a:rPr lang="en-US" sz="2400" b="1">
                <a:solidFill>
                  <a:srgbClr val="FF0000"/>
                </a:solidFill>
                <a:latin typeface="Times New Roman" pitchFamily="18" charset="0"/>
                <a:cs typeface="Times New Roman" pitchFamily="18" charset="0"/>
              </a:rPr>
              <a:t>Hình 4: Các bạn tổ chức “DIỄN ĐÀN” nhằm làm gì ?</a:t>
            </a:r>
          </a:p>
          <a:p>
            <a:r>
              <a:rPr lang="en-US" sz="3600" b="1">
                <a:solidFill>
                  <a:srgbClr val="0000CC"/>
                </a:solidFill>
                <a:latin typeface="Times New Roman" pitchFamily="18" charset="0"/>
                <a:cs typeface="Times New Roman" pitchFamily="18" charset="0"/>
              </a:rPr>
              <a:t>		</a:t>
            </a:r>
          </a:p>
        </p:txBody>
      </p:sp>
    </p:spTree>
    <p:extLst>
      <p:ext uri="{BB962C8B-B14F-4D97-AF65-F5344CB8AC3E}">
        <p14:creationId xmlns:p14="http://schemas.microsoft.com/office/powerpoint/2010/main" val="150333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2"/>
                                        </p:tgtEl>
                                        <p:attrNameLst>
                                          <p:attrName>style.visibility</p:attrName>
                                        </p:attrNameLst>
                                      </p:cBhvr>
                                      <p:to>
                                        <p:strVal val="visible"/>
                                      </p:to>
                                    </p:set>
                                    <p:anim calcmode="lin" valueType="num">
                                      <p:cBhvr additive="base">
                                        <p:cTn id="7" dur="500" fill="hold"/>
                                        <p:tgtEl>
                                          <p:spTgt spid="65542"/>
                                        </p:tgtEl>
                                        <p:attrNameLst>
                                          <p:attrName>ppt_x</p:attrName>
                                        </p:attrNameLst>
                                      </p:cBhvr>
                                      <p:tavLst>
                                        <p:tav tm="0">
                                          <p:val>
                                            <p:strVal val="#ppt_x"/>
                                          </p:val>
                                        </p:tav>
                                        <p:tav tm="100000">
                                          <p:val>
                                            <p:strVal val="#ppt_x"/>
                                          </p:val>
                                        </p:tav>
                                      </p:tavLst>
                                    </p:anim>
                                    <p:anim calcmode="lin" valueType="num">
                                      <p:cBhvr additive="base">
                                        <p:cTn id="8" dur="500" fill="hold"/>
                                        <p:tgtEl>
                                          <p:spTgt spid="655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5543"/>
                                        </p:tgtEl>
                                        <p:attrNameLst>
                                          <p:attrName>style.visibility</p:attrName>
                                        </p:attrNameLst>
                                      </p:cBhvr>
                                      <p:to>
                                        <p:strVal val="visible"/>
                                      </p:to>
                                    </p:set>
                                    <p:anim calcmode="lin" valueType="num">
                                      <p:cBhvr additive="base">
                                        <p:cTn id="19" dur="500" fill="hold"/>
                                        <p:tgtEl>
                                          <p:spTgt spid="65543"/>
                                        </p:tgtEl>
                                        <p:attrNameLst>
                                          <p:attrName>ppt_x</p:attrName>
                                        </p:attrNameLst>
                                      </p:cBhvr>
                                      <p:tavLst>
                                        <p:tav tm="0">
                                          <p:val>
                                            <p:strVal val="#ppt_x"/>
                                          </p:val>
                                        </p:tav>
                                        <p:tav tm="100000">
                                          <p:val>
                                            <p:strVal val="#ppt_x"/>
                                          </p:val>
                                        </p:tav>
                                      </p:tavLst>
                                    </p:anim>
                                    <p:anim calcmode="lin" valueType="num">
                                      <p:cBhvr additive="base">
                                        <p:cTn id="20" dur="500" fill="hold"/>
                                        <p:tgtEl>
                                          <p:spTgt spid="655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Untitled-2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8129954" cy="4267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1" y="54102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50000"/>
              </a:spcBef>
            </a:pP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2:  </a:t>
            </a:r>
            <a:r>
              <a:rPr lang="en-US" b="1" dirty="0" err="1">
                <a:solidFill>
                  <a:srgbClr val="FF0000"/>
                </a:solidFill>
                <a:latin typeface="Times New Roman" pitchFamily="18" charset="0"/>
                <a:cs typeface="Times New Roman" pitchFamily="18" charset="0"/>
              </a:rPr>
              <a:t>Nếu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bạn</a:t>
            </a:r>
            <a:r>
              <a:rPr lang="en-US" b="1" dirty="0">
                <a:solidFill>
                  <a:srgbClr val="FF0000"/>
                </a:solidFill>
                <a:latin typeface="Times New Roman" pitchFamily="18" charset="0"/>
                <a:cs typeface="Times New Roman" pitchFamily="18" charset="0"/>
              </a:rPr>
              <a:t> ở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2 </a:t>
            </a:r>
            <a:r>
              <a:rPr lang="en-US" b="1" dirty="0" err="1">
                <a:solidFill>
                  <a:srgbClr val="FF0000"/>
                </a:solidFill>
                <a:latin typeface="Times New Roman" pitchFamily="18" charset="0"/>
                <a:cs typeface="Times New Roman" pitchFamily="18" charset="0"/>
              </a:rPr>
              <a:t>là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những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người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quen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bạn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bạn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sẽ</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đối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họ</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như</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thế</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nào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Tại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sao</a:t>
            </a:r>
            <a:r>
              <a:rPr lang="en-US" b="1" dirty="0">
                <a:solidFill>
                  <a:srgbClr val="FF0000"/>
                </a:solidFill>
                <a:latin typeface="Times New Roman" pitchFamily="18" charset="0"/>
                <a:cs typeface="Times New Roman" pitchFamily="18" charset="0"/>
              </a:rPr>
              <a:t>?</a:t>
            </a:r>
          </a:p>
        </p:txBody>
      </p:sp>
      <p:sp>
        <p:nvSpPr>
          <p:cNvPr id="16" name="Text Box 6"/>
          <p:cNvSpPr txBox="1">
            <a:spLocks noChangeArrowheads="1"/>
          </p:cNvSpPr>
          <p:nvPr/>
        </p:nvSpPr>
        <p:spPr bwMode="auto">
          <a:xfrm>
            <a:off x="152400" y="304800"/>
            <a:ext cx="8798968"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399647205"/>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Untitled-2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8129954" cy="4267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6"/>
          <p:cNvSpPr txBox="1">
            <a:spLocks noChangeArrowheads="1"/>
          </p:cNvSpPr>
          <p:nvPr/>
        </p:nvSpPr>
        <p:spPr bwMode="auto">
          <a:xfrm>
            <a:off x="152400" y="5410200"/>
            <a:ext cx="899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50000"/>
              </a:spcBef>
            </a:pP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2: CÙNG CHƠI, KHÔNG XA LÁNH, AN ỦI GIA ĐÌNH NGƯỜI NHIỄM HIV/AIDS</a:t>
            </a:r>
          </a:p>
        </p:txBody>
      </p:sp>
      <p:sp>
        <p:nvSpPr>
          <p:cNvPr id="6" name="Text Box 6"/>
          <p:cNvSpPr txBox="1">
            <a:spLocks noChangeArrowheads="1"/>
          </p:cNvSpPr>
          <p:nvPr/>
        </p:nvSpPr>
        <p:spPr bwMode="auto">
          <a:xfrm>
            <a:off x="228600" y="228600"/>
            <a:ext cx="8598877"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4197213271"/>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titled-3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8382000" cy="4064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5486400"/>
            <a:ext cx="7948246" cy="707886"/>
          </a:xfrm>
          <a:prstGeom prst="rect">
            <a:avLst/>
          </a:prstGeom>
        </p:spPr>
        <p:txBody>
          <a:bodyPr wrap="square">
            <a:spAutoFit/>
          </a:bodyPr>
          <a:lstStyle/>
          <a:p>
            <a:pPr>
              <a:spcBef>
                <a:spcPct val="50000"/>
              </a:spcBef>
            </a:pP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3: </a:t>
            </a:r>
            <a:r>
              <a:rPr lang="en-US" sz="2000" b="1" dirty="0">
                <a:solidFill>
                  <a:srgbClr val="FF0000"/>
                </a:solidFill>
                <a:latin typeface="Times New Roman" pitchFamily="18" charset="0"/>
                <a:cs typeface="Times New Roman" pitchFamily="18" charset="0"/>
              </a:rPr>
              <a:t>Theo </a:t>
            </a:r>
            <a:r>
              <a:rPr lang="en-US" sz="2000" b="1" dirty="0" err="1">
                <a:solidFill>
                  <a:srgbClr val="FF0000"/>
                </a:solidFill>
                <a:latin typeface="Times New Roman" pitchFamily="18" charset="0"/>
                <a:cs typeface="Times New Roman" pitchFamily="18" charset="0"/>
              </a:rPr>
              <a:t>bạn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chúng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cần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thái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độ</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như</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thế</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đối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với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người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nhiễm</a:t>
            </a:r>
            <a:r>
              <a:rPr lang="en-US" sz="2000" b="1" dirty="0">
                <a:solidFill>
                  <a:srgbClr val="FF0000"/>
                </a:solidFill>
                <a:latin typeface="Times New Roman" pitchFamily="18" charset="0"/>
                <a:cs typeface="Times New Roman" pitchFamily="18" charset="0"/>
              </a:rPr>
              <a:t> HIV/AIDS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a:t>
            </a:r>
            <a:r>
              <a:rPr lang="en-US" sz="2000" b="1" dirty="0">
                <a:solidFill>
                  <a:srgbClr val="FF0000"/>
                </a:solidFill>
                <a:latin typeface="Times New Roman" pitchFamily="18" charset="0"/>
                <a:cs typeface="Times New Roman" pitchFamily="18" charset="0"/>
              </a:rPr>
              <a:t>?</a:t>
            </a:r>
          </a:p>
        </p:txBody>
      </p:sp>
      <p:sp>
        <p:nvSpPr>
          <p:cNvPr id="6" name="Text Box 6"/>
          <p:cNvSpPr txBox="1">
            <a:spLocks noChangeArrowheads="1"/>
          </p:cNvSpPr>
          <p:nvPr/>
        </p:nvSpPr>
        <p:spPr bwMode="auto">
          <a:xfrm>
            <a:off x="228600" y="304800"/>
            <a:ext cx="8446477"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59911358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titled-3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382000" cy="4064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5638800"/>
            <a:ext cx="7948246" cy="784830"/>
          </a:xfrm>
          <a:prstGeom prst="rect">
            <a:avLst/>
          </a:prstGeom>
        </p:spPr>
        <p:txBody>
          <a:bodyPr wrap="square">
            <a:spAutoFit/>
          </a:bodyPr>
          <a:lstStyle/>
          <a:p>
            <a:pPr algn="ctr">
              <a:spcBef>
                <a:spcPct val="50000"/>
              </a:spcBef>
            </a:pP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3:  AN ỦI GIA ĐÌNH NGƯỜI NHIỄM HIV/AIDS </a:t>
            </a:r>
          </a:p>
          <a:p>
            <a:pPr algn="ctr">
              <a:spcBef>
                <a:spcPct val="50000"/>
              </a:spcBef>
            </a:pPr>
            <a:r>
              <a:rPr lang="en-US" b="1" dirty="0">
                <a:solidFill>
                  <a:srgbClr val="FF0000"/>
                </a:solidFill>
                <a:latin typeface="Times New Roman" pitchFamily="18" charset="0"/>
                <a:cs typeface="Times New Roman" pitchFamily="18" charset="0"/>
              </a:rPr>
              <a:t>ĐỘNG VIÊN, CHĂM SÓC, NGƯỜI NHIỄM HIV/AIDS</a:t>
            </a:r>
          </a:p>
        </p:txBody>
      </p:sp>
      <p:sp>
        <p:nvSpPr>
          <p:cNvPr id="14" name="Text Box 6"/>
          <p:cNvSpPr txBox="1">
            <a:spLocks noChangeArrowheads="1"/>
          </p:cNvSpPr>
          <p:nvPr/>
        </p:nvSpPr>
        <p:spPr bwMode="auto">
          <a:xfrm>
            <a:off x="304800" y="457200"/>
            <a:ext cx="8522677"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42008106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2" name="Picture 12" descr="Untitled-4 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064733"/>
            <a:ext cx="7620000" cy="39991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304800" y="5459270"/>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Hình</a:t>
            </a:r>
            <a:r>
              <a:rPr lang="en-US" sz="2400" b="1" dirty="0">
                <a:solidFill>
                  <a:srgbClr val="FF0000"/>
                </a:solidFill>
                <a:latin typeface="Times New Roman" pitchFamily="18" charset="0"/>
                <a:cs typeface="Times New Roman" pitchFamily="18" charset="0"/>
              </a:rPr>
              <a:t> 4: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bạn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tổ</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chức</a:t>
            </a:r>
            <a:r>
              <a:rPr lang="en-US" sz="2400" b="1" dirty="0">
                <a:solidFill>
                  <a:srgbClr val="FF0000"/>
                </a:solidFill>
                <a:latin typeface="Times New Roman" pitchFamily="18" charset="0"/>
                <a:cs typeface="Times New Roman" pitchFamily="18" charset="0"/>
              </a:rPr>
              <a:t> “DIỄN ĐÀN” </a:t>
            </a:r>
            <a:r>
              <a:rPr lang="en-US" sz="2400" b="1" dirty="0" err="1">
                <a:solidFill>
                  <a:srgbClr val="FF0000"/>
                </a:solidFill>
                <a:latin typeface="Times New Roman" pitchFamily="18" charset="0"/>
                <a:cs typeface="Times New Roman" pitchFamily="18" charset="0"/>
              </a:rPr>
              <a:t>nhằm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gì</a:t>
            </a:r>
            <a:r>
              <a:rPr lang="en-US" sz="2400" b="1" dirty="0">
                <a:solidFill>
                  <a:srgbClr val="FF0000"/>
                </a:solidFill>
                <a:latin typeface="Times New Roman" pitchFamily="18" charset="0"/>
                <a:cs typeface="Times New Roman" pitchFamily="18" charset="0"/>
              </a:rPr>
              <a:t> ?</a:t>
            </a:r>
          </a:p>
          <a:p>
            <a:r>
              <a:rPr lang="en-US" sz="3600" b="1" dirty="0">
                <a:solidFill>
                  <a:srgbClr val="0000CC"/>
                </a:solidFill>
                <a:latin typeface="Times New Roman" pitchFamily="18" charset="0"/>
                <a:cs typeface="Times New Roman" pitchFamily="18" charset="0"/>
              </a:rPr>
              <a:t>		</a:t>
            </a:r>
          </a:p>
        </p:txBody>
      </p:sp>
      <p:sp>
        <p:nvSpPr>
          <p:cNvPr id="5" name="Text Box 6"/>
          <p:cNvSpPr txBox="1">
            <a:spLocks noChangeArrowheads="1"/>
          </p:cNvSpPr>
          <p:nvPr/>
        </p:nvSpPr>
        <p:spPr bwMode="auto">
          <a:xfrm>
            <a:off x="381000" y="302733"/>
            <a:ext cx="8522677"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322401723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32"/>
                                        </p:tgtEl>
                                        <p:attrNameLst>
                                          <p:attrName>style.visibility</p:attrName>
                                        </p:attrNameLst>
                                      </p:cBhvr>
                                      <p:to>
                                        <p:strVal val="visible"/>
                                      </p:to>
                                    </p:set>
                                    <p:animEffect transition="in" filter="box(in)">
                                      <p:cBhvr>
                                        <p:cTn id="7" dur="500"/>
                                        <p:tgtEl>
                                          <p:spTgt spid="307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2" name="Picture 12" descr="Untitled-4 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147116"/>
            <a:ext cx="7620000" cy="377058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228600" y="5033316"/>
            <a:ext cx="9144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50000"/>
              </a:spcBef>
            </a:pPr>
            <a:r>
              <a:rPr lang="en-US" sz="2000" b="1" dirty="0" err="1">
                <a:solidFill>
                  <a:srgbClr val="FF0000"/>
                </a:solidFill>
                <a:latin typeface="Times New Roman" pitchFamily="18" charset="0"/>
                <a:cs typeface="Times New Roman" pitchFamily="18" charset="0"/>
              </a:rPr>
              <a:t>Hình</a:t>
            </a:r>
            <a:r>
              <a:rPr lang="en-US" sz="2000" b="1" dirty="0">
                <a:solidFill>
                  <a:srgbClr val="FF0000"/>
                </a:solidFill>
                <a:latin typeface="Times New Roman" pitchFamily="18" charset="0"/>
                <a:cs typeface="Times New Roman" pitchFamily="18" charset="0"/>
              </a:rPr>
              <a:t> 4: TUYÊN TRUYỀN CHO MỌI NGƯỜI HIỂU VỀ HIV/AIDS</a:t>
            </a:r>
          </a:p>
          <a:p>
            <a:pPr algn="ctr">
              <a:spcBef>
                <a:spcPct val="50000"/>
              </a:spcBef>
            </a:pPr>
            <a:r>
              <a:rPr lang="en-US" sz="2000" b="1" dirty="0">
                <a:solidFill>
                  <a:srgbClr val="FF0000"/>
                </a:solidFill>
                <a:latin typeface="Times New Roman" pitchFamily="18" charset="0"/>
                <a:cs typeface="Times New Roman" pitchFamily="18" charset="0"/>
              </a:rPr>
              <a:t>KHÔNG PHÂN BIỆT ĐỒI XỬ VỚI NGƯỜI NHIỄM HIV/AIDS</a:t>
            </a:r>
          </a:p>
        </p:txBody>
      </p:sp>
      <p:sp>
        <p:nvSpPr>
          <p:cNvPr id="6" name="Text Box 6"/>
          <p:cNvSpPr txBox="1">
            <a:spLocks noChangeArrowheads="1"/>
          </p:cNvSpPr>
          <p:nvPr/>
        </p:nvSpPr>
        <p:spPr bwMode="auto">
          <a:xfrm>
            <a:off x="381000" y="308916"/>
            <a:ext cx="8446477"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40998588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732"/>
                                        </p:tgtEl>
                                        <p:attrNameLst>
                                          <p:attrName>style.visibility</p:attrName>
                                        </p:attrNameLst>
                                      </p:cBhvr>
                                      <p:to>
                                        <p:strVal val="visible"/>
                                      </p:to>
                                    </p:set>
                                    <p:animEffect transition="in" filter="box(in)">
                                      <p:cBhvr>
                                        <p:cTn id="7" dur="500"/>
                                        <p:tgtEl>
                                          <p:spTgt spid="307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533400" y="1371600"/>
            <a:ext cx="8610600"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
        <p:nvSpPr>
          <p:cNvPr id="6" name="Text Box 6"/>
          <p:cNvSpPr txBox="1">
            <a:spLocks noChangeArrowheads="1"/>
          </p:cNvSpPr>
          <p:nvPr/>
        </p:nvSpPr>
        <p:spPr bwMode="auto">
          <a:xfrm>
            <a:off x="533400" y="762000"/>
            <a:ext cx="6617677"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chemeClr val="bg1"/>
                </a:solidFill>
                <a:latin typeface="Times New Roman" pitchFamily="18" charset="0"/>
                <a:cs typeface="Times New Roman" pitchFamily="18" charset="0"/>
              </a:rPr>
              <a:t> 1. HIV/AIDS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lây</a:t>
            </a:r>
            <a:r>
              <a:rPr lang="en-US" sz="2000" b="1" dirty="0">
                <a:solidFill>
                  <a:schemeClr val="bg1"/>
                </a:solidFill>
                <a:latin typeface="Times New Roman" pitchFamily="18" charset="0"/>
                <a:cs typeface="Times New Roman" pitchFamily="18" charset="0"/>
              </a:rPr>
              <a:t> qua </a:t>
            </a:r>
            <a:r>
              <a:rPr lang="en-US" sz="2000" b="1" dirty="0" err="1">
                <a:solidFill>
                  <a:schemeClr val="bg1"/>
                </a:solidFill>
                <a:latin typeface="Times New Roman" pitchFamily="18" charset="0"/>
                <a:cs typeface="Times New Roman" pitchFamily="18" charset="0"/>
              </a:rPr>
              <a:t>một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tiếp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xúc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thường</a:t>
            </a:r>
            <a:r>
              <a:rPr lang="en-US" sz="2000" b="1" dirty="0">
                <a:solidFill>
                  <a:schemeClr val="bg1"/>
                </a:solidFill>
                <a:latin typeface="Times New Roman" pitchFamily="18" charset="0"/>
                <a:cs typeface="Times New Roman" pitchFamily="18" charset="0"/>
              </a:rPr>
              <a:t>:</a:t>
            </a:r>
          </a:p>
        </p:txBody>
      </p:sp>
      <p:sp>
        <p:nvSpPr>
          <p:cNvPr id="9" name="Rectangle 4"/>
          <p:cNvSpPr>
            <a:spLocks noChangeArrowheads="1"/>
          </p:cNvSpPr>
          <p:nvPr/>
        </p:nvSpPr>
        <p:spPr bwMode="auto">
          <a:xfrm>
            <a:off x="381000" y="2286000"/>
            <a:ext cx="8382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2400" b="1" dirty="0">
                <a:latin typeface="Times New Roman" pitchFamily="18" charset="0"/>
                <a:cs typeface="Times New Roman" pitchFamily="18" charset="0"/>
              </a:rPr>
              <a:t>        HIV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lây</a:t>
            </a:r>
            <a:r>
              <a:rPr lang="en-US" sz="2400" b="1" dirty="0">
                <a:latin typeface="Times New Roman" pitchFamily="18" charset="0"/>
                <a:cs typeface="Times New Roman" pitchFamily="18" charset="0"/>
              </a:rPr>
              <a:t> qua </a:t>
            </a:r>
            <a:r>
              <a:rPr lang="en-US" sz="2400" b="1" dirty="0" err="1">
                <a:latin typeface="Times New Roman" pitchFamily="18" charset="0"/>
                <a:cs typeface="Times New Roman" pitchFamily="18" charset="0"/>
              </a:rPr>
              <a:t>tiếp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xúc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nhiễm</a:t>
            </a:r>
            <a:r>
              <a:rPr lang="en-US" sz="2400" b="1" dirty="0">
                <a:latin typeface="Times New Roman" pitchFamily="18" charset="0"/>
                <a:cs typeface="Times New Roman" pitchFamily="18" charset="0"/>
              </a:rPr>
              <a:t> HIV, </a:t>
            </a:r>
            <a:r>
              <a:rPr lang="en-US" sz="2400" b="1" dirty="0" err="1">
                <a:latin typeface="Times New Roman" pitchFamily="18" charset="0"/>
                <a:cs typeface="Times New Roman" pitchFamily="18" charset="0"/>
              </a:rPr>
              <a:t>đặc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quyền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hỗ</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chăm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sóc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bè</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xóm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sẽ</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giúp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nhiễm</a:t>
            </a:r>
            <a:r>
              <a:rPr lang="en-US" sz="2400" b="1" dirty="0">
                <a:latin typeface="Times New Roman" pitchFamily="18" charset="0"/>
                <a:cs typeface="Times New Roman" pitchFamily="18" charset="0"/>
              </a:rPr>
              <a:t> HIV </a:t>
            </a:r>
            <a:r>
              <a:rPr lang="en-US" sz="2400" b="1" dirty="0" err="1">
                <a:latin typeface="Times New Roman" pitchFamily="18" charset="0"/>
                <a:cs typeface="Times New Roman" pitchFamily="18" charset="0"/>
              </a:rPr>
              <a:t>sống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hội</a:t>
            </a:r>
            <a:r>
              <a:rPr lang="en-US" sz="2400" b="1" dirty="0">
                <a:latin typeface="Times New Roman" pitchFamily="18" charset="0"/>
                <a:cs typeface="Times New Roman" pitchFamily="18" charset="0"/>
              </a:rPr>
              <a:t>.</a:t>
            </a:r>
          </a:p>
        </p:txBody>
      </p:sp>
    </p:spTree>
    <p:extLst>
      <p:ext uri="{BB962C8B-B14F-4D97-AF65-F5344CB8AC3E}">
        <p14:creationId xmlns:p14="http://schemas.microsoft.com/office/powerpoint/2010/main" val="3608907808"/>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ros02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675188"/>
            <a:ext cx="2209800" cy="2182812"/>
          </a:xfrm>
          <a:prstGeom prst="rect">
            <a:avLst/>
          </a:prstGeom>
          <a:noFill/>
          <a:extLst>
            <a:ext uri="{909E8E84-426E-40DD-AFC4-6F175D3DCCD1}">
              <a14:hiddenFill xmlns:a14="http://schemas.microsoft.com/office/drawing/2010/main">
                <a:solidFill>
                  <a:srgbClr val="FFFFFF"/>
                </a:solidFill>
              </a14:hiddenFill>
            </a:ext>
          </a:extLst>
        </p:spPr>
      </p:pic>
      <p:sp>
        <p:nvSpPr>
          <p:cNvPr id="27652" name="Rectangle 4"/>
          <p:cNvSpPr>
            <a:spLocks noChangeArrowheads="1"/>
          </p:cNvSpPr>
          <p:nvPr/>
        </p:nvSpPr>
        <p:spPr bwMode="auto">
          <a:xfrm>
            <a:off x="381000" y="1749425"/>
            <a:ext cx="8382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2400" b="1">
                <a:latin typeface="Times New Roman" pitchFamily="18" charset="0"/>
                <a:cs typeface="Times New Roman" pitchFamily="18" charset="0"/>
              </a:rPr>
              <a:t>        HIV không lây qua tiếp xúc thông thường. Những người nhiễm HIV, đặc biệt là trẻ em có quyền và cần được sống trong sự hỗ trợ, thông cảm và chăm sóc của gia đình, bạn bè, làng xóm,… không nên xa lánh và phân biệt đối xử với họ. Điều đó sẽ giúp người nhiễm HIV sống lạc quan, lành mạnh, có ích cho bản thân, gia đình và xã hội.</a:t>
            </a:r>
          </a:p>
        </p:txBody>
      </p:sp>
    </p:spTree>
    <p:extLst>
      <p:ext uri="{BB962C8B-B14F-4D97-AF65-F5344CB8AC3E}">
        <p14:creationId xmlns:p14="http://schemas.microsoft.com/office/powerpoint/2010/main" val="368947641"/>
      </p:ext>
    </p:extLst>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Box 7"/>
          <p:cNvSpPr txBox="1">
            <a:spLocks noChangeArrowheads="1"/>
          </p:cNvSpPr>
          <p:nvPr/>
        </p:nvSpPr>
        <p:spPr bwMode="auto">
          <a:xfrm>
            <a:off x="1036638" y="1447800"/>
            <a:ext cx="2697162" cy="45720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dirty="0">
                <a:solidFill>
                  <a:schemeClr val="bg1"/>
                </a:solidFill>
                <a:latin typeface="Times New Roman" pitchFamily="18" charset="0"/>
                <a:cs typeface="Times New Roman" pitchFamily="18" charset="0"/>
              </a:rPr>
              <a:t>ÔN BÀI CŨ:</a:t>
            </a:r>
          </a:p>
        </p:txBody>
      </p:sp>
      <p:grpSp>
        <p:nvGrpSpPr>
          <p:cNvPr id="3102" name="Group 30"/>
          <p:cNvGrpSpPr>
            <a:grpSpLocks/>
          </p:cNvGrpSpPr>
          <p:nvPr/>
        </p:nvGrpSpPr>
        <p:grpSpPr bwMode="auto">
          <a:xfrm>
            <a:off x="533689" y="2517531"/>
            <a:ext cx="7620000" cy="1219200"/>
            <a:chOff x="336" y="1200"/>
            <a:chExt cx="4800" cy="768"/>
          </a:xfrm>
        </p:grpSpPr>
        <p:sp>
          <p:nvSpPr>
            <p:cNvPr id="3082" name="Rectangle 10"/>
            <p:cNvSpPr>
              <a:spLocks noChangeArrowheads="1"/>
            </p:cNvSpPr>
            <p:nvPr/>
          </p:nvSpPr>
          <p:spPr bwMode="auto">
            <a:xfrm>
              <a:off x="816" y="1200"/>
              <a:ext cx="4320" cy="768"/>
            </a:xfrm>
            <a:prstGeom prst="rect">
              <a:avLst/>
            </a:prstGeom>
            <a:solidFill>
              <a:srgbClr val="65FF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20000"/>
                </a:spcBef>
              </a:pPr>
              <a:r>
                <a:rPr lang="en-US" sz="2800" b="1">
                  <a:solidFill>
                    <a:srgbClr val="0000FF"/>
                  </a:solidFill>
                  <a:latin typeface="Times New Roman" pitchFamily="18" charset="0"/>
                  <a:cs typeface="Times New Roman" pitchFamily="18" charset="0"/>
                </a:rPr>
                <a:t>     1. HIV/AIDS là gì? HIV có thể lây truyền qua những con đường nào?</a:t>
              </a:r>
            </a:p>
          </p:txBody>
        </p:sp>
        <p:pic>
          <p:nvPicPr>
            <p:cNvPr id="3092" name="Picture 20" descr="138">
              <a:hlinkClick r:id="rId2" action="ppaction://hlinksldjump"/>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 y="1200"/>
              <a:ext cx="317" cy="3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00" name="Group 28"/>
          <p:cNvGrpSpPr>
            <a:grpSpLocks/>
          </p:cNvGrpSpPr>
          <p:nvPr/>
        </p:nvGrpSpPr>
        <p:grpSpPr bwMode="auto">
          <a:xfrm>
            <a:off x="533400" y="4343400"/>
            <a:ext cx="7620289" cy="914400"/>
            <a:chOff x="384" y="2400"/>
            <a:chExt cx="4659" cy="576"/>
          </a:xfrm>
        </p:grpSpPr>
        <p:sp>
          <p:nvSpPr>
            <p:cNvPr id="3085" name="Rectangle 13"/>
            <p:cNvSpPr>
              <a:spLocks noChangeArrowheads="1"/>
            </p:cNvSpPr>
            <p:nvPr/>
          </p:nvSpPr>
          <p:spPr bwMode="auto">
            <a:xfrm>
              <a:off x="850" y="2400"/>
              <a:ext cx="4193" cy="576"/>
            </a:xfrm>
            <a:prstGeom prst="rect">
              <a:avLst/>
            </a:prstGeom>
            <a:solidFill>
              <a:srgbClr val="65FF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20000"/>
                </a:spcBef>
              </a:pPr>
              <a:r>
                <a:rPr lang="en-US" sz="2800" b="1">
                  <a:solidFill>
                    <a:srgbClr val="0000FF"/>
                  </a:solidFill>
                  <a:latin typeface="Times New Roman" pitchFamily="18" charset="0"/>
                  <a:cs typeface="Times New Roman" pitchFamily="18" charset="0"/>
                </a:rPr>
                <a:t>     2. Chúng ta phải làm gì để phòng tránh HIV/AIDS?  </a:t>
              </a:r>
            </a:p>
          </p:txBody>
        </p:sp>
        <p:pic>
          <p:nvPicPr>
            <p:cNvPr id="3094" name="Picture 22" descr="138">
              <a:hlinkClick r:id="rId4" action="ppaction://hlinksldjump"/>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 y="2496"/>
              <a:ext cx="317" cy="33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 Box 7"/>
          <p:cNvSpPr txBox="1">
            <a:spLocks noChangeArrowheads="1"/>
          </p:cNvSpPr>
          <p:nvPr/>
        </p:nvSpPr>
        <p:spPr bwMode="auto">
          <a:xfrm>
            <a:off x="3962400" y="1447800"/>
            <a:ext cx="4191000" cy="461665"/>
          </a:xfrm>
          <a:prstGeom prst="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p>
            <a:pPr algn="ctr">
              <a:spcBef>
                <a:spcPct val="50000"/>
              </a:spcBef>
            </a:pPr>
            <a:r>
              <a:rPr lang="en-US" sz="2400" b="1">
                <a:solidFill>
                  <a:schemeClr val="bg1"/>
                </a:solidFill>
                <a:latin typeface="Times New Roman" pitchFamily="18" charset="0"/>
                <a:cs typeface="Times New Roman" pitchFamily="18" charset="0"/>
              </a:rPr>
              <a:t>Phòng tránh HIV/AIDS</a:t>
            </a:r>
          </a:p>
        </p:txBody>
      </p:sp>
    </p:spTree>
    <p:extLst>
      <p:ext uri="{BB962C8B-B14F-4D97-AF65-F5344CB8AC3E}">
        <p14:creationId xmlns:p14="http://schemas.microsoft.com/office/powerpoint/2010/main" val="2620595013"/>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 calcmode="lin" valueType="num">
                                      <p:cBhvr additive="base">
                                        <p:cTn id="7" dur="500" fill="hold"/>
                                        <p:tgtEl>
                                          <p:spTgt spid="3079"/>
                                        </p:tgtEl>
                                        <p:attrNameLst>
                                          <p:attrName>ppt_x</p:attrName>
                                        </p:attrNameLst>
                                      </p:cBhvr>
                                      <p:tavLst>
                                        <p:tav tm="0">
                                          <p:val>
                                            <p:strVal val="#ppt_x"/>
                                          </p:val>
                                        </p:tav>
                                        <p:tav tm="100000">
                                          <p:val>
                                            <p:strVal val="#ppt_x"/>
                                          </p:val>
                                        </p:tav>
                                      </p:tavLst>
                                    </p:anim>
                                    <p:anim calcmode="lin" valueType="num">
                                      <p:cBhvr additive="base">
                                        <p:cTn id="8"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02"/>
                                        </p:tgtEl>
                                        <p:attrNameLst>
                                          <p:attrName>style.visibility</p:attrName>
                                        </p:attrNameLst>
                                      </p:cBhvr>
                                      <p:to>
                                        <p:strVal val="visible"/>
                                      </p:to>
                                    </p:set>
                                    <p:anim calcmode="lin" valueType="num">
                                      <p:cBhvr additive="base">
                                        <p:cTn id="19" dur="500" fill="hold"/>
                                        <p:tgtEl>
                                          <p:spTgt spid="3102"/>
                                        </p:tgtEl>
                                        <p:attrNameLst>
                                          <p:attrName>ppt_x</p:attrName>
                                        </p:attrNameLst>
                                      </p:cBhvr>
                                      <p:tavLst>
                                        <p:tav tm="0">
                                          <p:val>
                                            <p:strVal val="#ppt_x"/>
                                          </p:val>
                                        </p:tav>
                                        <p:tav tm="100000">
                                          <p:val>
                                            <p:strVal val="#ppt_x"/>
                                          </p:val>
                                        </p:tav>
                                      </p:tavLst>
                                    </p:anim>
                                    <p:anim calcmode="lin" valueType="num">
                                      <p:cBhvr additive="base">
                                        <p:cTn id="20" dur="500" fill="hold"/>
                                        <p:tgtEl>
                                          <p:spTgt spid="3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00"/>
                                        </p:tgtEl>
                                        <p:attrNameLst>
                                          <p:attrName>style.visibility</p:attrName>
                                        </p:attrNameLst>
                                      </p:cBhvr>
                                      <p:to>
                                        <p:strVal val="visible"/>
                                      </p:to>
                                    </p:set>
                                    <p:anim calcmode="lin" valueType="num">
                                      <p:cBhvr additive="base">
                                        <p:cTn id="25" dur="500" fill="hold"/>
                                        <p:tgtEl>
                                          <p:spTgt spid="3100"/>
                                        </p:tgtEl>
                                        <p:attrNameLst>
                                          <p:attrName>ppt_x</p:attrName>
                                        </p:attrNameLst>
                                      </p:cBhvr>
                                      <p:tavLst>
                                        <p:tav tm="0">
                                          <p:val>
                                            <p:strVal val="#ppt_x"/>
                                          </p:val>
                                        </p:tav>
                                        <p:tav tm="100000">
                                          <p:val>
                                            <p:strVal val="#ppt_x"/>
                                          </p:val>
                                        </p:tav>
                                      </p:tavLst>
                                    </p:anim>
                                    <p:anim calcmode="lin" valueType="num">
                                      <p:cBhvr additive="base">
                                        <p:cTn id="26" dur="500" fill="hold"/>
                                        <p:tgtEl>
                                          <p:spTgt spid="3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0" name="Group 8"/>
          <p:cNvGrpSpPr>
            <a:grpSpLocks/>
          </p:cNvGrpSpPr>
          <p:nvPr/>
        </p:nvGrpSpPr>
        <p:grpSpPr bwMode="auto">
          <a:xfrm>
            <a:off x="381000" y="1676400"/>
            <a:ext cx="7848600" cy="2438400"/>
            <a:chOff x="32" y="816"/>
            <a:chExt cx="1888" cy="3408"/>
          </a:xfrm>
        </p:grpSpPr>
        <p:sp>
          <p:nvSpPr>
            <p:cNvPr id="13317" name="AutoShape 5"/>
            <p:cNvSpPr>
              <a:spLocks noChangeArrowheads="1"/>
            </p:cNvSpPr>
            <p:nvPr/>
          </p:nvSpPr>
          <p:spPr bwMode="auto">
            <a:xfrm rot="16200000">
              <a:off x="-728" y="1576"/>
              <a:ext cx="3408" cy="1888"/>
            </a:xfrm>
            <a:prstGeom prst="horizontalScroll">
              <a:avLst>
                <a:gd name="adj" fmla="val 18750"/>
              </a:avLst>
            </a:prstGeom>
            <a:solidFill>
              <a:srgbClr val="FFFF99"/>
            </a:solidFill>
            <a:ln w="5715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sz="2800" b="1">
                <a:solidFill>
                  <a:srgbClr val="FF0000"/>
                </a:solidFill>
                <a:latin typeface="Times New Roman" pitchFamily="18" charset="0"/>
                <a:cs typeface="Times New Roman" pitchFamily="18" charset="0"/>
              </a:endParaRPr>
            </a:p>
          </p:txBody>
        </p:sp>
        <p:sp>
          <p:nvSpPr>
            <p:cNvPr id="13318" name="Text Box 6">
              <a:hlinkClick r:id="rId2" action="ppaction://hlinkfile"/>
            </p:cNvPr>
            <p:cNvSpPr txBox="1">
              <a:spLocks noChangeArrowheads="1"/>
            </p:cNvSpPr>
            <p:nvPr/>
          </p:nvSpPr>
          <p:spPr bwMode="auto">
            <a:xfrm>
              <a:off x="400" y="894"/>
              <a:ext cx="1152" cy="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Bày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tỏ</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a:t>
              </a:r>
              <a:r>
                <a:rPr lang="en-US" sz="2800" b="1" dirty="0" smtClean="0">
                  <a:latin typeface="Times New Roman" pitchFamily="18" charset="0"/>
                  <a:cs typeface="Times New Roman" pitchFamily="18" charset="0"/>
                </a:rPr>
                <a:t> ý </a:t>
              </a:r>
              <a:r>
                <a:rPr lang="en-US" sz="2800" b="1" dirty="0" err="1" smtClean="0">
                  <a:latin typeface="Times New Roman" pitchFamily="18" charset="0"/>
                  <a:cs typeface="Times New Roman" pitchFamily="18" charset="0"/>
                </a:rPr>
                <a:t>kiến</a:t>
              </a:r>
              <a:r>
                <a:rPr lang="en-US" sz="2800" b="1" dirty="0" smtClean="0">
                  <a:latin typeface="Times New Roman" pitchFamily="18" charset="0"/>
                  <a:cs typeface="Times New Roman" pitchFamily="18" charset="0"/>
                </a:rPr>
                <a:t>:</a:t>
              </a:r>
            </a:p>
            <a:p>
              <a:pPr algn="ctr">
                <a:spcBef>
                  <a:spcPct val="50000"/>
                </a:spcBef>
              </a:pPr>
              <a:r>
                <a:rPr lang="en-US" sz="2800" b="1" dirty="0" err="1" smtClean="0">
                  <a:solidFill>
                    <a:srgbClr val="FF0000"/>
                  </a:solidFill>
                  <a:latin typeface="Times New Roman" pitchFamily="18" charset="0"/>
                  <a:cs typeface="Times New Roman" pitchFamily="18" charset="0"/>
                </a:rPr>
                <a:t>Hãy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lắng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nghe</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chia</a:t>
              </a:r>
              <a:r>
                <a:rPr lang="en-US" sz="2800" b="1" dirty="0" smtClean="0">
                  <a:solidFill>
                    <a:srgbClr val="FF0000"/>
                  </a:solidFill>
                  <a:latin typeface="Times New Roman" pitchFamily="18" charset="0"/>
                  <a:cs typeface="Times New Roman" pitchFamily="18" charset="0"/>
                </a:rPr>
                <a:t> se </a:t>
              </a:r>
              <a:r>
                <a:rPr lang="en-US" sz="2800" b="1" dirty="0" err="1" smtClean="0">
                  <a:solidFill>
                    <a:srgbClr val="FF0000"/>
                  </a:solidFill>
                  <a:latin typeface="Times New Roman" pitchFamily="18" charset="0"/>
                  <a:cs typeface="Times New Roman" pitchFamily="18" charset="0"/>
                </a:rPr>
                <a:t>và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giúp</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người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bị</a:t>
              </a:r>
              <a:r>
                <a:rPr lang="en-US" sz="2800" b="1" dirty="0" smtClean="0">
                  <a:solidFill>
                    <a:srgbClr val="FF0000"/>
                  </a:solidFill>
                  <a:latin typeface="Times New Roman" pitchFamily="18" charset="0"/>
                  <a:cs typeface="Times New Roman" pitchFamily="18" charset="0"/>
                </a:rPr>
                <a:t> HIV/ADIS</a:t>
              </a:r>
              <a:r>
                <a:rPr lang="en-US" sz="2800" b="1" dirty="0">
                  <a:solidFill>
                    <a:srgbClr val="FF0000"/>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3279542807"/>
      </p:ext>
    </p:extLst>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1" y="533400"/>
            <a:ext cx="8593666" cy="5581453"/>
          </a:xfrm>
          <a:prstGeom prst="rect">
            <a:avLst/>
          </a:prstGeom>
        </p:spPr>
      </p:pic>
    </p:spTree>
    <p:extLst>
      <p:ext uri="{BB962C8B-B14F-4D97-AF65-F5344CB8AC3E}">
        <p14:creationId xmlns:p14="http://schemas.microsoft.com/office/powerpoint/2010/main" val="324447499"/>
      </p:ext>
    </p:extLst>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1371600"/>
            <a:ext cx="8534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3600" b="1" dirty="0">
                <a:solidFill>
                  <a:srgbClr val="0000CC"/>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em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định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sẽ</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gì</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để</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tuyên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truyền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mọi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hiểu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biệt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đối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nhiễm</a:t>
            </a:r>
            <a:r>
              <a:rPr lang="en-US" sz="2400" b="1" dirty="0">
                <a:solidFill>
                  <a:srgbClr val="FF0000"/>
                </a:solidFill>
                <a:latin typeface="Times New Roman" pitchFamily="18" charset="0"/>
                <a:cs typeface="Times New Roman" pitchFamily="18" charset="0"/>
              </a:rPr>
              <a:t> HIV/AIDS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a:t>
            </a:r>
            <a:r>
              <a:rPr lang="en-US" sz="2400" b="1" dirty="0">
                <a:solidFill>
                  <a:srgbClr val="FF0000"/>
                </a:solidFill>
                <a:latin typeface="Times New Roman" pitchFamily="18" charset="0"/>
                <a:cs typeface="Times New Roman" pitchFamily="18" charset="0"/>
              </a:rPr>
              <a:t> ?</a:t>
            </a:r>
          </a:p>
          <a:p>
            <a:r>
              <a:rPr lang="en-US" sz="3600" b="1" dirty="0">
                <a:solidFill>
                  <a:srgbClr val="0000CC"/>
                </a:solidFill>
                <a:latin typeface="Times New Roman" pitchFamily="18" charset="0"/>
                <a:cs typeface="Times New Roman" pitchFamily="18" charset="0"/>
              </a:rPr>
              <a:t>		</a:t>
            </a:r>
          </a:p>
        </p:txBody>
      </p:sp>
      <p:sp>
        <p:nvSpPr>
          <p:cNvPr id="6" name="Text Box 2"/>
          <p:cNvSpPr txBox="1">
            <a:spLocks noChangeArrowheads="1"/>
          </p:cNvSpPr>
          <p:nvPr/>
        </p:nvSpPr>
        <p:spPr bwMode="auto">
          <a:xfrm>
            <a:off x="304800" y="685800"/>
            <a:ext cx="4495800" cy="39687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000" b="1" dirty="0">
                <a:solidFill>
                  <a:schemeClr val="bg1"/>
                </a:solidFill>
                <a:latin typeface="Times New Roman" pitchFamily="18" charset="0"/>
                <a:cs typeface="Times New Roman" pitchFamily="18" charset="0"/>
              </a:rPr>
              <a:t>3. </a:t>
            </a:r>
            <a:r>
              <a:rPr lang="en-US" sz="2000" b="1" dirty="0" err="1">
                <a:solidFill>
                  <a:schemeClr val="bg1"/>
                </a:solidFill>
                <a:latin typeface="Times New Roman" pitchFamily="18" charset="0"/>
                <a:cs typeface="Times New Roman" pitchFamily="18" charset="0"/>
              </a:rPr>
              <a:t>Bày</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tỏ</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thái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độ</a:t>
            </a:r>
            <a:r>
              <a:rPr lang="en-US" sz="2000" b="1" dirty="0">
                <a:solidFill>
                  <a:schemeClr val="bg1"/>
                </a:solidFill>
                <a:latin typeface="Times New Roman" pitchFamily="18" charset="0"/>
                <a:cs typeface="Times New Roman" pitchFamily="18" charset="0"/>
              </a:rPr>
              <a:t> ý </a:t>
            </a:r>
            <a:r>
              <a:rPr lang="en-US" sz="2000" b="1" dirty="0" err="1">
                <a:solidFill>
                  <a:schemeClr val="bg1"/>
                </a:solidFill>
                <a:latin typeface="Times New Roman" pitchFamily="18" charset="0"/>
                <a:cs typeface="Times New Roman" pitchFamily="18" charset="0"/>
              </a:rPr>
              <a:t>kiến</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4097933672"/>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8">
            <a:hlinkClick r:id="rId2" action="ppaction://hlinkfile"/>
          </p:cNvPr>
          <p:cNvSpPr>
            <a:spLocks noChangeArrowheads="1"/>
          </p:cNvSpPr>
          <p:nvPr/>
        </p:nvSpPr>
        <p:spPr bwMode="auto">
          <a:xfrm>
            <a:off x="457200" y="533400"/>
            <a:ext cx="8229600" cy="1828800"/>
          </a:xfrm>
          <a:prstGeom prst="horizontalScroll">
            <a:avLst>
              <a:gd name="adj" fmla="val 18750"/>
            </a:avLst>
          </a:prstGeom>
          <a:solidFill>
            <a:srgbClr val="FFFF99"/>
          </a:solidFill>
          <a:ln w="5715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Bớt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ánh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mắt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kì</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tăng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thêm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một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tia</a:t>
            </a:r>
            <a:endParaRPr lang="en-US" sz="2400" b="1" dirty="0" smtClean="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 hi </a:t>
            </a:r>
            <a:r>
              <a:rPr lang="en-US" sz="2400" b="1" dirty="0" err="1" smtClean="0">
                <a:solidFill>
                  <a:srgbClr val="FF0000"/>
                </a:solidFill>
                <a:latin typeface="Times New Roman" pitchFamily="18" charset="0"/>
                <a:cs typeface="Times New Roman" pitchFamily="18" charset="0"/>
              </a:rPr>
              <a:t>vọng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người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nhiễmHIV</a:t>
            </a:r>
            <a:r>
              <a:rPr lang="en-US" sz="2400" b="1" dirty="0" smtClean="0">
                <a:solidFill>
                  <a:srgbClr val="FF0000"/>
                </a:solidFill>
                <a:latin typeface="Times New Roman" pitchFamily="18" charset="0"/>
                <a:cs typeface="Times New Roman" pitchFamily="18" charset="0"/>
              </a:rPr>
              <a:t>/ADIS</a:t>
            </a:r>
            <a:r>
              <a:rPr lang="en-US" sz="2400" b="1" dirty="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4" name="AutoShape 18"/>
          <p:cNvSpPr>
            <a:spLocks noChangeArrowheads="1"/>
          </p:cNvSpPr>
          <p:nvPr/>
        </p:nvSpPr>
        <p:spPr bwMode="auto">
          <a:xfrm>
            <a:off x="521677" y="3095971"/>
            <a:ext cx="8229600" cy="2133600"/>
          </a:xfrm>
          <a:prstGeom prst="horizontalScroll">
            <a:avLst>
              <a:gd name="adj" fmla="val 18750"/>
            </a:avLst>
          </a:prstGeom>
          <a:solidFill>
            <a:srgbClr val="FFFF99"/>
          </a:solidFill>
          <a:ln w="5715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luật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Việt</a:t>
            </a:r>
            <a:r>
              <a:rPr lang="en-US" sz="2400" b="1" dirty="0" smtClean="0">
                <a:solidFill>
                  <a:srgbClr val="FF0000"/>
                </a:solidFill>
                <a:latin typeface="Times New Roman" pitchFamily="18" charset="0"/>
                <a:cs typeface="Times New Roman" pitchFamily="18" charset="0"/>
              </a:rPr>
              <a:t> Nam </a:t>
            </a:r>
            <a:r>
              <a:rPr lang="en-US" sz="2400" b="1" dirty="0" err="1" smtClean="0">
                <a:solidFill>
                  <a:srgbClr val="FF0000"/>
                </a:solidFill>
                <a:latin typeface="Times New Roman" pitchFamily="18" charset="0"/>
                <a:cs typeface="Times New Roman" pitchFamily="18" charset="0"/>
              </a:rPr>
              <a:t>không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phép</a:t>
            </a:r>
            <a:endParaRPr lang="en-US" sz="2400" b="1" dirty="0" smtClean="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phân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biệt</a:t>
            </a:r>
            <a:r>
              <a:rPr lang="en-US" sz="2400" b="1" dirty="0" smtClean="0">
                <a:solidFill>
                  <a:srgbClr val="FF0000"/>
                </a:solidFill>
                <a:latin typeface="Times New Roman" pitchFamily="18" charset="0"/>
                <a:cs typeface="Times New Roman" pitchFamily="18" charset="0"/>
              </a:rPr>
              <a:t> , </a:t>
            </a:r>
            <a:r>
              <a:rPr lang="en-US" sz="2400" b="1" dirty="0" err="1" smtClean="0">
                <a:solidFill>
                  <a:srgbClr val="FF0000"/>
                </a:solidFill>
                <a:latin typeface="Times New Roman" pitchFamily="18" charset="0"/>
                <a:cs typeface="Times New Roman" pitchFamily="18" charset="0"/>
              </a:rPr>
              <a:t>đối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xử</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với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người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nhiễm</a:t>
            </a:r>
            <a:r>
              <a:rPr lang="en-US" sz="2400" b="1" dirty="0" smtClean="0">
                <a:solidFill>
                  <a:srgbClr val="FF0000"/>
                </a:solidFill>
                <a:latin typeface="Times New Roman" pitchFamily="18" charset="0"/>
                <a:cs typeface="Times New Roman" pitchFamily="18" charset="0"/>
              </a:rPr>
              <a:t> HIV/ADIS</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59607138"/>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ros022[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675188"/>
            <a:ext cx="2209800" cy="2182812"/>
          </a:xfrm>
          <a:prstGeom prst="rect">
            <a:avLst/>
          </a:prstGeom>
          <a:noFill/>
          <a:extLst>
            <a:ext uri="{909E8E84-426E-40DD-AFC4-6F175D3DCCD1}">
              <a14:hiddenFill xmlns:a14="http://schemas.microsoft.com/office/drawing/2010/main">
                <a:solidFill>
                  <a:srgbClr val="FFFFFF"/>
                </a:solidFill>
              </a14:hiddenFill>
            </a:ext>
          </a:extLst>
        </p:spPr>
      </p:pic>
      <p:sp>
        <p:nvSpPr>
          <p:cNvPr id="27652" name="Rectangle 4"/>
          <p:cNvSpPr>
            <a:spLocks noChangeArrowheads="1"/>
          </p:cNvSpPr>
          <p:nvPr/>
        </p:nvSpPr>
        <p:spPr bwMode="auto">
          <a:xfrm>
            <a:off x="381000" y="1749425"/>
            <a:ext cx="8382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2400" b="1">
                <a:latin typeface="Times New Roman" pitchFamily="18" charset="0"/>
                <a:cs typeface="Times New Roman" pitchFamily="18" charset="0"/>
              </a:rPr>
              <a:t>       HIV không lây qua tiếp xúc thông thường. Những người nhiễm HIV, đặc biệt là trẻ em có quyền và cần được sống trong sự hỗ trợ, thông cảm và chăm sóc của gia đình, bạn bè, làng xóm,… không nên xa lánh và phân biệt đối xử với họ. Điều đó sẽ giúp người nhiễm HIV sống lạc quan, lành mạnh, có ích cho bản thân, gia đình và xã hội.</a:t>
            </a:r>
          </a:p>
        </p:txBody>
      </p:sp>
    </p:spTree>
    <p:extLst>
      <p:ext uri="{BB962C8B-B14F-4D97-AF65-F5344CB8AC3E}">
        <p14:creationId xmlns:p14="http://schemas.microsoft.com/office/powerpoint/2010/main" val="3278551281"/>
      </p:ext>
    </p:extLst>
  </p:cSld>
  <p:clrMapOvr>
    <a:masterClrMapping/>
  </p:clrMapOvr>
  <p:transition>
    <p:newsfla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a:latin typeface="Times New Roman" pitchFamily="18" charset="0"/>
              <a:cs typeface="Times New Roman" pitchFamily="18" charset="0"/>
            </a:endParaRPr>
          </a:p>
        </p:txBody>
      </p:sp>
      <p:sp>
        <p:nvSpPr>
          <p:cNvPr id="18435" name="Rectangle 3"/>
          <p:cNvSpPr>
            <a:spLocks noGrp="1" noChangeArrowheads="1"/>
          </p:cNvSpPr>
          <p:nvPr>
            <p:ph type="body" idx="1"/>
          </p:nvPr>
        </p:nvSpPr>
        <p:spPr/>
        <p:txBody>
          <a:bodyPr/>
          <a:lstStyle/>
          <a:p>
            <a:endParaRPr lang="en-US">
              <a:latin typeface="Times New Roman" pitchFamily="18" charset="0"/>
              <a:cs typeface="Times New Roman" pitchFamily="18" charset="0"/>
            </a:endParaRP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6"/>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descr="dovefacelef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34504" y="504824"/>
            <a:ext cx="12763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dovefacelef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00825" y="1543664"/>
            <a:ext cx="12763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dovefacelef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13820" y="1688017"/>
            <a:ext cx="12763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dovefacelef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684857"/>
            <a:ext cx="1276350" cy="942975"/>
          </a:xfrm>
          <a:prstGeom prst="rect">
            <a:avLst/>
          </a:prstGeom>
          <a:noFill/>
          <a:extLst>
            <a:ext uri="{909E8E84-426E-40DD-AFC4-6F175D3DCCD1}">
              <a14:hiddenFill xmlns:a14="http://schemas.microsoft.com/office/drawing/2010/main">
                <a:solidFill>
                  <a:srgbClr val="FFFFFF"/>
                </a:solidFill>
              </a14:hiddenFill>
            </a:ext>
          </a:extLst>
        </p:spPr>
      </p:pic>
      <p:sp>
        <p:nvSpPr>
          <p:cNvPr id="18443" name="WordArt 11"/>
          <p:cNvSpPr>
            <a:spLocks noChangeArrowheads="1" noChangeShapeType="1" noTextEdit="1"/>
          </p:cNvSpPr>
          <p:nvPr/>
        </p:nvSpPr>
        <p:spPr bwMode="auto">
          <a:xfrm>
            <a:off x="1560321" y="2971800"/>
            <a:ext cx="5562600" cy="14478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rPr>
              <a:t>Chân thành cảm ơn</a:t>
            </a:r>
            <a:endPar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itchFamily="18" charset="0"/>
              <a:cs typeface="Times New Roman" pitchFamily="18" charset="0"/>
            </a:endParaRPr>
          </a:p>
        </p:txBody>
      </p:sp>
      <p:grpSp>
        <p:nvGrpSpPr>
          <p:cNvPr id="18447" name="Group 15"/>
          <p:cNvGrpSpPr>
            <a:grpSpLocks/>
          </p:cNvGrpSpPr>
          <p:nvPr/>
        </p:nvGrpSpPr>
        <p:grpSpPr bwMode="auto">
          <a:xfrm>
            <a:off x="503918" y="439334"/>
            <a:ext cx="6064250" cy="1720170"/>
            <a:chOff x="1644" y="2406"/>
            <a:chExt cx="2346" cy="504"/>
          </a:xfrm>
        </p:grpSpPr>
        <p:sp>
          <p:nvSpPr>
            <p:cNvPr id="18448" name="AutoShape 16"/>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sz="4000" b="1" dirty="0">
                  <a:solidFill>
                    <a:schemeClr val="accent2"/>
                  </a:solidFill>
                  <a:latin typeface="Times New Roman" pitchFamily="18" charset="0"/>
                  <a:cs typeface="Times New Roman" pitchFamily="18" charset="0"/>
                </a:rPr>
                <a:t>Tiết học kết thúc</a:t>
              </a:r>
            </a:p>
          </p:txBody>
        </p:sp>
        <p:sp>
          <p:nvSpPr>
            <p:cNvPr id="18449" name="Freeform 17"/>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atin typeface="Times New Roman" pitchFamily="18" charset="0"/>
                <a:cs typeface="Times New Roman" pitchFamily="18" charset="0"/>
              </a:endParaRPr>
            </a:p>
          </p:txBody>
        </p:sp>
      </p:grpSp>
    </p:spTree>
    <p:extLst>
      <p:ext uri="{BB962C8B-B14F-4D97-AF65-F5344CB8AC3E}">
        <p14:creationId xmlns:p14="http://schemas.microsoft.com/office/powerpoint/2010/main" val="32003505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8443"/>
                                        </p:tgtEl>
                                        <p:attrNameLst>
                                          <p:attrName>style.visibility</p:attrName>
                                        </p:attrNameLst>
                                      </p:cBhvr>
                                      <p:to>
                                        <p:strVal val="visible"/>
                                      </p:to>
                                    </p:set>
                                    <p:anim calcmode="lin" valueType="num">
                                      <p:cBhvr>
                                        <p:cTn id="7" dur="500" fill="hold"/>
                                        <p:tgtEl>
                                          <p:spTgt spid="18443"/>
                                        </p:tgtEl>
                                        <p:attrNameLst>
                                          <p:attrName>ppt_w</p:attrName>
                                        </p:attrNameLst>
                                      </p:cBhvr>
                                      <p:tavLst>
                                        <p:tav tm="0">
                                          <p:val>
                                            <p:fltVal val="0"/>
                                          </p:val>
                                        </p:tav>
                                        <p:tav tm="100000">
                                          <p:val>
                                            <p:strVal val="#ppt_w"/>
                                          </p:val>
                                        </p:tav>
                                      </p:tavLst>
                                    </p:anim>
                                    <p:anim calcmode="lin" valueType="num">
                                      <p:cBhvr>
                                        <p:cTn id="8" dur="500" fill="hold"/>
                                        <p:tgtEl>
                                          <p:spTgt spid="1844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mph" presetSubtype="0" repeatCount="indefinite" fill="hold" grpId="1" nodeType="afterEffect">
                                  <p:stCondLst>
                                    <p:cond delay="0"/>
                                  </p:stCondLst>
                                  <p:childTnLst>
                                    <p:animClr clrSpc="hsl" dir="cw">
                                      <p:cBhvr override="childStyle">
                                        <p:cTn id="11" dur="500" fill="hold"/>
                                        <p:tgtEl>
                                          <p:spTgt spid="18443"/>
                                        </p:tgtEl>
                                        <p:attrNameLst>
                                          <p:attrName>style.color</p:attrName>
                                        </p:attrNameLst>
                                      </p:cBhvr>
                                      <p:by>
                                        <p:hsl h="10842353" s="0" l="0"/>
                                      </p:by>
                                    </p:animClr>
                                    <p:animClr clrSpc="hsl" dir="cw">
                                      <p:cBhvr>
                                        <p:cTn id="12" dur="500" fill="hold"/>
                                        <p:tgtEl>
                                          <p:spTgt spid="18443"/>
                                        </p:tgtEl>
                                        <p:attrNameLst>
                                          <p:attrName>fillcolor</p:attrName>
                                        </p:attrNameLst>
                                      </p:cBhvr>
                                      <p:by>
                                        <p:hsl h="10842353" s="0" l="0"/>
                                      </p:by>
                                    </p:animClr>
                                    <p:animClr clrSpc="hsl" dir="cw">
                                      <p:cBhvr>
                                        <p:cTn id="13" dur="500" fill="hold"/>
                                        <p:tgtEl>
                                          <p:spTgt spid="18443"/>
                                        </p:tgtEl>
                                        <p:attrNameLst>
                                          <p:attrName>stroke.color</p:attrName>
                                        </p:attrNameLst>
                                      </p:cBhvr>
                                      <p:by>
                                        <p:hsl h="10842353" s="0" l="0"/>
                                      </p:by>
                                    </p:animClr>
                                    <p:set>
                                      <p:cBhvr>
                                        <p:cTn id="14" dur="500" fill="hold"/>
                                        <p:tgtEl>
                                          <p:spTgt spid="184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3" grpId="0" animBg="1"/>
      <p:bldP spid="1844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0" y="0"/>
            <a:ext cx="8991600" cy="400110"/>
          </a:xfrm>
          <a:prstGeom prst="rect">
            <a:avLst/>
          </a:prstGeom>
          <a:ln/>
        </p:spPr>
        <p:style>
          <a:lnRef idx="1">
            <a:schemeClr val="accent2"/>
          </a:lnRef>
          <a:fillRef idx="3">
            <a:schemeClr val="accent2"/>
          </a:fillRef>
          <a:effectRef idx="2">
            <a:schemeClr val="accent2"/>
          </a:effectRef>
          <a:fontRef idx="minor">
            <a:schemeClr val="lt1"/>
          </a:fontRef>
        </p:style>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BỨC THƯ ĐẠT GIẢI NHẤT CUỘC THI VIẾT THƯ QUỐC TẾ UPU LẦN 39</a:t>
            </a:r>
          </a:p>
        </p:txBody>
      </p:sp>
      <p:sp>
        <p:nvSpPr>
          <p:cNvPr id="4100" name="Text Box 4"/>
          <p:cNvSpPr txBox="1">
            <a:spLocks noChangeArrowheads="1"/>
          </p:cNvSpPr>
          <p:nvPr/>
        </p:nvSpPr>
        <p:spPr bwMode="auto">
          <a:xfrm>
            <a:off x="0" y="457200"/>
            <a:ext cx="9144000"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000" b="1" i="1" dirty="0">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Nẵng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ngày</a:t>
            </a:r>
            <a:r>
              <a:rPr lang="en-US" sz="2000" b="1" i="1" dirty="0">
                <a:solidFill>
                  <a:srgbClr val="000099"/>
                </a:solidFill>
                <a:latin typeface="Times New Roman" pitchFamily="18" charset="0"/>
                <a:cs typeface="Times New Roman" pitchFamily="18" charset="0"/>
              </a:rPr>
              <a:t> 20 </a:t>
            </a:r>
            <a:r>
              <a:rPr lang="en-US" sz="2000" b="1" i="1" dirty="0" err="1">
                <a:solidFill>
                  <a:srgbClr val="000099"/>
                </a:solidFill>
                <a:latin typeface="Times New Roman" pitchFamily="18" charset="0"/>
                <a:cs typeface="Times New Roman" pitchFamily="18" charset="0"/>
              </a:rPr>
              <a:t>tháng</a:t>
            </a:r>
            <a:r>
              <a:rPr lang="en-US" sz="2000" b="1" i="1" dirty="0">
                <a:solidFill>
                  <a:srgbClr val="000099"/>
                </a:solidFill>
                <a:latin typeface="Times New Roman" pitchFamily="18" charset="0"/>
                <a:cs typeface="Times New Roman" pitchFamily="18" charset="0"/>
              </a:rPr>
              <a:t> 11 </a:t>
            </a:r>
            <a:r>
              <a:rPr lang="en-US" sz="2000" b="1" i="1" dirty="0" err="1">
                <a:solidFill>
                  <a:srgbClr val="000099"/>
                </a:solidFill>
                <a:latin typeface="Times New Roman" pitchFamily="18" charset="0"/>
                <a:cs typeface="Times New Roman" pitchFamily="18" charset="0"/>
              </a:rPr>
              <a:t>năm</a:t>
            </a:r>
            <a:r>
              <a:rPr lang="en-US" sz="2000" b="1" i="1" dirty="0">
                <a:solidFill>
                  <a:srgbClr val="000099"/>
                </a:solidFill>
                <a:latin typeface="Times New Roman" pitchFamily="18" charset="0"/>
                <a:cs typeface="Times New Roman" pitchFamily="18" charset="0"/>
              </a:rPr>
              <a:t> 2009</a:t>
            </a:r>
          </a:p>
          <a:p>
            <a:pPr algn="just"/>
            <a:r>
              <a:rPr lang="en-US" sz="2000" b="1" i="1" dirty="0">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Đạo</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diễn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Trương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Nghệ</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Mưu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kính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mến</a:t>
            </a:r>
            <a:r>
              <a:rPr lang="en-US" sz="2000" b="1" i="1" dirty="0">
                <a:solidFill>
                  <a:srgbClr val="000099"/>
                </a:solidFill>
                <a:latin typeface="Times New Roman" pitchFamily="18" charset="0"/>
                <a:cs typeface="Times New Roman" pitchFamily="18" charset="0"/>
              </a:rPr>
              <a:t>!</a:t>
            </a:r>
          </a:p>
          <a:p>
            <a:pPr algn="just"/>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Thưa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mới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có</a:t>
            </a:r>
            <a:r>
              <a:rPr lang="en-US" sz="2000" b="1" i="1" dirty="0">
                <a:solidFill>
                  <a:srgbClr val="000099"/>
                </a:solidFill>
                <a:latin typeface="Times New Roman" pitchFamily="18" charset="0"/>
                <a:cs typeface="Times New Roman" pitchFamily="18" charset="0"/>
              </a:rPr>
              <a:t> ý </a:t>
            </a:r>
            <a:r>
              <a:rPr lang="en-US" sz="2000" b="1" i="1" dirty="0" err="1">
                <a:solidFill>
                  <a:srgbClr val="000099"/>
                </a:solidFill>
                <a:latin typeface="Times New Roman" pitchFamily="18" charset="0"/>
                <a:cs typeface="Times New Roman" pitchFamily="18" charset="0"/>
              </a:rPr>
              <a:t>định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viết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thư</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cho</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sau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khi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trường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phát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động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Cuộc</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Viết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thư</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Quốc</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tế</a:t>
            </a:r>
            <a:r>
              <a:rPr lang="en-US" sz="2000" b="1" i="1" dirty="0">
                <a:solidFill>
                  <a:srgbClr val="000099"/>
                </a:solidFill>
                <a:latin typeface="Times New Roman" pitchFamily="18" charset="0"/>
                <a:cs typeface="Times New Roman" pitchFamily="18" charset="0"/>
              </a:rPr>
              <a:t> UPU </a:t>
            </a:r>
            <a:r>
              <a:rPr lang="en-US" sz="2000" b="1" i="1" dirty="0" err="1">
                <a:solidFill>
                  <a:srgbClr val="000099"/>
                </a:solidFill>
                <a:latin typeface="Times New Roman" pitchFamily="18" charset="0"/>
                <a:cs typeface="Times New Roman" pitchFamily="18" charset="0"/>
              </a:rPr>
              <a:t>lần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thứ</a:t>
            </a:r>
            <a:r>
              <a:rPr lang="en-US" sz="2000" b="1" i="1" dirty="0">
                <a:solidFill>
                  <a:srgbClr val="000099"/>
                </a:solidFill>
                <a:latin typeface="Times New Roman" pitchFamily="18" charset="0"/>
                <a:cs typeface="Times New Roman" pitchFamily="18" charset="0"/>
              </a:rPr>
              <a:t> 39 </a:t>
            </a:r>
            <a:r>
              <a:rPr lang="en-US" sz="2000" b="1" i="1" dirty="0" err="1">
                <a:solidFill>
                  <a:srgbClr val="000099"/>
                </a:solidFill>
                <a:latin typeface="Times New Roman" pitchFamily="18" charset="0"/>
                <a:cs typeface="Times New Roman" pitchFamily="18" charset="0"/>
              </a:rPr>
              <a:t>về</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đề</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tài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phòng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chống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căn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bệnh</a:t>
            </a:r>
            <a:r>
              <a:rPr lang="en-US" sz="2000" b="1" i="1" dirty="0">
                <a:solidFill>
                  <a:srgbClr val="000099"/>
                </a:solidFill>
                <a:latin typeface="Times New Roman" pitchFamily="18" charset="0"/>
                <a:cs typeface="Times New Roman" pitchFamily="18" charset="0"/>
              </a:rPr>
              <a:t> AISD. </a:t>
            </a:r>
            <a:r>
              <a:rPr lang="en-US" sz="2000" b="1" i="1" dirty="0" err="1">
                <a:solidFill>
                  <a:srgbClr val="000099"/>
                </a:solidFill>
                <a:latin typeface="Times New Roman" pitchFamily="18" charset="0"/>
                <a:cs typeface="Times New Roman" pitchFamily="18" charset="0"/>
              </a:rPr>
              <a:t>Để</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cho</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bài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viết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của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mình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có</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cơ</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sở</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thực</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tế</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đã</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tìm</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hiểu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một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số</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đối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tượng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xem</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mọi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người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hiểu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biết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phòng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chống</a:t>
            </a:r>
            <a:r>
              <a:rPr lang="en-US" sz="2000" b="1" i="1" dirty="0">
                <a:solidFill>
                  <a:srgbClr val="000099"/>
                </a:solidFill>
                <a:latin typeface="Times New Roman" pitchFamily="18" charset="0"/>
                <a:cs typeface="Times New Roman" pitchFamily="18" charset="0"/>
              </a:rPr>
              <a:t> AIDS </a:t>
            </a:r>
            <a:r>
              <a:rPr lang="en-US" sz="2000" b="1" i="1" dirty="0" err="1">
                <a:solidFill>
                  <a:srgbClr val="000099"/>
                </a:solidFill>
                <a:latin typeface="Times New Roman" pitchFamily="18" charset="0"/>
                <a:cs typeface="Times New Roman" pitchFamily="18" charset="0"/>
              </a:rPr>
              <a:t>như</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thế</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nào</a:t>
            </a:r>
            <a:r>
              <a:rPr lang="en-US" sz="2000" b="1" i="1" dirty="0">
                <a:solidFill>
                  <a:srgbClr val="000099"/>
                </a:solidFill>
                <a:latin typeface="Times New Roman" pitchFamily="18" charset="0"/>
                <a:cs typeface="Times New Roman" pitchFamily="18" charset="0"/>
              </a:rPr>
              <a:t>.</a:t>
            </a:r>
          </a:p>
          <a:p>
            <a:pPr algn="just"/>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Đầu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tiên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hỏi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bảo</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sống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từng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này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tuổi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đầu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rồi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chưa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biết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mặt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mũi</a:t>
            </a:r>
            <a:r>
              <a:rPr lang="en-US" sz="2000" b="1" i="1" dirty="0">
                <a:solidFill>
                  <a:srgbClr val="000099"/>
                </a:solidFill>
                <a:latin typeface="Times New Roman" pitchFamily="18" charset="0"/>
                <a:cs typeface="Times New Roman" pitchFamily="18" charset="0"/>
              </a:rPr>
              <a:t> con “</a:t>
            </a:r>
            <a:r>
              <a:rPr lang="en-US" sz="2000" b="1" i="1" dirty="0" err="1">
                <a:solidFill>
                  <a:srgbClr val="000099"/>
                </a:solidFill>
                <a:latin typeface="Times New Roman" pitchFamily="18" charset="0"/>
                <a:cs typeface="Times New Roman" pitchFamily="18" charset="0"/>
              </a:rPr>
              <a:t>Ết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nó</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thế</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nào</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nghe</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nói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nó</a:t>
            </a:r>
            <a:r>
              <a:rPr lang="en-US" sz="2000" b="1" i="1" dirty="0">
                <a:solidFill>
                  <a:srgbClr val="000099"/>
                </a:solidFill>
                <a:latin typeface="Times New Roman" pitchFamily="18" charset="0"/>
                <a:cs typeface="Times New Roman" pitchFamily="18" charset="0"/>
              </a:rPr>
              <a:t> ở </a:t>
            </a:r>
            <a:r>
              <a:rPr lang="en-US" sz="2000" b="1" i="1" dirty="0" err="1">
                <a:solidFill>
                  <a:srgbClr val="000099"/>
                </a:solidFill>
                <a:latin typeface="Times New Roman" pitchFamily="18" charset="0"/>
                <a:cs typeface="Times New Roman" pitchFamily="18" charset="0"/>
              </a:rPr>
              <a:t>trong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người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những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kẻ</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sống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buông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thả</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chẳng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ra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gì</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đừng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đến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gần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họ</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kẻo</a:t>
            </a:r>
            <a:r>
              <a:rPr lang="en-US" sz="2000" b="1" i="1" dirty="0">
                <a:solidFill>
                  <a:srgbClr val="000099"/>
                </a:solidFill>
                <a:latin typeface="Times New Roman" pitchFamily="18" charset="0"/>
                <a:cs typeface="Times New Roman" pitchFamily="18" charset="0"/>
              </a:rPr>
              <a:t> con “</a:t>
            </a:r>
            <a:r>
              <a:rPr lang="en-US" sz="2000" b="1" i="1" dirty="0" err="1">
                <a:solidFill>
                  <a:srgbClr val="000099"/>
                </a:solidFill>
                <a:latin typeface="Times New Roman" pitchFamily="18" charset="0"/>
                <a:cs typeface="Times New Roman" pitchFamily="18" charset="0"/>
              </a:rPr>
              <a:t>Ết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nó</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dính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vào</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người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Ôi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của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chẳng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hiểu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gì</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về</a:t>
            </a:r>
            <a:r>
              <a:rPr lang="en-US" sz="2000" b="1" i="1" dirty="0">
                <a:solidFill>
                  <a:srgbClr val="000099"/>
                </a:solidFill>
                <a:latin typeface="Times New Roman" pitchFamily="18" charset="0"/>
                <a:cs typeface="Times New Roman" pitchFamily="18" charset="0"/>
              </a:rPr>
              <a:t> AIDS </a:t>
            </a:r>
            <a:r>
              <a:rPr lang="en-US" sz="2000" b="1" i="1" dirty="0" err="1">
                <a:solidFill>
                  <a:srgbClr val="000099"/>
                </a:solidFill>
                <a:latin typeface="Times New Roman" pitchFamily="18" charset="0"/>
                <a:cs typeface="Times New Roman" pitchFamily="18" charset="0"/>
              </a:rPr>
              <a:t>cả</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nhỉ</a:t>
            </a:r>
            <a:r>
              <a:rPr lang="en-US" sz="2000" b="1" i="1" dirty="0">
                <a:solidFill>
                  <a:srgbClr val="000099"/>
                </a:solidFill>
                <a:latin typeface="Times New Roman" pitchFamily="18" charset="0"/>
                <a:cs typeface="Times New Roman" pitchFamily="18" charset="0"/>
              </a:rPr>
              <a:t>?</a:t>
            </a:r>
          </a:p>
          <a:p>
            <a:pPr algn="just"/>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Khi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nghe</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hỏi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cả</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bố</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mẹ</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đều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cho</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rằng</a:t>
            </a:r>
            <a:r>
              <a:rPr lang="en-US" sz="2000" b="1" i="1" dirty="0">
                <a:solidFill>
                  <a:srgbClr val="000099"/>
                </a:solidFill>
                <a:latin typeface="Times New Roman" pitchFamily="18" charset="0"/>
                <a:cs typeface="Times New Roman" pitchFamily="18" charset="0"/>
              </a:rPr>
              <a:t>: “AIDS </a:t>
            </a:r>
            <a:r>
              <a:rPr lang="en-US" sz="2000" b="1" i="1" dirty="0" err="1">
                <a:solidFill>
                  <a:srgbClr val="000099"/>
                </a:solidFill>
                <a:latin typeface="Times New Roman" pitchFamily="18" charset="0"/>
                <a:cs typeface="Times New Roman" pitchFamily="18" charset="0"/>
              </a:rPr>
              <a:t>là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căn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bệnh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suy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giảm</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hệ</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thống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miễn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dịch</a:t>
            </a:r>
            <a:r>
              <a:rPr lang="en-US" sz="2000" b="1" i="1" dirty="0">
                <a:solidFill>
                  <a:srgbClr val="000099"/>
                </a:solidFill>
                <a:latin typeface="Times New Roman" pitchFamily="18" charset="0"/>
                <a:cs typeface="Times New Roman" pitchFamily="18" charset="0"/>
              </a:rPr>
              <a:t> ở </a:t>
            </a:r>
            <a:r>
              <a:rPr lang="en-US" sz="2000" b="1" i="1" dirty="0" err="1">
                <a:solidFill>
                  <a:srgbClr val="000099"/>
                </a:solidFill>
                <a:latin typeface="Times New Roman" pitchFamily="18" charset="0"/>
                <a:cs typeface="Times New Roman" pitchFamily="18" charset="0"/>
              </a:rPr>
              <a:t>cơ</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thể</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người</a:t>
            </a:r>
            <a:r>
              <a:rPr lang="en-US" sz="2000" b="1" i="1" dirty="0">
                <a:solidFill>
                  <a:srgbClr val="000099"/>
                </a:solidFill>
                <a:latin typeface="Times New Roman" pitchFamily="18" charset="0"/>
                <a:cs typeface="Times New Roman" pitchFamily="18" charset="0"/>
              </a:rPr>
              <a:t> do vi-</a:t>
            </a:r>
            <a:r>
              <a:rPr lang="en-US" sz="2000" b="1" i="1" dirty="0" err="1">
                <a:solidFill>
                  <a:srgbClr val="000099"/>
                </a:solidFill>
                <a:latin typeface="Times New Roman" pitchFamily="18" charset="0"/>
                <a:cs typeface="Times New Roman" pitchFamily="18" charset="0"/>
              </a:rPr>
              <a:t>rút</a:t>
            </a:r>
            <a:r>
              <a:rPr lang="en-US" sz="2000" b="1" i="1" dirty="0">
                <a:solidFill>
                  <a:srgbClr val="000099"/>
                </a:solidFill>
                <a:latin typeface="Times New Roman" pitchFamily="18" charset="0"/>
                <a:cs typeface="Times New Roman" pitchFamily="18" charset="0"/>
              </a:rPr>
              <a:t> HIV </a:t>
            </a:r>
            <a:r>
              <a:rPr lang="en-US" sz="2000" b="1" i="1" dirty="0" err="1">
                <a:solidFill>
                  <a:srgbClr val="000099"/>
                </a:solidFill>
                <a:latin typeface="Times New Roman" pitchFamily="18" charset="0"/>
                <a:cs typeface="Times New Roman" pitchFamily="18" charset="0"/>
              </a:rPr>
              <a:t>gây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ra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Bệnh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này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rất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nguy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hiểm</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vì</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hiện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chưa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có</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thuốc</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chữa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khỏi</a:t>
            </a:r>
            <a:r>
              <a:rPr lang="en-US" sz="2000" b="1" i="1" dirty="0">
                <a:solidFill>
                  <a:srgbClr val="000099"/>
                </a:solidFill>
                <a:latin typeface="Times New Roman" pitchFamily="18" charset="0"/>
                <a:cs typeface="Times New Roman" pitchFamily="18" charset="0"/>
              </a:rPr>
              <a:t>. Con </a:t>
            </a:r>
            <a:r>
              <a:rPr lang="en-US" sz="2000" b="1" i="1" dirty="0" err="1">
                <a:solidFill>
                  <a:srgbClr val="000099"/>
                </a:solidFill>
                <a:latin typeface="Times New Roman" pitchFamily="18" charset="0"/>
                <a:cs typeface="Times New Roman" pitchFamily="18" charset="0"/>
              </a:rPr>
              <a:t>phải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tuyệt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đối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tránh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xa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các</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tệ</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nạn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như</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nghiện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hút</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tình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dục</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bừa</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bãi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thì</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mới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bảo</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vệ</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được</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mình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Mẹ</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còn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dặn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dặn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lại</a:t>
            </a:r>
            <a:r>
              <a:rPr lang="en-US" sz="2000" b="1" i="1" dirty="0">
                <a:solidFill>
                  <a:srgbClr val="000099"/>
                </a:solidFill>
                <a:latin typeface="Times New Roman" pitchFamily="18" charset="0"/>
                <a:cs typeface="Times New Roman" pitchFamily="18" charset="0"/>
              </a:rPr>
              <a:t> : “</a:t>
            </a:r>
            <a:r>
              <a:rPr lang="en-US" sz="2000" b="1" i="1" dirty="0" err="1">
                <a:solidFill>
                  <a:srgbClr val="000099"/>
                </a:solidFill>
                <a:latin typeface="Times New Roman" pitchFamily="18" charset="0"/>
                <a:cs typeface="Times New Roman" pitchFamily="18" charset="0"/>
              </a:rPr>
              <a:t>Nếu</a:t>
            </a:r>
            <a:r>
              <a:rPr lang="en-US" sz="2000" b="1" i="1" dirty="0">
                <a:solidFill>
                  <a:srgbClr val="000099"/>
                </a:solidFill>
                <a:latin typeface="Times New Roman" pitchFamily="18" charset="0"/>
                <a:cs typeface="Times New Roman" pitchFamily="18" charset="0"/>
              </a:rPr>
              <a:t> ở </a:t>
            </a:r>
            <a:r>
              <a:rPr lang="en-US" sz="2000" b="1" i="1" dirty="0" err="1">
                <a:solidFill>
                  <a:srgbClr val="000099"/>
                </a:solidFill>
                <a:latin typeface="Times New Roman" pitchFamily="18" charset="0"/>
                <a:cs typeface="Times New Roman" pitchFamily="18" charset="0"/>
              </a:rPr>
              <a:t>lớp</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có</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bạn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nào</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bị</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nhiễm</a:t>
            </a:r>
            <a:r>
              <a:rPr lang="en-US" sz="2000" b="1" i="1" dirty="0">
                <a:solidFill>
                  <a:srgbClr val="000099"/>
                </a:solidFill>
                <a:latin typeface="Times New Roman" pitchFamily="18" charset="0"/>
                <a:cs typeface="Times New Roman" pitchFamily="18" charset="0"/>
              </a:rPr>
              <a:t> HIV </a:t>
            </a:r>
            <a:r>
              <a:rPr lang="en-US" sz="2000" b="1" i="1" dirty="0" err="1">
                <a:solidFill>
                  <a:srgbClr val="000099"/>
                </a:solidFill>
                <a:latin typeface="Times New Roman" pitchFamily="18" charset="0"/>
                <a:cs typeface="Times New Roman" pitchFamily="18" charset="0"/>
              </a:rPr>
              <a:t>thì</a:t>
            </a:r>
            <a:r>
              <a:rPr lang="en-US" sz="2000" b="1" i="1" dirty="0">
                <a:solidFill>
                  <a:srgbClr val="000099"/>
                </a:solidFill>
                <a:latin typeface="Times New Roman" pitchFamily="18" charset="0"/>
                <a:cs typeface="Times New Roman" pitchFamily="18" charset="0"/>
              </a:rPr>
              <a:t> con </a:t>
            </a:r>
            <a:r>
              <a:rPr lang="en-US" sz="2000" b="1" i="1" dirty="0" err="1">
                <a:solidFill>
                  <a:srgbClr val="000099"/>
                </a:solidFill>
                <a:latin typeface="Times New Roman" pitchFamily="18" charset="0"/>
                <a:cs typeface="Times New Roman" pitchFamily="18" charset="0"/>
              </a:rPr>
              <a:t>phải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nói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ngay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để</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bố</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mẹ</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xin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chuyển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trường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chuyển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lớp</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cho</a:t>
            </a:r>
            <a:r>
              <a:rPr lang="en-US" sz="2000" b="1" i="1" dirty="0">
                <a:solidFill>
                  <a:srgbClr val="000099"/>
                </a:solidFill>
                <a:latin typeface="Times New Roman" pitchFamily="18" charset="0"/>
                <a:cs typeface="Times New Roman" pitchFamily="18" charset="0"/>
              </a:rPr>
              <a:t> con.” - </a:t>
            </a:r>
            <a:r>
              <a:rPr lang="en-US" sz="2000" b="1" i="1" dirty="0" err="1">
                <a:solidFill>
                  <a:srgbClr val="000099"/>
                </a:solidFill>
                <a:latin typeface="Times New Roman" pitchFamily="18" charset="0"/>
                <a:cs typeface="Times New Roman" pitchFamily="18" charset="0"/>
              </a:rPr>
              <a:t>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ơi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bố</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mẹ</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cháu</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là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công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chức</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mà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cũng</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còn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kỳ</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thị</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với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người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có</a:t>
            </a:r>
            <a:r>
              <a:rPr lang="en-US" sz="2000" b="1" i="1" dirty="0">
                <a:solidFill>
                  <a:srgbClr val="000099"/>
                </a:solidFill>
                <a:latin typeface="Times New Roman" pitchFamily="18" charset="0"/>
                <a:cs typeface="Times New Roman" pitchFamily="18" charset="0"/>
              </a:rPr>
              <a:t> HIV </a:t>
            </a:r>
            <a:r>
              <a:rPr lang="en-US" sz="2000" b="1" i="1" dirty="0" err="1">
                <a:solidFill>
                  <a:srgbClr val="000099"/>
                </a:solidFill>
                <a:latin typeface="Times New Roman" pitchFamily="18" charset="0"/>
                <a:cs typeface="Times New Roman" pitchFamily="18" charset="0"/>
              </a:rPr>
              <a:t>đấy</a:t>
            </a:r>
            <a:r>
              <a:rPr lang="en-US" sz="2000" b="1" i="1" dirty="0">
                <a:solidFill>
                  <a:srgbClr val="000099"/>
                </a:solidFill>
                <a:latin typeface="Times New Roman" pitchFamily="18" charset="0"/>
                <a:cs typeface="Times New Roman" pitchFamily="18" charset="0"/>
              </a:rPr>
              <a:t>....</a:t>
            </a:r>
          </a:p>
          <a:p>
            <a:pPr algn="r"/>
            <a:r>
              <a:rPr lang="en-US" sz="2000" b="1" i="1" dirty="0" err="1">
                <a:solidFill>
                  <a:srgbClr val="000099"/>
                </a:solidFill>
                <a:latin typeface="Times New Roman" pitchFamily="18" charset="0"/>
                <a:cs typeface="Times New Roman" pitchFamily="18" charset="0"/>
              </a:rPr>
              <a:t>Trích</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thư</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của</a:t>
            </a:r>
            <a:r>
              <a:rPr lang="en-US" sz="2000" b="1" i="1" dirty="0">
                <a:solidFill>
                  <a:srgbClr val="000099"/>
                </a:solidFill>
                <a:latin typeface="Times New Roman" pitchFamily="18" charset="0"/>
                <a:cs typeface="Times New Roman" pitchFamily="18" charset="0"/>
              </a:rPr>
              <a:t>: HỒ THỊ HIẾU HIỀN</a:t>
            </a:r>
            <a:br>
              <a:rPr lang="en-US" sz="2000" b="1" i="1" dirty="0">
                <a:solidFill>
                  <a:srgbClr val="000099"/>
                </a:solidFill>
                <a:latin typeface="Times New Roman" pitchFamily="18" charset="0"/>
                <a:cs typeface="Times New Roman" pitchFamily="18" charset="0"/>
              </a:rPr>
            </a:br>
            <a:r>
              <a:rPr lang="en-US" sz="2000" b="1" i="1" dirty="0">
                <a:solidFill>
                  <a:srgbClr val="000099"/>
                </a:solidFill>
                <a:latin typeface="Times New Roman" pitchFamily="18" charset="0"/>
                <a:cs typeface="Times New Roman" pitchFamily="18" charset="0"/>
              </a:rPr>
              <a:t>(</a:t>
            </a:r>
            <a:r>
              <a:rPr lang="en-US" sz="2000" b="1" i="1" dirty="0" err="1">
                <a:solidFill>
                  <a:srgbClr val="000099"/>
                </a:solidFill>
                <a:latin typeface="Times New Roman" pitchFamily="18" charset="0"/>
                <a:cs typeface="Times New Roman" pitchFamily="18" charset="0"/>
              </a:rPr>
              <a:t>Lớp</a:t>
            </a:r>
            <a:r>
              <a:rPr lang="en-US" sz="2000" b="1" i="1" dirty="0">
                <a:solidFill>
                  <a:srgbClr val="000099"/>
                </a:solidFill>
                <a:latin typeface="Times New Roman" pitchFamily="18" charset="0"/>
                <a:cs typeface="Times New Roman" pitchFamily="18" charset="0"/>
              </a:rPr>
              <a:t> 6/9, </a:t>
            </a:r>
            <a:r>
              <a:rPr lang="en-US" sz="2000" b="1" i="1" dirty="0" err="1">
                <a:solidFill>
                  <a:srgbClr val="000099"/>
                </a:solidFill>
                <a:latin typeface="Times New Roman" pitchFamily="18" charset="0"/>
                <a:cs typeface="Times New Roman" pitchFamily="18" charset="0"/>
              </a:rPr>
              <a:t>trường</a:t>
            </a:r>
            <a:r>
              <a:rPr lang="en-US" sz="2000" b="1" i="1" dirty="0">
                <a:solidFill>
                  <a:srgbClr val="000099"/>
                </a:solidFill>
                <a:latin typeface="Times New Roman" pitchFamily="18" charset="0"/>
                <a:cs typeface="Times New Roman" pitchFamily="18" charset="0"/>
              </a:rPr>
              <a:t> THCS </a:t>
            </a:r>
            <a:r>
              <a:rPr lang="en-US" sz="2000" b="1" i="1" dirty="0" err="1">
                <a:solidFill>
                  <a:srgbClr val="000099"/>
                </a:solidFill>
                <a:latin typeface="Times New Roman" pitchFamily="18" charset="0"/>
                <a:cs typeface="Times New Roman" pitchFamily="18" charset="0"/>
              </a:rPr>
              <a:t>Tây</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Sơn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Quận</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Hải</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Châu</a:t>
            </a:r>
            <a:r>
              <a:rPr lang="en-US" sz="2000" b="1" i="1" dirty="0">
                <a:solidFill>
                  <a:srgbClr val="000099"/>
                </a:solidFill>
                <a:latin typeface="Times New Roman" pitchFamily="18" charset="0"/>
                <a:cs typeface="Times New Roman" pitchFamily="18" charset="0"/>
              </a:rPr>
              <a:t>, TP. </a:t>
            </a:r>
            <a:r>
              <a:rPr lang="en-US" sz="2000" b="1" i="1" dirty="0" err="1">
                <a:solidFill>
                  <a:srgbClr val="000099"/>
                </a:solidFill>
                <a:latin typeface="Times New Roman" pitchFamily="18" charset="0"/>
                <a:cs typeface="Times New Roman" pitchFamily="18" charset="0"/>
              </a:rPr>
              <a:t>Đà</a:t>
            </a:r>
            <a:r>
              <a:rPr lang="en-US" sz="2000" b="1" i="1" dirty="0">
                <a:solidFill>
                  <a:srgbClr val="000099"/>
                </a:solidFill>
                <a:latin typeface="Times New Roman" pitchFamily="18" charset="0"/>
                <a:cs typeface="Times New Roman" pitchFamily="18" charset="0"/>
              </a:rPr>
              <a:t> </a:t>
            </a:r>
            <a:r>
              <a:rPr lang="en-US" sz="2000" b="1" i="1" dirty="0" err="1">
                <a:solidFill>
                  <a:srgbClr val="000099"/>
                </a:solidFill>
                <a:latin typeface="Times New Roman" pitchFamily="18" charset="0"/>
                <a:cs typeface="Times New Roman" pitchFamily="18" charset="0"/>
              </a:rPr>
              <a:t>Nẵng</a:t>
            </a:r>
            <a:r>
              <a:rPr lang="en-US" sz="2000" b="1" i="1" dirty="0">
                <a:solidFill>
                  <a:srgbClr val="000099"/>
                </a:solidFill>
                <a:latin typeface="Times New Roman" pitchFamily="18" charset="0"/>
                <a:cs typeface="Times New Roman" pitchFamily="18" charset="0"/>
              </a:rPr>
              <a:t>)</a:t>
            </a:r>
          </a:p>
          <a:p>
            <a:pPr algn="just"/>
            <a:endParaRPr lang="en-US" b="1" i="1" dirty="0">
              <a:solidFill>
                <a:srgbClr val="000099"/>
              </a:solidFill>
              <a:latin typeface="Times New Roman" pitchFamily="18" charset="0"/>
              <a:cs typeface="Times New Roman" pitchFamily="18" charset="0"/>
            </a:endParaRPr>
          </a:p>
          <a:p>
            <a:pPr algn="just"/>
            <a:endParaRPr lang="en-US" b="1" i="1"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3945071664"/>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fill="hold"/>
                                        <p:tgtEl>
                                          <p:spTgt spid="4099"/>
                                        </p:tgtEl>
                                        <p:attrNameLst>
                                          <p:attrName>ppt_w</p:attrName>
                                        </p:attrNameLst>
                                      </p:cBhvr>
                                      <p:tavLst>
                                        <p:tav tm="0">
                                          <p:val>
                                            <p:fltVal val="0"/>
                                          </p:val>
                                        </p:tav>
                                        <p:tav tm="100000">
                                          <p:val>
                                            <p:strVal val="#ppt_w"/>
                                          </p:val>
                                        </p:tav>
                                      </p:tavLst>
                                    </p:anim>
                                    <p:anim calcmode="lin" valueType="num">
                                      <p:cBhvr>
                                        <p:cTn id="8" dur="500" fill="hold"/>
                                        <p:tgtEl>
                                          <p:spTgt spid="4099"/>
                                        </p:tgtEl>
                                        <p:attrNameLst>
                                          <p:attrName>ppt_h</p:attrName>
                                        </p:attrNameLst>
                                      </p:cBhvr>
                                      <p:tavLst>
                                        <p:tav tm="0">
                                          <p:val>
                                            <p:fltVal val="0"/>
                                          </p:val>
                                        </p:tav>
                                        <p:tav tm="100000">
                                          <p:val>
                                            <p:strVal val="#ppt_h"/>
                                          </p:val>
                                        </p:tav>
                                      </p:tavLst>
                                    </p:anim>
                                    <p:animEffect transition="in" filter="fade">
                                      <p:cBhvr>
                                        <p:cTn id="9" dur="500"/>
                                        <p:tgtEl>
                                          <p:spTgt spid="409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p:cTn id="14" dur="500" fill="hold"/>
                                        <p:tgtEl>
                                          <p:spTgt spid="4100"/>
                                        </p:tgtEl>
                                        <p:attrNameLst>
                                          <p:attrName>ppt_w</p:attrName>
                                        </p:attrNameLst>
                                      </p:cBhvr>
                                      <p:tavLst>
                                        <p:tav tm="0">
                                          <p:val>
                                            <p:fltVal val="0"/>
                                          </p:val>
                                        </p:tav>
                                        <p:tav tm="100000">
                                          <p:val>
                                            <p:strVal val="#ppt_w"/>
                                          </p:val>
                                        </p:tav>
                                      </p:tavLst>
                                    </p:anim>
                                    <p:anim calcmode="lin" valueType="num">
                                      <p:cBhvr>
                                        <p:cTn id="15" dur="500" fill="hold"/>
                                        <p:tgtEl>
                                          <p:spTgt spid="4100"/>
                                        </p:tgtEl>
                                        <p:attrNameLst>
                                          <p:attrName>ppt_h</p:attrName>
                                        </p:attrNameLst>
                                      </p:cBhvr>
                                      <p:tavLst>
                                        <p:tav tm="0">
                                          <p:val>
                                            <p:fltVal val="0"/>
                                          </p:val>
                                        </p:tav>
                                        <p:tav tm="100000">
                                          <p:val>
                                            <p:strVal val="#ppt_h"/>
                                          </p:val>
                                        </p:tav>
                                      </p:tavLst>
                                    </p:anim>
                                    <p:animEffect transition="in" filter="fade">
                                      <p:cBhvr>
                                        <p:cTn id="16"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4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533400" y="1828800"/>
            <a:ext cx="800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400" b="1" dirty="0">
                <a:solidFill>
                  <a:srgbClr val="0000FF"/>
                </a:solidFill>
                <a:latin typeface="Times New Roman" pitchFamily="18" charset="0"/>
                <a:cs typeface="Times New Roman" pitchFamily="18" charset="0"/>
              </a:rPr>
              <a:t>       1/ </a:t>
            </a:r>
            <a:r>
              <a:rPr lang="en-US" sz="2400" b="1" dirty="0" err="1">
                <a:solidFill>
                  <a:srgbClr val="0000FF"/>
                </a:solidFill>
                <a:latin typeface="Times New Roman" pitchFamily="18" charset="0"/>
                <a:cs typeface="Times New Roman" pitchFamily="18" charset="0"/>
              </a:rPr>
              <a:t>Bức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bạn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Hồ</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Thị</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Hiếu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Hiền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nói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đến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căn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bệnh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nào</a:t>
            </a:r>
            <a:r>
              <a:rPr lang="en-US" sz="2400" b="1" dirty="0">
                <a:solidFill>
                  <a:srgbClr val="0000FF"/>
                </a:solidFill>
                <a:latin typeface="Times New Roman" pitchFamily="18" charset="0"/>
                <a:cs typeface="Times New Roman" pitchFamily="18" charset="0"/>
              </a:rPr>
              <a:t>?</a:t>
            </a:r>
          </a:p>
        </p:txBody>
      </p:sp>
      <p:sp>
        <p:nvSpPr>
          <p:cNvPr id="7173" name="Text Box 5"/>
          <p:cNvSpPr txBox="1">
            <a:spLocks noChangeArrowheads="1"/>
          </p:cNvSpPr>
          <p:nvPr/>
        </p:nvSpPr>
        <p:spPr bwMode="auto">
          <a:xfrm>
            <a:off x="1524000" y="914400"/>
            <a:ext cx="63099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dirty="0" err="1">
                <a:solidFill>
                  <a:srgbClr val="FF0000"/>
                </a:solidFill>
                <a:latin typeface="Times New Roman" pitchFamily="18" charset="0"/>
                <a:cs typeface="Times New Roman" pitchFamily="18" charset="0"/>
              </a:rPr>
              <a:t>Thái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nhiễm</a:t>
            </a:r>
            <a:r>
              <a:rPr lang="en-US" sz="2800" b="1" dirty="0">
                <a:solidFill>
                  <a:srgbClr val="FF0000"/>
                </a:solidFill>
                <a:latin typeface="Times New Roman" pitchFamily="18" charset="0"/>
                <a:cs typeface="Times New Roman" pitchFamily="18" charset="0"/>
              </a:rPr>
              <a:t> HIV/AIDS</a:t>
            </a:r>
          </a:p>
        </p:txBody>
      </p:sp>
      <p:sp>
        <p:nvSpPr>
          <p:cNvPr id="28" name="Text Box 4"/>
          <p:cNvSpPr txBox="1">
            <a:spLocks noChangeArrowheads="1"/>
          </p:cNvSpPr>
          <p:nvPr/>
        </p:nvSpPr>
        <p:spPr bwMode="auto">
          <a:xfrm>
            <a:off x="539262" y="2819400"/>
            <a:ext cx="800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400" b="1" dirty="0">
                <a:solidFill>
                  <a:srgbClr val="0000FF"/>
                </a:solidFill>
                <a:latin typeface="Times New Roman" pitchFamily="18" charset="0"/>
                <a:cs typeface="Times New Roman" pitchFamily="18" charset="0"/>
              </a:rPr>
              <a:t>       2/ Qua </a:t>
            </a:r>
            <a:r>
              <a:rPr lang="en-US" sz="2400" b="1" dirty="0" err="1">
                <a:solidFill>
                  <a:srgbClr val="0000FF"/>
                </a:solidFill>
                <a:latin typeface="Times New Roman" pitchFamily="18" charset="0"/>
                <a:cs typeface="Times New Roman" pitchFamily="18" charset="0"/>
              </a:rPr>
              <a:t>bức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em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thấy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mọi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đã</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những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hiểu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biết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cũng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như</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có</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thái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độ</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đúng</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đối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với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người</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nhiễm</a:t>
            </a:r>
            <a:r>
              <a:rPr lang="en-US" sz="2400" b="1" dirty="0">
                <a:solidFill>
                  <a:srgbClr val="0000FF"/>
                </a:solidFill>
                <a:latin typeface="Times New Roman" pitchFamily="18" charset="0"/>
                <a:cs typeface="Times New Roman" pitchFamily="18" charset="0"/>
              </a:rPr>
              <a:t> HIV/AIDS </a:t>
            </a:r>
            <a:r>
              <a:rPr lang="en-US" sz="2400" b="1" dirty="0" err="1">
                <a:solidFill>
                  <a:srgbClr val="0000FF"/>
                </a:solidFill>
                <a:latin typeface="Times New Roman" pitchFamily="18" charset="0"/>
                <a:cs typeface="Times New Roman" pitchFamily="18" charset="0"/>
              </a:rPr>
              <a:t>chưa</a:t>
            </a:r>
            <a:r>
              <a:rPr lang="en-US" sz="2400" b="1"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172078679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3"/>
                                        </p:tgtEl>
                                        <p:attrNameLst>
                                          <p:attrName>style.visibility</p:attrName>
                                        </p:attrNameLst>
                                      </p:cBhvr>
                                      <p:to>
                                        <p:strVal val="visible"/>
                                      </p:to>
                                    </p:set>
                                    <p:anim calcmode="lin" valueType="num">
                                      <p:cBhvr additive="base">
                                        <p:cTn id="19" dur="500" fill="hold"/>
                                        <p:tgtEl>
                                          <p:spTgt spid="7173"/>
                                        </p:tgtEl>
                                        <p:attrNameLst>
                                          <p:attrName>ppt_x</p:attrName>
                                        </p:attrNameLst>
                                      </p:cBhvr>
                                      <p:tavLst>
                                        <p:tav tm="0">
                                          <p:val>
                                            <p:strVal val="#ppt_x"/>
                                          </p:val>
                                        </p:tav>
                                        <p:tav tm="100000">
                                          <p:val>
                                            <p:strVal val="#ppt_x"/>
                                          </p:val>
                                        </p:tav>
                                      </p:tavLst>
                                    </p:anim>
                                    <p:anim calcmode="lin" valueType="num">
                                      <p:cBhvr additive="base">
                                        <p:cTn id="20"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7173"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990600" y="133290"/>
            <a:ext cx="6934200"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1. HIV/AIDS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lây</a:t>
            </a:r>
            <a:r>
              <a:rPr lang="en-US" sz="2000" b="1" dirty="0">
                <a:solidFill>
                  <a:schemeClr val="bg1"/>
                </a:solidFill>
                <a:latin typeface="Times New Roman" pitchFamily="18" charset="0"/>
                <a:cs typeface="Times New Roman" pitchFamily="18" charset="0"/>
              </a:rPr>
              <a:t> qua </a:t>
            </a:r>
            <a:r>
              <a:rPr lang="en-US" sz="2000" b="1" dirty="0" err="1">
                <a:solidFill>
                  <a:schemeClr val="bg1"/>
                </a:solidFill>
                <a:latin typeface="Times New Roman" pitchFamily="18" charset="0"/>
                <a:cs typeface="Times New Roman" pitchFamily="18" charset="0"/>
              </a:rPr>
              <a:t>một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tiếp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xúc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thường</a:t>
            </a:r>
            <a:r>
              <a:rPr lang="en-US" sz="2000" b="1" dirty="0">
                <a:solidFill>
                  <a:schemeClr val="bg1"/>
                </a:solidFill>
                <a:latin typeface="Times New Roman" pitchFamily="18" charset="0"/>
                <a:cs typeface="Times New Roman" pitchFamily="18" charset="0"/>
              </a:rPr>
              <a:t>:</a:t>
            </a:r>
          </a:p>
        </p:txBody>
      </p:sp>
      <p:sp>
        <p:nvSpPr>
          <p:cNvPr id="7195" name="Text Box 27"/>
          <p:cNvSpPr txBox="1">
            <a:spLocks noChangeArrowheads="1"/>
          </p:cNvSpPr>
          <p:nvPr/>
        </p:nvSpPr>
        <p:spPr bwMode="auto">
          <a:xfrm>
            <a:off x="0" y="533400"/>
            <a:ext cx="9144000"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smtClean="0">
                <a:solidFill>
                  <a:srgbClr val="FF0066"/>
                </a:solidFill>
                <a:latin typeface="Times New Roman" pitchFamily="18" charset="0"/>
                <a:cs typeface="Times New Roman" pitchFamily="18" charset="0"/>
              </a:rPr>
              <a:t>*</a:t>
            </a:r>
            <a:r>
              <a:rPr lang="en-US" b="1" dirty="0">
                <a:solidFill>
                  <a:srgbClr val="FF0066"/>
                </a:solidFill>
                <a:latin typeface="Times New Roman" pitchFamily="18" charset="0"/>
                <a:cs typeface="Times New Roman" pitchFamily="18" charset="0"/>
              </a:rPr>
              <a:t>HIV </a:t>
            </a:r>
            <a:r>
              <a:rPr lang="en-US" b="1" u="sng" dirty="0" smtClean="0">
                <a:solidFill>
                  <a:srgbClr val="FF0066"/>
                </a:solidFill>
                <a:latin typeface="Times New Roman" pitchFamily="18" charset="0"/>
                <a:cs typeface="Times New Roman" pitchFamily="18" charset="0"/>
              </a:rPr>
              <a:t>LÂY  </a:t>
            </a:r>
            <a:r>
              <a:rPr lang="en-US" b="1" u="sng" dirty="0">
                <a:solidFill>
                  <a:srgbClr val="FF0066"/>
                </a:solidFill>
                <a:latin typeface="Times New Roman" pitchFamily="18" charset="0"/>
                <a:cs typeface="Times New Roman" pitchFamily="18" charset="0"/>
              </a:rPr>
              <a:t>TRUYỀN </a:t>
            </a:r>
            <a:r>
              <a:rPr lang="en-US" b="1" u="sng" dirty="0" smtClean="0">
                <a:solidFill>
                  <a:srgbClr val="FF0066"/>
                </a:solidFill>
                <a:latin typeface="Times New Roman" pitchFamily="18" charset="0"/>
                <a:cs typeface="Times New Roman" pitchFamily="18" charset="0"/>
              </a:rPr>
              <a:t> </a:t>
            </a:r>
            <a:r>
              <a:rPr lang="en-US" b="1" dirty="0" smtClean="0">
                <a:solidFill>
                  <a:srgbClr val="FF0066"/>
                </a:solidFill>
                <a:latin typeface="Times New Roman" pitchFamily="18" charset="0"/>
                <a:cs typeface="Times New Roman" pitchFamily="18" charset="0"/>
              </a:rPr>
              <a:t>VÀ</a:t>
            </a:r>
            <a:r>
              <a:rPr lang="en-US" sz="2000" b="1" dirty="0" smtClean="0">
                <a:solidFill>
                  <a:srgbClr val="FF0066"/>
                </a:solidFill>
                <a:latin typeface="Times New Roman" pitchFamily="18" charset="0"/>
                <a:cs typeface="Times New Roman" pitchFamily="18" charset="0"/>
              </a:rPr>
              <a:t>  </a:t>
            </a:r>
            <a:r>
              <a:rPr lang="en-US" b="1" u="sng" dirty="0" smtClean="0">
                <a:solidFill>
                  <a:srgbClr val="FF0066"/>
                </a:solidFill>
                <a:latin typeface="Times New Roman" pitchFamily="18" charset="0"/>
                <a:cs typeface="Times New Roman" pitchFamily="18" charset="0"/>
              </a:rPr>
              <a:t>KHÔNG  LÂY  TRUYỀN</a:t>
            </a:r>
          </a:p>
          <a:p>
            <a:pPr algn="ctr">
              <a:spcBef>
                <a:spcPct val="50000"/>
              </a:spcBef>
            </a:pPr>
            <a:r>
              <a:rPr lang="en-US" b="1" dirty="0" smtClean="0">
                <a:solidFill>
                  <a:srgbClr val="FF0066"/>
                </a:solidFill>
                <a:latin typeface="Times New Roman" pitchFamily="18" charset="0"/>
                <a:cs typeface="Times New Roman" pitchFamily="18" charset="0"/>
              </a:rPr>
              <a:t>QUA  NHỮNG  HÀNH  </a:t>
            </a:r>
            <a:r>
              <a:rPr lang="en-US" b="1" dirty="0">
                <a:solidFill>
                  <a:srgbClr val="FF0066"/>
                </a:solidFill>
                <a:latin typeface="Times New Roman" pitchFamily="18" charset="0"/>
                <a:cs typeface="Times New Roman" pitchFamily="18" charset="0"/>
              </a:rPr>
              <a:t>VI </a:t>
            </a:r>
            <a:r>
              <a:rPr lang="en-US" b="1" dirty="0" smtClean="0">
                <a:solidFill>
                  <a:srgbClr val="FF0066"/>
                </a:solidFill>
                <a:latin typeface="Times New Roman" pitchFamily="18" charset="0"/>
                <a:cs typeface="Times New Roman" pitchFamily="18" charset="0"/>
              </a:rPr>
              <a:t> NÀO  SAU  </a:t>
            </a:r>
            <a:r>
              <a:rPr lang="en-US" b="1" dirty="0">
                <a:solidFill>
                  <a:srgbClr val="FF0066"/>
                </a:solidFill>
                <a:latin typeface="Times New Roman" pitchFamily="18" charset="0"/>
                <a:cs typeface="Times New Roman" pitchFamily="18" charset="0"/>
              </a:rPr>
              <a:t>ĐÂY?</a:t>
            </a:r>
          </a:p>
        </p:txBody>
      </p:sp>
      <p:grpSp>
        <p:nvGrpSpPr>
          <p:cNvPr id="7218" name="Group 50"/>
          <p:cNvGrpSpPr>
            <a:grpSpLocks/>
          </p:cNvGrpSpPr>
          <p:nvPr/>
        </p:nvGrpSpPr>
        <p:grpSpPr bwMode="auto">
          <a:xfrm>
            <a:off x="152400" y="1600200"/>
            <a:ext cx="8991600" cy="5016501"/>
            <a:chOff x="672" y="1248"/>
            <a:chExt cx="5040" cy="3160"/>
          </a:xfrm>
        </p:grpSpPr>
        <p:sp>
          <p:nvSpPr>
            <p:cNvPr id="7192" name="Text Box 24"/>
            <p:cNvSpPr txBox="1">
              <a:spLocks noChangeArrowheads="1"/>
            </p:cNvSpPr>
            <p:nvPr/>
          </p:nvSpPr>
          <p:spPr bwMode="auto">
            <a:xfrm>
              <a:off x="672" y="2400"/>
              <a:ext cx="489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200" b="1">
                  <a:solidFill>
                    <a:srgbClr val="0000FF"/>
                  </a:solidFill>
                  <a:latin typeface="Times New Roman" pitchFamily="18" charset="0"/>
                  <a:cs typeface="Times New Roman" pitchFamily="18" charset="0"/>
                </a:rPr>
                <a:t>- Xăm mình chung dụng cụ không khử trùng</a:t>
              </a:r>
            </a:p>
          </p:txBody>
        </p:sp>
        <p:grpSp>
          <p:nvGrpSpPr>
            <p:cNvPr id="7217" name="Group 49"/>
            <p:cNvGrpSpPr>
              <a:grpSpLocks/>
            </p:cNvGrpSpPr>
            <p:nvPr/>
          </p:nvGrpSpPr>
          <p:grpSpPr bwMode="auto">
            <a:xfrm>
              <a:off x="672" y="1248"/>
              <a:ext cx="5040" cy="3160"/>
              <a:chOff x="672" y="1248"/>
              <a:chExt cx="5040" cy="3160"/>
            </a:xfrm>
          </p:grpSpPr>
          <p:sp>
            <p:nvSpPr>
              <p:cNvPr id="7176" name="Text Box 8"/>
              <p:cNvSpPr txBox="1">
                <a:spLocks noChangeArrowheads="1"/>
              </p:cNvSpPr>
              <p:nvPr/>
            </p:nvSpPr>
            <p:spPr bwMode="auto">
              <a:xfrm>
                <a:off x="672" y="1248"/>
                <a:ext cx="384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Ngồi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học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cùng</a:t>
                </a:r>
                <a:r>
                  <a:rPr lang="en-US" sz="2200" b="1" dirty="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bàn</a:t>
                </a:r>
                <a:r>
                  <a:rPr lang="en-US" sz="2200" b="1" dirty="0" smtClean="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cầm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tay</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khoác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vai</a:t>
                </a:r>
                <a:endParaRPr lang="en-US" sz="2200" b="1" dirty="0">
                  <a:solidFill>
                    <a:srgbClr val="0000FF"/>
                  </a:solidFill>
                  <a:latin typeface="Times New Roman" pitchFamily="18" charset="0"/>
                  <a:cs typeface="Times New Roman" pitchFamily="18" charset="0"/>
                </a:endParaRPr>
              </a:p>
            </p:txBody>
          </p:sp>
          <p:sp>
            <p:nvSpPr>
              <p:cNvPr id="7177" name="Text Box 9"/>
              <p:cNvSpPr txBox="1">
                <a:spLocks noChangeArrowheads="1"/>
              </p:cNvSpPr>
              <p:nvPr/>
            </p:nvSpPr>
            <p:spPr bwMode="auto">
              <a:xfrm>
                <a:off x="672" y="1440"/>
                <a:ext cx="182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Uống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chung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li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nước</a:t>
                </a:r>
                <a:endParaRPr lang="en-US" sz="2200" b="1" dirty="0">
                  <a:solidFill>
                    <a:srgbClr val="0000FF"/>
                  </a:solidFill>
                  <a:latin typeface="Times New Roman" pitchFamily="18" charset="0"/>
                  <a:cs typeface="Times New Roman" pitchFamily="18" charset="0"/>
                </a:endParaRPr>
              </a:p>
            </p:txBody>
          </p:sp>
          <p:sp>
            <p:nvSpPr>
              <p:cNvPr id="7178" name="Text Box 10"/>
              <p:cNvSpPr txBox="1">
                <a:spLocks noChangeArrowheads="1"/>
              </p:cNvSpPr>
              <p:nvPr/>
            </p:nvSpPr>
            <p:spPr bwMode="auto">
              <a:xfrm>
                <a:off x="672" y="1632"/>
                <a:ext cx="182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Dùng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chung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dao</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cạo</a:t>
                </a:r>
                <a:endParaRPr lang="en-US" sz="2200" b="1" dirty="0">
                  <a:solidFill>
                    <a:srgbClr val="0000FF"/>
                  </a:solidFill>
                  <a:latin typeface="Times New Roman" pitchFamily="18" charset="0"/>
                  <a:cs typeface="Times New Roman" pitchFamily="18" charset="0"/>
                </a:endParaRPr>
              </a:p>
            </p:txBody>
          </p:sp>
          <p:sp>
            <p:nvSpPr>
              <p:cNvPr id="7179" name="Text Box 11"/>
              <p:cNvSpPr txBox="1">
                <a:spLocks noChangeArrowheads="1"/>
              </p:cNvSpPr>
              <p:nvPr/>
            </p:nvSpPr>
            <p:spPr bwMode="auto">
              <a:xfrm>
                <a:off x="672" y="1824"/>
                <a:ext cx="44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Dùng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chung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khăn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tắm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mặc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chung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quần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áo</a:t>
                </a:r>
                <a:endParaRPr lang="en-US" sz="2200" b="1" dirty="0">
                  <a:solidFill>
                    <a:srgbClr val="0000FF"/>
                  </a:solidFill>
                  <a:latin typeface="Times New Roman" pitchFamily="18" charset="0"/>
                  <a:cs typeface="Times New Roman" pitchFamily="18" charset="0"/>
                </a:endParaRPr>
              </a:p>
            </p:txBody>
          </p:sp>
          <p:sp>
            <p:nvSpPr>
              <p:cNvPr id="7180" name="Text Box 12"/>
              <p:cNvSpPr txBox="1">
                <a:spLocks noChangeArrowheads="1"/>
              </p:cNvSpPr>
              <p:nvPr/>
            </p:nvSpPr>
            <p:spPr bwMode="auto">
              <a:xfrm>
                <a:off x="672" y="2016"/>
                <a:ext cx="504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200" b="1">
                    <a:solidFill>
                      <a:srgbClr val="0000FF"/>
                    </a:solidFill>
                    <a:latin typeface="Times New Roman" pitchFamily="18" charset="0"/>
                    <a:cs typeface="Times New Roman" pitchFamily="18" charset="0"/>
                  </a:rPr>
                  <a:t>- Băng bó vết thương chảy máu mà không dùng găng tay cao su bảo vệ</a:t>
                </a:r>
              </a:p>
            </p:txBody>
          </p:sp>
          <p:sp>
            <p:nvSpPr>
              <p:cNvPr id="7181" name="Text Box 13"/>
              <p:cNvSpPr txBox="1">
                <a:spLocks noChangeArrowheads="1"/>
              </p:cNvSpPr>
              <p:nvPr/>
            </p:nvSpPr>
            <p:spPr bwMode="auto">
              <a:xfrm>
                <a:off x="672" y="2208"/>
                <a:ext cx="316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Cùng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chơi</a:t>
                </a:r>
                <a:r>
                  <a:rPr lang="en-US" sz="2200" b="1" dirty="0">
                    <a:solidFill>
                      <a:srgbClr val="0000FF"/>
                    </a:solidFill>
                    <a:latin typeface="Times New Roman" pitchFamily="18" charset="0"/>
                    <a:cs typeface="Times New Roman" pitchFamily="18" charset="0"/>
                  </a:rPr>
                  <a:t> bi. </a:t>
                </a:r>
                <a:r>
                  <a:rPr lang="en-US" sz="2200" b="1" dirty="0" err="1">
                    <a:solidFill>
                      <a:srgbClr val="0000FF"/>
                    </a:solidFill>
                    <a:latin typeface="Times New Roman" pitchFamily="18" charset="0"/>
                    <a:cs typeface="Times New Roman" pitchFamily="18" charset="0"/>
                  </a:rPr>
                  <a:t>Ngồi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học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cùng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bàn</a:t>
                </a:r>
                <a:endParaRPr lang="en-US" sz="2200" b="1" dirty="0">
                  <a:solidFill>
                    <a:srgbClr val="0000FF"/>
                  </a:solidFill>
                  <a:latin typeface="Times New Roman" pitchFamily="18" charset="0"/>
                  <a:cs typeface="Times New Roman" pitchFamily="18" charset="0"/>
                </a:endParaRPr>
              </a:p>
            </p:txBody>
          </p:sp>
          <p:sp>
            <p:nvSpPr>
              <p:cNvPr id="7182" name="Text Box 14"/>
              <p:cNvSpPr txBox="1">
                <a:spLocks noChangeArrowheads="1"/>
              </p:cNvSpPr>
              <p:nvPr/>
            </p:nvSpPr>
            <p:spPr bwMode="auto">
              <a:xfrm>
                <a:off x="672" y="4137"/>
                <a:ext cx="182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Bị</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muỗi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đốt</a:t>
                </a:r>
                <a:endParaRPr lang="en-US" sz="2200" b="1" dirty="0">
                  <a:solidFill>
                    <a:srgbClr val="0000FF"/>
                  </a:solidFill>
                  <a:latin typeface="Times New Roman" pitchFamily="18" charset="0"/>
                  <a:cs typeface="Times New Roman" pitchFamily="18" charset="0"/>
                </a:endParaRPr>
              </a:p>
            </p:txBody>
          </p:sp>
          <p:sp>
            <p:nvSpPr>
              <p:cNvPr id="7183" name="Text Box 15"/>
              <p:cNvSpPr txBox="1">
                <a:spLocks noChangeArrowheads="1"/>
              </p:cNvSpPr>
              <p:nvPr/>
            </p:nvSpPr>
            <p:spPr bwMode="auto">
              <a:xfrm>
                <a:off x="672" y="2784"/>
                <a:ext cx="316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Sử</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dụng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nhà</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vệ</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sinh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công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cộng</a:t>
                </a:r>
                <a:endParaRPr lang="en-US" sz="2200" b="1" dirty="0">
                  <a:solidFill>
                    <a:srgbClr val="0000FF"/>
                  </a:solidFill>
                  <a:latin typeface="Times New Roman" pitchFamily="18" charset="0"/>
                  <a:cs typeface="Times New Roman" pitchFamily="18" charset="0"/>
                </a:endParaRPr>
              </a:p>
            </p:txBody>
          </p:sp>
          <p:sp>
            <p:nvSpPr>
              <p:cNvPr id="7184" name="Text Box 16"/>
              <p:cNvSpPr txBox="1">
                <a:spLocks noChangeArrowheads="1"/>
              </p:cNvSpPr>
              <p:nvPr/>
            </p:nvSpPr>
            <p:spPr bwMode="auto">
              <a:xfrm>
                <a:off x="672" y="3168"/>
                <a:ext cx="182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a:solidFill>
                      <a:srgbClr val="0000FF"/>
                    </a:solidFill>
                    <a:latin typeface="Times New Roman" pitchFamily="18" charset="0"/>
                    <a:cs typeface="Times New Roman" pitchFamily="18" charset="0"/>
                  </a:rPr>
                  <a:t>- Ăn cơm cùng mâm</a:t>
                </a:r>
              </a:p>
            </p:txBody>
          </p:sp>
          <p:sp>
            <p:nvSpPr>
              <p:cNvPr id="7185" name="Text Box 17"/>
              <p:cNvSpPr txBox="1">
                <a:spLocks noChangeArrowheads="1"/>
              </p:cNvSpPr>
              <p:nvPr/>
            </p:nvSpPr>
            <p:spPr bwMode="auto">
              <a:xfrm>
                <a:off x="672" y="2976"/>
                <a:ext cx="417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200" b="1">
                    <a:solidFill>
                      <a:srgbClr val="0000FF"/>
                    </a:solidFill>
                    <a:latin typeface="Times New Roman" pitchFamily="18" charset="0"/>
                    <a:cs typeface="Times New Roman" pitchFamily="18" charset="0"/>
                  </a:rPr>
                  <a:t>- Truyền máu (mà không biết rõ nguồn gốc)</a:t>
                </a:r>
              </a:p>
            </p:txBody>
          </p:sp>
          <p:sp>
            <p:nvSpPr>
              <p:cNvPr id="7193" name="Text Box 25"/>
              <p:cNvSpPr txBox="1">
                <a:spLocks noChangeArrowheads="1"/>
              </p:cNvSpPr>
              <p:nvPr/>
            </p:nvSpPr>
            <p:spPr bwMode="auto">
              <a:xfrm>
                <a:off x="672" y="2592"/>
                <a:ext cx="393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a:solidFill>
                      <a:srgbClr val="0000FF"/>
                    </a:solidFill>
                    <a:latin typeface="Times New Roman" pitchFamily="18" charset="0"/>
                    <a:cs typeface="Times New Roman" pitchFamily="18" charset="0"/>
                  </a:rPr>
                  <a:t>- Nói chuyện, an ủi bệnh nhân HIV/AIDS</a:t>
                </a:r>
              </a:p>
            </p:txBody>
          </p:sp>
          <p:sp>
            <p:nvSpPr>
              <p:cNvPr id="7194" name="Text Box 26"/>
              <p:cNvSpPr txBox="1">
                <a:spLocks noChangeArrowheads="1"/>
              </p:cNvSpPr>
              <p:nvPr/>
            </p:nvSpPr>
            <p:spPr bwMode="auto">
              <a:xfrm>
                <a:off x="689" y="3408"/>
                <a:ext cx="264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Nghịch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bơm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kim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tiêm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đã</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sử</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dụng</a:t>
                </a:r>
                <a:endParaRPr lang="en-US" sz="2200" b="1" dirty="0">
                  <a:solidFill>
                    <a:srgbClr val="0000FF"/>
                  </a:solidFill>
                  <a:latin typeface="Times New Roman" pitchFamily="18" charset="0"/>
                  <a:cs typeface="Times New Roman" pitchFamily="18" charset="0"/>
                </a:endParaRPr>
              </a:p>
            </p:txBody>
          </p:sp>
          <p:sp>
            <p:nvSpPr>
              <p:cNvPr id="7211" name="Text Box 43"/>
              <p:cNvSpPr txBox="1">
                <a:spLocks noChangeArrowheads="1"/>
              </p:cNvSpPr>
              <p:nvPr/>
            </p:nvSpPr>
            <p:spPr bwMode="auto">
              <a:xfrm>
                <a:off x="672" y="3648"/>
                <a:ext cx="182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Nằm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ngủ</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bên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cạnh</a:t>
                </a:r>
                <a:endParaRPr lang="en-US" sz="2200" b="1" dirty="0">
                  <a:solidFill>
                    <a:srgbClr val="0000FF"/>
                  </a:solidFill>
                  <a:latin typeface="Times New Roman" pitchFamily="18" charset="0"/>
                  <a:cs typeface="Times New Roman" pitchFamily="18" charset="0"/>
                </a:endParaRPr>
              </a:p>
            </p:txBody>
          </p:sp>
          <p:sp>
            <p:nvSpPr>
              <p:cNvPr id="7212" name="Text Box 44"/>
              <p:cNvSpPr txBox="1">
                <a:spLocks noChangeArrowheads="1"/>
              </p:cNvSpPr>
              <p:nvPr/>
            </p:nvSpPr>
            <p:spPr bwMode="auto">
              <a:xfrm>
                <a:off x="672" y="3888"/>
                <a:ext cx="331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Dùng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chung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bơm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kim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tiêm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không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khử</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trùng</a:t>
                </a:r>
                <a:endParaRPr lang="en-US" sz="2200" b="1" dirty="0">
                  <a:solidFill>
                    <a:srgbClr val="0000FF"/>
                  </a:solidFill>
                  <a:latin typeface="Times New Roman" pitchFamily="18" charset="0"/>
                  <a:cs typeface="Times New Roman" pitchFamily="18" charset="0"/>
                </a:endParaRPr>
              </a:p>
            </p:txBody>
          </p:sp>
        </p:grpSp>
      </p:grpSp>
    </p:spTree>
    <p:extLst>
      <p:ext uri="{BB962C8B-B14F-4D97-AF65-F5344CB8AC3E}">
        <p14:creationId xmlns:p14="http://schemas.microsoft.com/office/powerpoint/2010/main" val="281438013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linds(horizontal)">
                                      <p:cBhvr>
                                        <p:cTn id="7" dur="500"/>
                                        <p:tgtEl>
                                          <p:spTgt spid="717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7195"/>
                                        </p:tgtEl>
                                        <p:attrNameLst>
                                          <p:attrName>style.visibility</p:attrName>
                                        </p:attrNameLst>
                                      </p:cBhvr>
                                      <p:to>
                                        <p:strVal val="visible"/>
                                      </p:to>
                                    </p:set>
                                    <p:anim calcmode="lin" valueType="num">
                                      <p:cBhvr>
                                        <p:cTn id="12" dur="500" fill="hold"/>
                                        <p:tgtEl>
                                          <p:spTgt spid="7195"/>
                                        </p:tgtEl>
                                        <p:attrNameLst>
                                          <p:attrName>ppt_w</p:attrName>
                                        </p:attrNameLst>
                                      </p:cBhvr>
                                      <p:tavLst>
                                        <p:tav tm="0">
                                          <p:val>
                                            <p:fltVal val="0"/>
                                          </p:val>
                                        </p:tav>
                                        <p:tav tm="100000">
                                          <p:val>
                                            <p:strVal val="#ppt_w"/>
                                          </p:val>
                                        </p:tav>
                                      </p:tavLst>
                                    </p:anim>
                                    <p:anim calcmode="lin" valueType="num">
                                      <p:cBhvr>
                                        <p:cTn id="13" dur="500" fill="hold"/>
                                        <p:tgtEl>
                                          <p:spTgt spid="7195"/>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7218"/>
                                        </p:tgtEl>
                                        <p:attrNameLst>
                                          <p:attrName>style.visibility</p:attrName>
                                        </p:attrNameLst>
                                      </p:cBhvr>
                                      <p:to>
                                        <p:strVal val="visible"/>
                                      </p:to>
                                    </p:set>
                                    <p:animEffect transition="in" filter="box(in)">
                                      <p:cBhvr>
                                        <p:cTn id="18" dur="500"/>
                                        <p:tgtEl>
                                          <p:spTgt spid="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43" name="Group 67"/>
          <p:cNvGraphicFramePr>
            <a:graphicFrameLocks noGrp="1"/>
          </p:cNvGraphicFramePr>
          <p:nvPr>
            <p:ph sz="half" idx="2"/>
            <p:extLst>
              <p:ext uri="{D42A27DB-BD31-4B8C-83A1-F6EECF244321}">
                <p14:modId xmlns:p14="http://schemas.microsoft.com/office/powerpoint/2010/main" val="803911116"/>
              </p:ext>
            </p:extLst>
          </p:nvPr>
        </p:nvGraphicFramePr>
        <p:xfrm>
          <a:off x="381000" y="228600"/>
          <a:ext cx="8382000" cy="5932693"/>
        </p:xfrm>
        <a:graphic>
          <a:graphicData uri="http://schemas.openxmlformats.org/drawingml/2006/table">
            <a:tbl>
              <a:tblPr/>
              <a:tblGrid>
                <a:gridCol w="4191000">
                  <a:extLst>
                    <a:ext uri="{9D8B030D-6E8A-4147-A177-3AD203B41FA5}">
                      <a16:colId xmlns:a16="http://schemas.microsoft.com/office/drawing/2014/main" xmlns="" val="20000"/>
                    </a:ext>
                  </a:extLst>
                </a:gridCol>
                <a:gridCol w="4191000">
                  <a:extLst>
                    <a:ext uri="{9D8B030D-6E8A-4147-A177-3AD203B41FA5}">
                      <a16:colId xmlns:a16="http://schemas.microsoft.com/office/drawing/2014/main" xmlns="" val="20001"/>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Các</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hành</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vi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có</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nguy</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cơ</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sng" strike="noStrike" cap="none" normalizeH="0" baseline="0" dirty="0" err="1">
                          <a:ln>
                            <a:noFill/>
                          </a:ln>
                          <a:solidFill>
                            <a:srgbClr val="FF0000"/>
                          </a:solidFill>
                          <a:effectLst/>
                          <a:latin typeface="Times New Roman" pitchFamily="18" charset="0"/>
                          <a:cs typeface="Times New Roman" pitchFamily="18" charset="0"/>
                        </a:rPr>
                        <a:t>lây</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truyền</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HIV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Các</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hành</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vi </a:t>
                      </a:r>
                      <a:r>
                        <a:rPr kumimoji="0" lang="en-US" sz="2400" b="0" i="0" u="sng" strike="noStrike" cap="none" normalizeH="0" baseline="0" dirty="0" err="1">
                          <a:ln>
                            <a:noFill/>
                          </a:ln>
                          <a:solidFill>
                            <a:srgbClr val="FF0000"/>
                          </a:solidFill>
                          <a:effectLst/>
                          <a:latin typeface="Times New Roman" pitchFamily="18" charset="0"/>
                          <a:cs typeface="Times New Roman" pitchFamily="18" charset="0"/>
                        </a:rPr>
                        <a:t>không</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có</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nguy</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cơ</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lây</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400" b="0" i="0" u="none" strike="noStrike" cap="none" normalizeH="0" baseline="0" dirty="0" err="1">
                          <a:ln>
                            <a:noFill/>
                          </a:ln>
                          <a:solidFill>
                            <a:srgbClr val="FF0000"/>
                          </a:solidFill>
                          <a:effectLst/>
                          <a:latin typeface="Times New Roman" pitchFamily="18" charset="0"/>
                          <a:cs typeface="Times New Roman" pitchFamily="18" charset="0"/>
                        </a:rPr>
                        <a:t>truyền</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 HIV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0944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50244" name="Rectangle 68"/>
          <p:cNvSpPr>
            <a:spLocks noChangeArrowheads="1"/>
          </p:cNvSpPr>
          <p:nvPr/>
        </p:nvSpPr>
        <p:spPr bwMode="auto">
          <a:xfrm>
            <a:off x="545123" y="1322006"/>
            <a:ext cx="3886200" cy="568569"/>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bơm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kim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tiêm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p>
          <a:p>
            <a:r>
              <a:rPr lang="en-US" b="1" dirty="0" err="1">
                <a:latin typeface="Times New Roman" pitchFamily="18" charset="0"/>
                <a:cs typeface="Times New Roman" pitchFamily="18" charset="0"/>
              </a:rPr>
              <a:t>khử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trùng</a:t>
            </a:r>
            <a:endParaRPr lang="en-US" b="1" dirty="0">
              <a:latin typeface="Times New Roman" pitchFamily="18" charset="0"/>
              <a:cs typeface="Times New Roman" pitchFamily="18" charset="0"/>
            </a:endParaRPr>
          </a:p>
        </p:txBody>
      </p:sp>
      <p:sp>
        <p:nvSpPr>
          <p:cNvPr id="50245" name="Rectangle 69"/>
          <p:cNvSpPr>
            <a:spLocks noChangeArrowheads="1"/>
          </p:cNvSpPr>
          <p:nvPr/>
        </p:nvSpPr>
        <p:spPr bwMode="auto">
          <a:xfrm>
            <a:off x="543855" y="2081949"/>
            <a:ext cx="3886200" cy="49237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Xăm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mình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dụng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cụ</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p>
          <a:p>
            <a:r>
              <a:rPr lang="en-US" b="1" dirty="0" err="1">
                <a:latin typeface="Times New Roman" pitchFamily="18" charset="0"/>
                <a:cs typeface="Times New Roman" pitchFamily="18" charset="0"/>
              </a:rPr>
              <a:t>khử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trùng</a:t>
            </a:r>
            <a:endParaRPr lang="en-US" b="1" dirty="0">
              <a:latin typeface="Times New Roman" pitchFamily="18" charset="0"/>
              <a:cs typeface="Times New Roman" pitchFamily="18" charset="0"/>
            </a:endParaRPr>
          </a:p>
        </p:txBody>
      </p:sp>
      <p:sp>
        <p:nvSpPr>
          <p:cNvPr id="50246" name="Rectangle 70"/>
          <p:cNvSpPr>
            <a:spLocks noChangeArrowheads="1"/>
          </p:cNvSpPr>
          <p:nvPr/>
        </p:nvSpPr>
        <p:spPr bwMode="auto">
          <a:xfrm>
            <a:off x="545123" y="2794998"/>
            <a:ext cx="3886200"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Nghịch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bơm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kim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tiêm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đã</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sử</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dụng</a:t>
            </a:r>
            <a:endParaRPr lang="en-US" b="1" dirty="0">
              <a:latin typeface="Times New Roman" pitchFamily="18" charset="0"/>
              <a:cs typeface="Times New Roman" pitchFamily="18" charset="0"/>
            </a:endParaRPr>
          </a:p>
        </p:txBody>
      </p:sp>
      <p:sp>
        <p:nvSpPr>
          <p:cNvPr id="50247" name="Rectangle 71"/>
          <p:cNvSpPr>
            <a:spLocks noChangeArrowheads="1"/>
          </p:cNvSpPr>
          <p:nvPr/>
        </p:nvSpPr>
        <p:spPr bwMode="auto">
          <a:xfrm>
            <a:off x="533400" y="3483178"/>
            <a:ext cx="3886200" cy="574432"/>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Băng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chảy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máu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mà</a:t>
            </a:r>
            <a:r>
              <a:rPr lang="en-US" b="1" dirty="0">
                <a:latin typeface="Times New Roman" pitchFamily="18" charset="0"/>
                <a:cs typeface="Times New Roman" pitchFamily="18" charset="0"/>
              </a:rPr>
              <a:t> </a:t>
            </a:r>
          </a:p>
          <a:p>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găng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tay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bảo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vệ</a:t>
            </a:r>
            <a:endParaRPr lang="en-US" b="1" dirty="0">
              <a:latin typeface="Times New Roman" pitchFamily="18" charset="0"/>
              <a:cs typeface="Times New Roman" pitchFamily="18" charset="0"/>
            </a:endParaRPr>
          </a:p>
        </p:txBody>
      </p:sp>
      <p:sp>
        <p:nvSpPr>
          <p:cNvPr id="50248" name="Rectangle 72"/>
          <p:cNvSpPr>
            <a:spLocks noChangeArrowheads="1"/>
          </p:cNvSpPr>
          <p:nvPr/>
        </p:nvSpPr>
        <p:spPr bwMode="auto">
          <a:xfrm>
            <a:off x="519775" y="4292549"/>
            <a:ext cx="3886200" cy="61546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Dùng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dao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cạo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trường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hợp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này</a:t>
            </a:r>
            <a:endParaRPr lang="en-US" b="1" dirty="0">
              <a:latin typeface="Times New Roman" pitchFamily="18" charset="0"/>
              <a:cs typeface="Times New Roman" pitchFamily="18" charset="0"/>
            </a:endParaRPr>
          </a:p>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nguy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lây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nhiễm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thấp</a:t>
            </a:r>
            <a:r>
              <a:rPr lang="en-US" b="1" dirty="0">
                <a:latin typeface="Times New Roman" pitchFamily="18" charset="0"/>
                <a:cs typeface="Times New Roman" pitchFamily="18" charset="0"/>
              </a:rPr>
              <a:t>)</a:t>
            </a:r>
          </a:p>
        </p:txBody>
      </p:sp>
      <p:sp>
        <p:nvSpPr>
          <p:cNvPr id="50249" name="Rectangle 73"/>
          <p:cNvSpPr>
            <a:spLocks noChangeArrowheads="1"/>
          </p:cNvSpPr>
          <p:nvPr/>
        </p:nvSpPr>
        <p:spPr bwMode="auto">
          <a:xfrm>
            <a:off x="521677" y="5201803"/>
            <a:ext cx="3886200" cy="580292"/>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Truyền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máu</a:t>
            </a:r>
            <a:r>
              <a:rPr lang="en-US" b="1" dirty="0">
                <a:latin typeface="Times New Roman" pitchFamily="18" charset="0"/>
                <a:cs typeface="Times New Roman" pitchFamily="18" charset="0"/>
              </a:rPr>
              <a:t> </a:t>
            </a:r>
          </a:p>
          <a:p>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mà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rõ</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nguồn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gốc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máu</a:t>
            </a:r>
            <a:r>
              <a:rPr lang="en-US" b="1" dirty="0">
                <a:latin typeface="Times New Roman" pitchFamily="18" charset="0"/>
                <a:cs typeface="Times New Roman" pitchFamily="18" charset="0"/>
              </a:rPr>
              <a:t> )</a:t>
            </a:r>
          </a:p>
        </p:txBody>
      </p:sp>
      <p:sp>
        <p:nvSpPr>
          <p:cNvPr id="50251" name="Rectangle 75"/>
          <p:cNvSpPr>
            <a:spLocks noChangeArrowheads="1"/>
          </p:cNvSpPr>
          <p:nvPr/>
        </p:nvSpPr>
        <p:spPr bwMode="auto">
          <a:xfrm>
            <a:off x="4724400" y="1260222"/>
            <a:ext cx="3886200"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Bơi</a:t>
            </a:r>
            <a:r>
              <a:rPr lang="en-US" b="1" dirty="0">
                <a:latin typeface="Times New Roman" pitchFamily="18" charset="0"/>
                <a:cs typeface="Times New Roman" pitchFamily="18" charset="0"/>
              </a:rPr>
              <a:t> ở </a:t>
            </a:r>
            <a:r>
              <a:rPr lang="en-US" b="1" dirty="0" err="1">
                <a:latin typeface="Times New Roman" pitchFamily="18" charset="0"/>
                <a:cs typeface="Times New Roman" pitchFamily="18" charset="0"/>
              </a:rPr>
              <a:t>bể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bơi</a:t>
            </a:r>
            <a:r>
              <a:rPr lang="en-US" b="1" dirty="0">
                <a:latin typeface="Times New Roman" pitchFamily="18" charset="0"/>
                <a:cs typeface="Times New Roman" pitchFamily="18" charset="0"/>
              </a:rPr>
              <a:t> ( </a:t>
            </a:r>
            <a:r>
              <a:rPr lang="en-US" b="1" dirty="0" err="1">
                <a:latin typeface="Times New Roman" pitchFamily="18" charset="0"/>
                <a:cs typeface="Times New Roman" pitchFamily="18" charset="0"/>
              </a:rPr>
              <a:t>hồ</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bơi</a:t>
            </a:r>
            <a:r>
              <a:rPr lang="en-US" b="1" dirty="0">
                <a:latin typeface="Times New Roman" pitchFamily="18" charset="0"/>
                <a:cs typeface="Times New Roman" pitchFamily="18" charset="0"/>
              </a:rPr>
              <a:t> ) </a:t>
            </a:r>
            <a:r>
              <a:rPr lang="en-US" b="1" dirty="0" err="1">
                <a:latin typeface="Times New Roman" pitchFamily="18" charset="0"/>
                <a:cs typeface="Times New Roman" pitchFamily="18" charset="0"/>
              </a:rPr>
              <a:t>công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cộng</a:t>
            </a:r>
            <a:endParaRPr lang="en-US" b="1" dirty="0">
              <a:latin typeface="Times New Roman" pitchFamily="18" charset="0"/>
              <a:cs typeface="Times New Roman" pitchFamily="18" charset="0"/>
            </a:endParaRPr>
          </a:p>
        </p:txBody>
      </p:sp>
      <p:sp>
        <p:nvSpPr>
          <p:cNvPr id="50252" name="Rectangle 76"/>
          <p:cNvSpPr>
            <a:spLocks noChangeArrowheads="1"/>
          </p:cNvSpPr>
          <p:nvPr/>
        </p:nvSpPr>
        <p:spPr bwMode="auto">
          <a:xfrm>
            <a:off x="4724400" y="1922576"/>
            <a:ext cx="3886200"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Bị</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muỗi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đốt</a:t>
            </a:r>
            <a:r>
              <a:rPr lang="en-US" b="1" dirty="0">
                <a:latin typeface="Times New Roman" pitchFamily="18" charset="0"/>
                <a:cs typeface="Times New Roman" pitchFamily="18" charset="0"/>
              </a:rPr>
              <a:t> . </a:t>
            </a:r>
            <a:r>
              <a:rPr lang="en-US" b="1" dirty="0" err="1">
                <a:latin typeface="Times New Roman" pitchFamily="18" charset="0"/>
                <a:cs typeface="Times New Roman" pitchFamily="18" charset="0"/>
              </a:rPr>
              <a:t>Cầm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tay</a:t>
            </a:r>
            <a:r>
              <a:rPr lang="en-US" b="1" dirty="0">
                <a:latin typeface="Times New Roman" pitchFamily="18" charset="0"/>
                <a:cs typeface="Times New Roman" pitchFamily="18" charset="0"/>
              </a:rPr>
              <a:t> , </a:t>
            </a:r>
            <a:r>
              <a:rPr lang="en-US" b="1" dirty="0" err="1">
                <a:latin typeface="Times New Roman" pitchFamily="18" charset="0"/>
                <a:cs typeface="Times New Roman" pitchFamily="18" charset="0"/>
              </a:rPr>
              <a:t>khoác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vai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ôm</a:t>
            </a:r>
            <a:r>
              <a:rPr lang="en-US" b="1" dirty="0">
                <a:latin typeface="Times New Roman" pitchFamily="18" charset="0"/>
                <a:cs typeface="Times New Roman" pitchFamily="18" charset="0"/>
              </a:rPr>
              <a:t> </a:t>
            </a:r>
          </a:p>
        </p:txBody>
      </p:sp>
      <p:sp>
        <p:nvSpPr>
          <p:cNvPr id="50253" name="Rectangle 77"/>
          <p:cNvSpPr>
            <a:spLocks noChangeArrowheads="1"/>
          </p:cNvSpPr>
          <p:nvPr/>
        </p:nvSpPr>
        <p:spPr bwMode="auto">
          <a:xfrm>
            <a:off x="4724400" y="2590791"/>
            <a:ext cx="3886200"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Dùng chung khăn tắm, quần áo  </a:t>
            </a:r>
          </a:p>
        </p:txBody>
      </p:sp>
      <p:sp>
        <p:nvSpPr>
          <p:cNvPr id="50254" name="Rectangle 78"/>
          <p:cNvSpPr>
            <a:spLocks noChangeArrowheads="1"/>
          </p:cNvSpPr>
          <p:nvPr/>
        </p:nvSpPr>
        <p:spPr bwMode="auto">
          <a:xfrm>
            <a:off x="4724400" y="3229700"/>
            <a:ext cx="3886200"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Nói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chuyện</a:t>
            </a:r>
            <a:r>
              <a:rPr lang="en-US" b="1" dirty="0">
                <a:latin typeface="Times New Roman" pitchFamily="18" charset="0"/>
                <a:cs typeface="Times New Roman" pitchFamily="18" charset="0"/>
              </a:rPr>
              <a:t>, an </a:t>
            </a:r>
            <a:r>
              <a:rPr lang="en-US" b="1" dirty="0" err="1">
                <a:latin typeface="Times New Roman" pitchFamily="18" charset="0"/>
                <a:cs typeface="Times New Roman" pitchFamily="18" charset="0"/>
              </a:rPr>
              <a:t>ủi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bệnh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nhân</a:t>
            </a:r>
            <a:r>
              <a:rPr lang="en-US" b="1" dirty="0">
                <a:latin typeface="Times New Roman" pitchFamily="18" charset="0"/>
                <a:cs typeface="Times New Roman" pitchFamily="18" charset="0"/>
              </a:rPr>
              <a:t> AIDS  </a:t>
            </a:r>
          </a:p>
        </p:txBody>
      </p:sp>
      <p:sp>
        <p:nvSpPr>
          <p:cNvPr id="50255" name="Rectangle 79"/>
          <p:cNvSpPr>
            <a:spLocks noChangeArrowheads="1"/>
          </p:cNvSpPr>
          <p:nvPr/>
        </p:nvSpPr>
        <p:spPr bwMode="auto">
          <a:xfrm>
            <a:off x="4718538" y="3827576"/>
            <a:ext cx="3886200"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Ăn cùng mâm , uống chung ly nước  </a:t>
            </a:r>
          </a:p>
        </p:txBody>
      </p:sp>
      <p:sp>
        <p:nvSpPr>
          <p:cNvPr id="50256" name="Rectangle 80"/>
          <p:cNvSpPr>
            <a:spLocks noChangeArrowheads="1"/>
          </p:cNvSpPr>
          <p:nvPr/>
        </p:nvSpPr>
        <p:spPr bwMode="auto">
          <a:xfrm>
            <a:off x="4718538" y="4413729"/>
            <a:ext cx="3886200"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Cùng chơi bi . Ngồi học cùng bàn  </a:t>
            </a:r>
          </a:p>
        </p:txBody>
      </p:sp>
      <p:sp>
        <p:nvSpPr>
          <p:cNvPr id="50257" name="Rectangle 81"/>
          <p:cNvSpPr>
            <a:spLocks noChangeArrowheads="1"/>
          </p:cNvSpPr>
          <p:nvPr/>
        </p:nvSpPr>
        <p:spPr bwMode="auto">
          <a:xfrm>
            <a:off x="4771293" y="4994021"/>
            <a:ext cx="3886200"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Nằm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ngủ</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bên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cạnh</a:t>
            </a:r>
            <a:r>
              <a:rPr lang="en-US" b="1" dirty="0">
                <a:latin typeface="Times New Roman" pitchFamily="18" charset="0"/>
                <a:cs typeface="Times New Roman" pitchFamily="18" charset="0"/>
              </a:rPr>
              <a:t>  </a:t>
            </a:r>
          </a:p>
        </p:txBody>
      </p:sp>
      <p:sp>
        <p:nvSpPr>
          <p:cNvPr id="50258" name="Rectangle 82"/>
          <p:cNvSpPr>
            <a:spLocks noChangeArrowheads="1"/>
          </p:cNvSpPr>
          <p:nvPr/>
        </p:nvSpPr>
        <p:spPr bwMode="auto">
          <a:xfrm>
            <a:off x="4741985" y="5580176"/>
            <a:ext cx="3886200"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Sử dụng chung nhà vệ sinh  </a:t>
            </a:r>
          </a:p>
        </p:txBody>
      </p:sp>
    </p:spTree>
    <p:extLst>
      <p:ext uri="{BB962C8B-B14F-4D97-AF65-F5344CB8AC3E}">
        <p14:creationId xmlns:p14="http://schemas.microsoft.com/office/powerpoint/2010/main" val="3048124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50243"/>
                                        </p:tgtEl>
                                        <p:attrNameLst>
                                          <p:attrName>style.visibility</p:attrName>
                                        </p:attrNameLst>
                                      </p:cBhvr>
                                      <p:to>
                                        <p:strVal val="visible"/>
                                      </p:to>
                                    </p:set>
                                    <p:animEffect transition="in" filter="strips(downRight)">
                                      <p:cBhvr>
                                        <p:cTn id="7" dur="500"/>
                                        <p:tgtEl>
                                          <p:spTgt spid="50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0244"/>
                                        </p:tgtEl>
                                        <p:attrNameLst>
                                          <p:attrName>style.visibility</p:attrName>
                                        </p:attrNameLst>
                                      </p:cBhvr>
                                      <p:to>
                                        <p:strVal val="visible"/>
                                      </p:to>
                                    </p:set>
                                    <p:animEffect transition="in" filter="strips(downRight)">
                                      <p:cBhvr>
                                        <p:cTn id="12" dur="500"/>
                                        <p:tgtEl>
                                          <p:spTgt spid="50244"/>
                                        </p:tgtEl>
                                      </p:cBhvr>
                                    </p:animEffect>
                                  </p:childTnLst>
                                </p:cTn>
                              </p:par>
                            </p:childTnLst>
                          </p:cTn>
                        </p:par>
                        <p:par>
                          <p:cTn id="13" fill="hold" nodeType="afterGroup">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50245"/>
                                        </p:tgtEl>
                                        <p:attrNameLst>
                                          <p:attrName>style.visibility</p:attrName>
                                        </p:attrNameLst>
                                      </p:cBhvr>
                                      <p:to>
                                        <p:strVal val="visible"/>
                                      </p:to>
                                    </p:set>
                                    <p:animEffect transition="in" filter="strips(downRight)">
                                      <p:cBhvr>
                                        <p:cTn id="16" dur="500"/>
                                        <p:tgtEl>
                                          <p:spTgt spid="50245"/>
                                        </p:tgtEl>
                                      </p:cBhvr>
                                    </p:animEffect>
                                  </p:childTnLst>
                                </p:cTn>
                              </p:par>
                            </p:childTnLst>
                          </p:cTn>
                        </p:par>
                        <p:par>
                          <p:cTn id="17" fill="hold" nodeType="afterGroup">
                            <p:stCondLst>
                              <p:cond delay="1000"/>
                            </p:stCondLst>
                            <p:childTnLst>
                              <p:par>
                                <p:cTn id="18" presetID="18" presetClass="entr" presetSubtype="6" fill="hold" grpId="0" nodeType="afterEffect">
                                  <p:stCondLst>
                                    <p:cond delay="0"/>
                                  </p:stCondLst>
                                  <p:childTnLst>
                                    <p:set>
                                      <p:cBhvr>
                                        <p:cTn id="19" dur="1" fill="hold">
                                          <p:stCondLst>
                                            <p:cond delay="0"/>
                                          </p:stCondLst>
                                        </p:cTn>
                                        <p:tgtEl>
                                          <p:spTgt spid="50246"/>
                                        </p:tgtEl>
                                        <p:attrNameLst>
                                          <p:attrName>style.visibility</p:attrName>
                                        </p:attrNameLst>
                                      </p:cBhvr>
                                      <p:to>
                                        <p:strVal val="visible"/>
                                      </p:to>
                                    </p:set>
                                    <p:animEffect transition="in" filter="strips(downRight)">
                                      <p:cBhvr>
                                        <p:cTn id="20" dur="500"/>
                                        <p:tgtEl>
                                          <p:spTgt spid="50246"/>
                                        </p:tgtEl>
                                      </p:cBhvr>
                                    </p:animEffect>
                                  </p:childTnLst>
                                </p:cTn>
                              </p:par>
                            </p:childTnLst>
                          </p:cTn>
                        </p:par>
                        <p:par>
                          <p:cTn id="21" fill="hold" nodeType="afterGroup">
                            <p:stCondLst>
                              <p:cond delay="1500"/>
                            </p:stCondLst>
                            <p:childTnLst>
                              <p:par>
                                <p:cTn id="22" presetID="18" presetClass="entr" presetSubtype="6" fill="hold" grpId="0" nodeType="afterEffect">
                                  <p:stCondLst>
                                    <p:cond delay="0"/>
                                  </p:stCondLst>
                                  <p:childTnLst>
                                    <p:set>
                                      <p:cBhvr>
                                        <p:cTn id="23" dur="1" fill="hold">
                                          <p:stCondLst>
                                            <p:cond delay="0"/>
                                          </p:stCondLst>
                                        </p:cTn>
                                        <p:tgtEl>
                                          <p:spTgt spid="50247"/>
                                        </p:tgtEl>
                                        <p:attrNameLst>
                                          <p:attrName>style.visibility</p:attrName>
                                        </p:attrNameLst>
                                      </p:cBhvr>
                                      <p:to>
                                        <p:strVal val="visible"/>
                                      </p:to>
                                    </p:set>
                                    <p:animEffect transition="in" filter="strips(downRight)">
                                      <p:cBhvr>
                                        <p:cTn id="24" dur="500"/>
                                        <p:tgtEl>
                                          <p:spTgt spid="50247"/>
                                        </p:tgtEl>
                                      </p:cBhvr>
                                    </p:animEffect>
                                  </p:childTnLst>
                                </p:cTn>
                              </p:par>
                            </p:childTnLst>
                          </p:cTn>
                        </p:par>
                        <p:par>
                          <p:cTn id="25" fill="hold" nodeType="afterGroup">
                            <p:stCondLst>
                              <p:cond delay="2000"/>
                            </p:stCondLst>
                            <p:childTnLst>
                              <p:par>
                                <p:cTn id="26" presetID="18" presetClass="entr" presetSubtype="6" fill="hold" grpId="0" nodeType="afterEffect">
                                  <p:stCondLst>
                                    <p:cond delay="0"/>
                                  </p:stCondLst>
                                  <p:childTnLst>
                                    <p:set>
                                      <p:cBhvr>
                                        <p:cTn id="27" dur="1" fill="hold">
                                          <p:stCondLst>
                                            <p:cond delay="0"/>
                                          </p:stCondLst>
                                        </p:cTn>
                                        <p:tgtEl>
                                          <p:spTgt spid="50248"/>
                                        </p:tgtEl>
                                        <p:attrNameLst>
                                          <p:attrName>style.visibility</p:attrName>
                                        </p:attrNameLst>
                                      </p:cBhvr>
                                      <p:to>
                                        <p:strVal val="visible"/>
                                      </p:to>
                                    </p:set>
                                    <p:animEffect transition="in" filter="strips(downRight)">
                                      <p:cBhvr>
                                        <p:cTn id="28" dur="500"/>
                                        <p:tgtEl>
                                          <p:spTgt spid="50248"/>
                                        </p:tgtEl>
                                      </p:cBhvr>
                                    </p:animEffect>
                                  </p:childTnLst>
                                </p:cTn>
                              </p:par>
                            </p:childTnLst>
                          </p:cTn>
                        </p:par>
                        <p:par>
                          <p:cTn id="29" fill="hold" nodeType="afterGroup">
                            <p:stCondLst>
                              <p:cond delay="2500"/>
                            </p:stCondLst>
                            <p:childTnLst>
                              <p:par>
                                <p:cTn id="30" presetID="18" presetClass="entr" presetSubtype="6" fill="hold" grpId="0" nodeType="afterEffect">
                                  <p:stCondLst>
                                    <p:cond delay="0"/>
                                  </p:stCondLst>
                                  <p:childTnLst>
                                    <p:set>
                                      <p:cBhvr>
                                        <p:cTn id="31" dur="1" fill="hold">
                                          <p:stCondLst>
                                            <p:cond delay="0"/>
                                          </p:stCondLst>
                                        </p:cTn>
                                        <p:tgtEl>
                                          <p:spTgt spid="50249"/>
                                        </p:tgtEl>
                                        <p:attrNameLst>
                                          <p:attrName>style.visibility</p:attrName>
                                        </p:attrNameLst>
                                      </p:cBhvr>
                                      <p:to>
                                        <p:strVal val="visible"/>
                                      </p:to>
                                    </p:set>
                                    <p:animEffect transition="in" filter="strips(downRight)">
                                      <p:cBhvr>
                                        <p:cTn id="32" dur="500"/>
                                        <p:tgtEl>
                                          <p:spTgt spid="502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50251"/>
                                        </p:tgtEl>
                                        <p:attrNameLst>
                                          <p:attrName>style.visibility</p:attrName>
                                        </p:attrNameLst>
                                      </p:cBhvr>
                                      <p:to>
                                        <p:strVal val="visible"/>
                                      </p:to>
                                    </p:set>
                                    <p:animEffect transition="in" filter="strips(downRight)">
                                      <p:cBhvr>
                                        <p:cTn id="37" dur="500"/>
                                        <p:tgtEl>
                                          <p:spTgt spid="50251"/>
                                        </p:tgtEl>
                                      </p:cBhvr>
                                    </p:animEffect>
                                  </p:childTnLst>
                                </p:cTn>
                              </p:par>
                            </p:childTnLst>
                          </p:cTn>
                        </p:par>
                        <p:par>
                          <p:cTn id="38" fill="hold" nodeType="afterGroup">
                            <p:stCondLst>
                              <p:cond delay="500"/>
                            </p:stCondLst>
                            <p:childTnLst>
                              <p:par>
                                <p:cTn id="39" presetID="18" presetClass="entr" presetSubtype="6" fill="hold" grpId="0" nodeType="afterEffect">
                                  <p:stCondLst>
                                    <p:cond delay="0"/>
                                  </p:stCondLst>
                                  <p:childTnLst>
                                    <p:set>
                                      <p:cBhvr>
                                        <p:cTn id="40" dur="1" fill="hold">
                                          <p:stCondLst>
                                            <p:cond delay="0"/>
                                          </p:stCondLst>
                                        </p:cTn>
                                        <p:tgtEl>
                                          <p:spTgt spid="50252"/>
                                        </p:tgtEl>
                                        <p:attrNameLst>
                                          <p:attrName>style.visibility</p:attrName>
                                        </p:attrNameLst>
                                      </p:cBhvr>
                                      <p:to>
                                        <p:strVal val="visible"/>
                                      </p:to>
                                    </p:set>
                                    <p:animEffect transition="in" filter="strips(downRight)">
                                      <p:cBhvr>
                                        <p:cTn id="41" dur="500"/>
                                        <p:tgtEl>
                                          <p:spTgt spid="50252"/>
                                        </p:tgtEl>
                                      </p:cBhvr>
                                    </p:animEffect>
                                  </p:childTnLst>
                                </p:cTn>
                              </p:par>
                            </p:childTnLst>
                          </p:cTn>
                        </p:par>
                        <p:par>
                          <p:cTn id="42" fill="hold" nodeType="afterGroup">
                            <p:stCondLst>
                              <p:cond delay="1000"/>
                            </p:stCondLst>
                            <p:childTnLst>
                              <p:par>
                                <p:cTn id="43" presetID="18" presetClass="entr" presetSubtype="6" fill="hold" grpId="0" nodeType="afterEffect">
                                  <p:stCondLst>
                                    <p:cond delay="0"/>
                                  </p:stCondLst>
                                  <p:childTnLst>
                                    <p:set>
                                      <p:cBhvr>
                                        <p:cTn id="44" dur="1" fill="hold">
                                          <p:stCondLst>
                                            <p:cond delay="0"/>
                                          </p:stCondLst>
                                        </p:cTn>
                                        <p:tgtEl>
                                          <p:spTgt spid="50253"/>
                                        </p:tgtEl>
                                        <p:attrNameLst>
                                          <p:attrName>style.visibility</p:attrName>
                                        </p:attrNameLst>
                                      </p:cBhvr>
                                      <p:to>
                                        <p:strVal val="visible"/>
                                      </p:to>
                                    </p:set>
                                    <p:animEffect transition="in" filter="strips(downRight)">
                                      <p:cBhvr>
                                        <p:cTn id="45" dur="500"/>
                                        <p:tgtEl>
                                          <p:spTgt spid="50253"/>
                                        </p:tgtEl>
                                      </p:cBhvr>
                                    </p:animEffect>
                                  </p:childTnLst>
                                </p:cTn>
                              </p:par>
                            </p:childTnLst>
                          </p:cTn>
                        </p:par>
                        <p:par>
                          <p:cTn id="46" fill="hold" nodeType="afterGroup">
                            <p:stCondLst>
                              <p:cond delay="1500"/>
                            </p:stCondLst>
                            <p:childTnLst>
                              <p:par>
                                <p:cTn id="47" presetID="18" presetClass="entr" presetSubtype="6" fill="hold" grpId="0" nodeType="afterEffect">
                                  <p:stCondLst>
                                    <p:cond delay="0"/>
                                  </p:stCondLst>
                                  <p:childTnLst>
                                    <p:set>
                                      <p:cBhvr>
                                        <p:cTn id="48" dur="1" fill="hold">
                                          <p:stCondLst>
                                            <p:cond delay="0"/>
                                          </p:stCondLst>
                                        </p:cTn>
                                        <p:tgtEl>
                                          <p:spTgt spid="50254"/>
                                        </p:tgtEl>
                                        <p:attrNameLst>
                                          <p:attrName>style.visibility</p:attrName>
                                        </p:attrNameLst>
                                      </p:cBhvr>
                                      <p:to>
                                        <p:strVal val="visible"/>
                                      </p:to>
                                    </p:set>
                                    <p:animEffect transition="in" filter="strips(downRight)">
                                      <p:cBhvr>
                                        <p:cTn id="49" dur="500"/>
                                        <p:tgtEl>
                                          <p:spTgt spid="50254"/>
                                        </p:tgtEl>
                                      </p:cBhvr>
                                    </p:animEffect>
                                  </p:childTnLst>
                                </p:cTn>
                              </p:par>
                            </p:childTnLst>
                          </p:cTn>
                        </p:par>
                        <p:par>
                          <p:cTn id="50" fill="hold" nodeType="afterGroup">
                            <p:stCondLst>
                              <p:cond delay="2000"/>
                            </p:stCondLst>
                            <p:childTnLst>
                              <p:par>
                                <p:cTn id="51" presetID="18" presetClass="entr" presetSubtype="6" fill="hold" grpId="0" nodeType="afterEffect">
                                  <p:stCondLst>
                                    <p:cond delay="0"/>
                                  </p:stCondLst>
                                  <p:childTnLst>
                                    <p:set>
                                      <p:cBhvr>
                                        <p:cTn id="52" dur="1" fill="hold">
                                          <p:stCondLst>
                                            <p:cond delay="0"/>
                                          </p:stCondLst>
                                        </p:cTn>
                                        <p:tgtEl>
                                          <p:spTgt spid="50255"/>
                                        </p:tgtEl>
                                        <p:attrNameLst>
                                          <p:attrName>style.visibility</p:attrName>
                                        </p:attrNameLst>
                                      </p:cBhvr>
                                      <p:to>
                                        <p:strVal val="visible"/>
                                      </p:to>
                                    </p:set>
                                    <p:animEffect transition="in" filter="strips(downRight)">
                                      <p:cBhvr>
                                        <p:cTn id="53" dur="500"/>
                                        <p:tgtEl>
                                          <p:spTgt spid="50255"/>
                                        </p:tgtEl>
                                      </p:cBhvr>
                                    </p:animEffect>
                                  </p:childTnLst>
                                </p:cTn>
                              </p:par>
                            </p:childTnLst>
                          </p:cTn>
                        </p:par>
                        <p:par>
                          <p:cTn id="54" fill="hold" nodeType="afterGroup">
                            <p:stCondLst>
                              <p:cond delay="2500"/>
                            </p:stCondLst>
                            <p:childTnLst>
                              <p:par>
                                <p:cTn id="55" presetID="18" presetClass="entr" presetSubtype="6" fill="hold" grpId="0" nodeType="afterEffect">
                                  <p:stCondLst>
                                    <p:cond delay="0"/>
                                  </p:stCondLst>
                                  <p:childTnLst>
                                    <p:set>
                                      <p:cBhvr>
                                        <p:cTn id="56" dur="1" fill="hold">
                                          <p:stCondLst>
                                            <p:cond delay="0"/>
                                          </p:stCondLst>
                                        </p:cTn>
                                        <p:tgtEl>
                                          <p:spTgt spid="50256"/>
                                        </p:tgtEl>
                                        <p:attrNameLst>
                                          <p:attrName>style.visibility</p:attrName>
                                        </p:attrNameLst>
                                      </p:cBhvr>
                                      <p:to>
                                        <p:strVal val="visible"/>
                                      </p:to>
                                    </p:set>
                                    <p:animEffect transition="in" filter="strips(downRight)">
                                      <p:cBhvr>
                                        <p:cTn id="57" dur="500"/>
                                        <p:tgtEl>
                                          <p:spTgt spid="50256"/>
                                        </p:tgtEl>
                                      </p:cBhvr>
                                    </p:animEffect>
                                  </p:childTnLst>
                                </p:cTn>
                              </p:par>
                            </p:childTnLst>
                          </p:cTn>
                        </p:par>
                        <p:par>
                          <p:cTn id="58" fill="hold" nodeType="afterGroup">
                            <p:stCondLst>
                              <p:cond delay="3000"/>
                            </p:stCondLst>
                            <p:childTnLst>
                              <p:par>
                                <p:cTn id="59" presetID="18" presetClass="entr" presetSubtype="6" fill="hold" grpId="0" nodeType="afterEffect">
                                  <p:stCondLst>
                                    <p:cond delay="0"/>
                                  </p:stCondLst>
                                  <p:childTnLst>
                                    <p:set>
                                      <p:cBhvr>
                                        <p:cTn id="60" dur="1" fill="hold">
                                          <p:stCondLst>
                                            <p:cond delay="0"/>
                                          </p:stCondLst>
                                        </p:cTn>
                                        <p:tgtEl>
                                          <p:spTgt spid="50257"/>
                                        </p:tgtEl>
                                        <p:attrNameLst>
                                          <p:attrName>style.visibility</p:attrName>
                                        </p:attrNameLst>
                                      </p:cBhvr>
                                      <p:to>
                                        <p:strVal val="visible"/>
                                      </p:to>
                                    </p:set>
                                    <p:animEffect transition="in" filter="strips(downRight)">
                                      <p:cBhvr>
                                        <p:cTn id="61" dur="500"/>
                                        <p:tgtEl>
                                          <p:spTgt spid="50257"/>
                                        </p:tgtEl>
                                      </p:cBhvr>
                                    </p:animEffect>
                                  </p:childTnLst>
                                </p:cTn>
                              </p:par>
                            </p:childTnLst>
                          </p:cTn>
                        </p:par>
                        <p:par>
                          <p:cTn id="62" fill="hold" nodeType="afterGroup">
                            <p:stCondLst>
                              <p:cond delay="3500"/>
                            </p:stCondLst>
                            <p:childTnLst>
                              <p:par>
                                <p:cTn id="63" presetID="18" presetClass="entr" presetSubtype="6" fill="hold" grpId="0" nodeType="afterEffect">
                                  <p:stCondLst>
                                    <p:cond delay="0"/>
                                  </p:stCondLst>
                                  <p:childTnLst>
                                    <p:set>
                                      <p:cBhvr>
                                        <p:cTn id="64" dur="1" fill="hold">
                                          <p:stCondLst>
                                            <p:cond delay="0"/>
                                          </p:stCondLst>
                                        </p:cTn>
                                        <p:tgtEl>
                                          <p:spTgt spid="50258"/>
                                        </p:tgtEl>
                                        <p:attrNameLst>
                                          <p:attrName>style.visibility</p:attrName>
                                        </p:attrNameLst>
                                      </p:cBhvr>
                                      <p:to>
                                        <p:strVal val="visible"/>
                                      </p:to>
                                    </p:set>
                                    <p:animEffect transition="in" filter="strips(downRight)">
                                      <p:cBhvr>
                                        <p:cTn id="65" dur="500"/>
                                        <p:tgtEl>
                                          <p:spTgt spid="50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44" grpId="0" animBg="1"/>
      <p:bldP spid="50245" grpId="0" animBg="1"/>
      <p:bldP spid="50246" grpId="0" animBg="1"/>
      <p:bldP spid="50247" grpId="0" animBg="1"/>
      <p:bldP spid="50248" grpId="0" animBg="1"/>
      <p:bldP spid="50249" grpId="0" animBg="1"/>
      <p:bldP spid="50251" grpId="0" animBg="1"/>
      <p:bldP spid="50252" grpId="0" animBg="1"/>
      <p:bldP spid="50253" grpId="0" animBg="1"/>
      <p:bldP spid="50254" grpId="0" animBg="1"/>
      <p:bldP spid="50255" grpId="0" animBg="1"/>
      <p:bldP spid="50256" grpId="0" animBg="1"/>
      <p:bldP spid="50257" grpId="0" animBg="1"/>
      <p:bldP spid="502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3" name="Rectangle 21"/>
          <p:cNvSpPr>
            <a:spLocks noChangeArrowheads="1"/>
          </p:cNvSpPr>
          <p:nvPr/>
        </p:nvSpPr>
        <p:spPr bwMode="auto">
          <a:xfrm>
            <a:off x="2590800" y="1547189"/>
            <a:ext cx="38862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Bơi ở bể bơi ( hồ bơi ) công cộng</a:t>
            </a:r>
          </a:p>
        </p:txBody>
      </p:sp>
      <p:sp>
        <p:nvSpPr>
          <p:cNvPr id="8214" name="Rectangle 22"/>
          <p:cNvSpPr>
            <a:spLocks noChangeArrowheads="1"/>
          </p:cNvSpPr>
          <p:nvPr/>
        </p:nvSpPr>
        <p:spPr bwMode="auto">
          <a:xfrm>
            <a:off x="2590800" y="2065935"/>
            <a:ext cx="3874477" cy="4572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FontTx/>
              <a:buChar char="-"/>
            </a:pPr>
            <a:endParaRPr lang="en-US" b="1" smtClean="0">
              <a:latin typeface="Times New Roman" pitchFamily="18" charset="0"/>
              <a:cs typeface="Times New Roman" pitchFamily="18" charset="0"/>
            </a:endParaRPr>
          </a:p>
          <a:p>
            <a:pPr>
              <a:buFontTx/>
              <a:buChar char="-"/>
            </a:pPr>
            <a:r>
              <a:rPr lang="en-US" b="1" smtClean="0">
                <a:latin typeface="Times New Roman" pitchFamily="18" charset="0"/>
                <a:cs typeface="Times New Roman" pitchFamily="18" charset="0"/>
              </a:rPr>
              <a:t>Bị </a:t>
            </a:r>
            <a:r>
              <a:rPr lang="en-US" b="1" dirty="0" err="1">
                <a:latin typeface="Times New Roman" pitchFamily="18" charset="0"/>
                <a:cs typeface="Times New Roman" pitchFamily="18" charset="0"/>
              </a:rPr>
              <a:t>muỗi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đốt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Cầm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tay</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khoác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vai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ôm</a:t>
            </a:r>
            <a:endParaRPr lang="en-US" b="1" dirty="0">
              <a:latin typeface="Times New Roman" pitchFamily="18" charset="0"/>
              <a:cs typeface="Times New Roman" pitchFamily="18" charset="0"/>
            </a:endParaRPr>
          </a:p>
          <a:p>
            <a:r>
              <a:rPr lang="en-US" dirty="0">
                <a:latin typeface="Times New Roman" pitchFamily="18" charset="0"/>
                <a:cs typeface="Times New Roman" pitchFamily="18" charset="0"/>
              </a:rPr>
              <a:t> </a:t>
            </a:r>
          </a:p>
        </p:txBody>
      </p:sp>
      <p:sp>
        <p:nvSpPr>
          <p:cNvPr id="8215" name="Rectangle 23"/>
          <p:cNvSpPr>
            <a:spLocks noChangeArrowheads="1"/>
          </p:cNvSpPr>
          <p:nvPr/>
        </p:nvSpPr>
        <p:spPr bwMode="auto">
          <a:xfrm>
            <a:off x="2590800" y="2567097"/>
            <a:ext cx="38862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Dùng chung khăn tắm , quần áo</a:t>
            </a:r>
            <a:r>
              <a:rPr lang="en-US">
                <a:latin typeface="Times New Roman" pitchFamily="18" charset="0"/>
                <a:cs typeface="Times New Roman" pitchFamily="18" charset="0"/>
              </a:rPr>
              <a:t>  </a:t>
            </a:r>
          </a:p>
        </p:txBody>
      </p:sp>
      <p:sp>
        <p:nvSpPr>
          <p:cNvPr id="8216" name="Rectangle 24"/>
          <p:cNvSpPr>
            <a:spLocks noChangeArrowheads="1"/>
          </p:cNvSpPr>
          <p:nvPr/>
        </p:nvSpPr>
        <p:spPr bwMode="auto">
          <a:xfrm>
            <a:off x="2579077" y="3033089"/>
            <a:ext cx="38862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dirty="0">
                <a:latin typeface="Times New Roman" pitchFamily="18" charset="0"/>
                <a:cs typeface="Times New Roman" pitchFamily="18" charset="0"/>
              </a:rPr>
              <a:t>- Nói chuyện, an ủi bệnh nhân AIDS</a:t>
            </a:r>
            <a:r>
              <a:rPr lang="en-US" dirty="0">
                <a:latin typeface="Times New Roman" pitchFamily="18" charset="0"/>
                <a:cs typeface="Times New Roman" pitchFamily="18" charset="0"/>
              </a:rPr>
              <a:t>  </a:t>
            </a:r>
          </a:p>
        </p:txBody>
      </p:sp>
      <p:sp>
        <p:nvSpPr>
          <p:cNvPr id="8217" name="Rectangle 25"/>
          <p:cNvSpPr>
            <a:spLocks noChangeArrowheads="1"/>
          </p:cNvSpPr>
          <p:nvPr/>
        </p:nvSpPr>
        <p:spPr bwMode="auto">
          <a:xfrm>
            <a:off x="2602523" y="3525458"/>
            <a:ext cx="38862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Ăn cùng mâm, uống chung ly nước</a:t>
            </a:r>
            <a:r>
              <a:rPr lang="en-US">
                <a:latin typeface="Times New Roman" pitchFamily="18" charset="0"/>
                <a:cs typeface="Times New Roman" pitchFamily="18" charset="0"/>
              </a:rPr>
              <a:t>  </a:t>
            </a:r>
          </a:p>
        </p:txBody>
      </p:sp>
      <p:sp>
        <p:nvSpPr>
          <p:cNvPr id="8218" name="Rectangle 26"/>
          <p:cNvSpPr>
            <a:spLocks noChangeArrowheads="1"/>
          </p:cNvSpPr>
          <p:nvPr/>
        </p:nvSpPr>
        <p:spPr bwMode="auto">
          <a:xfrm>
            <a:off x="2605454" y="4013429"/>
            <a:ext cx="3886200" cy="331177"/>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Cùng chơi bi. Ngồi học cùng bàn</a:t>
            </a:r>
            <a:r>
              <a:rPr lang="en-US">
                <a:latin typeface="Times New Roman" pitchFamily="18" charset="0"/>
                <a:cs typeface="Times New Roman" pitchFamily="18" charset="0"/>
              </a:rPr>
              <a:t> </a:t>
            </a:r>
          </a:p>
        </p:txBody>
      </p:sp>
      <p:sp>
        <p:nvSpPr>
          <p:cNvPr id="8219" name="Rectangle 27"/>
          <p:cNvSpPr>
            <a:spLocks noChangeArrowheads="1"/>
          </p:cNvSpPr>
          <p:nvPr/>
        </p:nvSpPr>
        <p:spPr bwMode="auto">
          <a:xfrm>
            <a:off x="2590800" y="4428135"/>
            <a:ext cx="38862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Nằm ngủ bên cạnh</a:t>
            </a:r>
            <a:r>
              <a:rPr lang="en-US">
                <a:latin typeface="Times New Roman" pitchFamily="18" charset="0"/>
                <a:cs typeface="Times New Roman" pitchFamily="18" charset="0"/>
              </a:rPr>
              <a:t>  </a:t>
            </a:r>
          </a:p>
        </p:txBody>
      </p:sp>
      <p:sp>
        <p:nvSpPr>
          <p:cNvPr id="8220" name="Rectangle 28"/>
          <p:cNvSpPr>
            <a:spLocks noChangeArrowheads="1"/>
          </p:cNvSpPr>
          <p:nvPr/>
        </p:nvSpPr>
        <p:spPr bwMode="auto">
          <a:xfrm>
            <a:off x="2605454" y="4914643"/>
            <a:ext cx="3886200" cy="381000"/>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b="1">
                <a:latin typeface="Times New Roman" pitchFamily="18" charset="0"/>
                <a:cs typeface="Times New Roman" pitchFamily="18" charset="0"/>
              </a:rPr>
              <a:t>- Sử dụng chung nhà vệ sinh</a:t>
            </a:r>
            <a:r>
              <a:rPr lang="en-US">
                <a:latin typeface="Times New Roman" pitchFamily="18" charset="0"/>
                <a:cs typeface="Times New Roman" pitchFamily="18" charset="0"/>
              </a:rPr>
              <a:t>  </a:t>
            </a:r>
          </a:p>
        </p:txBody>
      </p:sp>
      <p:sp>
        <p:nvSpPr>
          <p:cNvPr id="22" name="Text Box 6"/>
          <p:cNvSpPr txBox="1">
            <a:spLocks noChangeArrowheads="1"/>
          </p:cNvSpPr>
          <p:nvPr/>
        </p:nvSpPr>
        <p:spPr bwMode="auto">
          <a:xfrm>
            <a:off x="914400" y="852597"/>
            <a:ext cx="6934200"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1. HIV/AIDS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lây</a:t>
            </a:r>
            <a:r>
              <a:rPr lang="en-US" sz="2000" b="1" dirty="0">
                <a:solidFill>
                  <a:schemeClr val="bg1"/>
                </a:solidFill>
                <a:latin typeface="Times New Roman" pitchFamily="18" charset="0"/>
                <a:cs typeface="Times New Roman" pitchFamily="18" charset="0"/>
              </a:rPr>
              <a:t> qua </a:t>
            </a:r>
            <a:r>
              <a:rPr lang="en-US" sz="2000" b="1" dirty="0" err="1">
                <a:solidFill>
                  <a:schemeClr val="bg1"/>
                </a:solidFill>
                <a:latin typeface="Times New Roman" pitchFamily="18" charset="0"/>
                <a:cs typeface="Times New Roman" pitchFamily="18" charset="0"/>
              </a:rPr>
              <a:t>một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số</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tiếp</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xúc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thường</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174725997"/>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213"/>
                                        </p:tgtEl>
                                        <p:attrNameLst>
                                          <p:attrName>style.visibility</p:attrName>
                                        </p:attrNameLst>
                                      </p:cBhvr>
                                      <p:to>
                                        <p:strVal val="visible"/>
                                      </p:to>
                                    </p:set>
                                    <p:animEffect transition="in" filter="strips(downRight)">
                                      <p:cBhvr>
                                        <p:cTn id="7" dur="500"/>
                                        <p:tgtEl>
                                          <p:spTgt spid="8213"/>
                                        </p:tgtEl>
                                      </p:cBhvr>
                                    </p:animEffect>
                                  </p:childTnLst>
                                </p:cTn>
                              </p:par>
                            </p:childTnLst>
                          </p:cTn>
                        </p:par>
                        <p:par>
                          <p:cTn id="8" fill="hold" nodeType="afterGroup">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8214"/>
                                        </p:tgtEl>
                                        <p:attrNameLst>
                                          <p:attrName>style.visibility</p:attrName>
                                        </p:attrNameLst>
                                      </p:cBhvr>
                                      <p:to>
                                        <p:strVal val="visible"/>
                                      </p:to>
                                    </p:set>
                                    <p:animEffect transition="in" filter="strips(downRight)">
                                      <p:cBhvr>
                                        <p:cTn id="11" dur="500"/>
                                        <p:tgtEl>
                                          <p:spTgt spid="8214"/>
                                        </p:tgtEl>
                                      </p:cBhvr>
                                    </p:animEffect>
                                  </p:childTnLst>
                                </p:cTn>
                              </p:par>
                            </p:childTnLst>
                          </p:cTn>
                        </p:par>
                        <p:par>
                          <p:cTn id="12" fill="hold" nodeType="afterGroup">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8215"/>
                                        </p:tgtEl>
                                        <p:attrNameLst>
                                          <p:attrName>style.visibility</p:attrName>
                                        </p:attrNameLst>
                                      </p:cBhvr>
                                      <p:to>
                                        <p:strVal val="visible"/>
                                      </p:to>
                                    </p:set>
                                    <p:animEffect transition="in" filter="strips(downRight)">
                                      <p:cBhvr>
                                        <p:cTn id="15" dur="500"/>
                                        <p:tgtEl>
                                          <p:spTgt spid="8215"/>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8216"/>
                                        </p:tgtEl>
                                        <p:attrNameLst>
                                          <p:attrName>style.visibility</p:attrName>
                                        </p:attrNameLst>
                                      </p:cBhvr>
                                      <p:to>
                                        <p:strVal val="visible"/>
                                      </p:to>
                                    </p:set>
                                    <p:animEffect transition="in" filter="strips(downRight)">
                                      <p:cBhvr>
                                        <p:cTn id="19" dur="500"/>
                                        <p:tgtEl>
                                          <p:spTgt spid="8216"/>
                                        </p:tgtEl>
                                      </p:cBhvr>
                                    </p:animEffect>
                                  </p:childTnLst>
                                </p:cTn>
                              </p:par>
                            </p:childTnLst>
                          </p:cTn>
                        </p:par>
                        <p:par>
                          <p:cTn id="20" fill="hold" nodeType="afterGroup">
                            <p:stCondLst>
                              <p:cond delay="2000"/>
                            </p:stCondLst>
                            <p:childTnLst>
                              <p:par>
                                <p:cTn id="21" presetID="18" presetClass="entr" presetSubtype="6" fill="hold" grpId="0" nodeType="afterEffect">
                                  <p:stCondLst>
                                    <p:cond delay="0"/>
                                  </p:stCondLst>
                                  <p:childTnLst>
                                    <p:set>
                                      <p:cBhvr>
                                        <p:cTn id="22" dur="1" fill="hold">
                                          <p:stCondLst>
                                            <p:cond delay="0"/>
                                          </p:stCondLst>
                                        </p:cTn>
                                        <p:tgtEl>
                                          <p:spTgt spid="8217"/>
                                        </p:tgtEl>
                                        <p:attrNameLst>
                                          <p:attrName>style.visibility</p:attrName>
                                        </p:attrNameLst>
                                      </p:cBhvr>
                                      <p:to>
                                        <p:strVal val="visible"/>
                                      </p:to>
                                    </p:set>
                                    <p:animEffect transition="in" filter="strips(downRight)">
                                      <p:cBhvr>
                                        <p:cTn id="23" dur="500"/>
                                        <p:tgtEl>
                                          <p:spTgt spid="8217"/>
                                        </p:tgtEl>
                                      </p:cBhvr>
                                    </p:animEffect>
                                  </p:childTnLst>
                                </p:cTn>
                              </p:par>
                            </p:childTnLst>
                          </p:cTn>
                        </p:par>
                        <p:par>
                          <p:cTn id="24" fill="hold" nodeType="afterGroup">
                            <p:stCondLst>
                              <p:cond delay="2500"/>
                            </p:stCondLst>
                            <p:childTnLst>
                              <p:par>
                                <p:cTn id="25" presetID="18" presetClass="entr" presetSubtype="6" fill="hold" grpId="0" nodeType="afterEffect">
                                  <p:stCondLst>
                                    <p:cond delay="0"/>
                                  </p:stCondLst>
                                  <p:childTnLst>
                                    <p:set>
                                      <p:cBhvr>
                                        <p:cTn id="26" dur="1" fill="hold">
                                          <p:stCondLst>
                                            <p:cond delay="0"/>
                                          </p:stCondLst>
                                        </p:cTn>
                                        <p:tgtEl>
                                          <p:spTgt spid="8218"/>
                                        </p:tgtEl>
                                        <p:attrNameLst>
                                          <p:attrName>style.visibility</p:attrName>
                                        </p:attrNameLst>
                                      </p:cBhvr>
                                      <p:to>
                                        <p:strVal val="visible"/>
                                      </p:to>
                                    </p:set>
                                    <p:animEffect transition="in" filter="strips(downRight)">
                                      <p:cBhvr>
                                        <p:cTn id="27" dur="500"/>
                                        <p:tgtEl>
                                          <p:spTgt spid="8218"/>
                                        </p:tgtEl>
                                      </p:cBhvr>
                                    </p:animEffect>
                                  </p:childTnLst>
                                </p:cTn>
                              </p:par>
                            </p:childTnLst>
                          </p:cTn>
                        </p:par>
                        <p:par>
                          <p:cTn id="28" fill="hold" nodeType="afterGroup">
                            <p:stCondLst>
                              <p:cond delay="3000"/>
                            </p:stCondLst>
                            <p:childTnLst>
                              <p:par>
                                <p:cTn id="29" presetID="18" presetClass="entr" presetSubtype="6" fill="hold" grpId="0" nodeType="afterEffect">
                                  <p:stCondLst>
                                    <p:cond delay="0"/>
                                  </p:stCondLst>
                                  <p:childTnLst>
                                    <p:set>
                                      <p:cBhvr>
                                        <p:cTn id="30" dur="1" fill="hold">
                                          <p:stCondLst>
                                            <p:cond delay="0"/>
                                          </p:stCondLst>
                                        </p:cTn>
                                        <p:tgtEl>
                                          <p:spTgt spid="8219"/>
                                        </p:tgtEl>
                                        <p:attrNameLst>
                                          <p:attrName>style.visibility</p:attrName>
                                        </p:attrNameLst>
                                      </p:cBhvr>
                                      <p:to>
                                        <p:strVal val="visible"/>
                                      </p:to>
                                    </p:set>
                                    <p:animEffect transition="in" filter="strips(downRight)">
                                      <p:cBhvr>
                                        <p:cTn id="31" dur="500"/>
                                        <p:tgtEl>
                                          <p:spTgt spid="8219"/>
                                        </p:tgtEl>
                                      </p:cBhvr>
                                    </p:animEffect>
                                  </p:childTnLst>
                                </p:cTn>
                              </p:par>
                            </p:childTnLst>
                          </p:cTn>
                        </p:par>
                        <p:par>
                          <p:cTn id="32" fill="hold" nodeType="afterGroup">
                            <p:stCondLst>
                              <p:cond delay="3500"/>
                            </p:stCondLst>
                            <p:childTnLst>
                              <p:par>
                                <p:cTn id="33" presetID="18" presetClass="entr" presetSubtype="6" fill="hold" grpId="0" nodeType="afterEffect">
                                  <p:stCondLst>
                                    <p:cond delay="0"/>
                                  </p:stCondLst>
                                  <p:childTnLst>
                                    <p:set>
                                      <p:cBhvr>
                                        <p:cTn id="34" dur="1" fill="hold">
                                          <p:stCondLst>
                                            <p:cond delay="0"/>
                                          </p:stCondLst>
                                        </p:cTn>
                                        <p:tgtEl>
                                          <p:spTgt spid="8220"/>
                                        </p:tgtEl>
                                        <p:attrNameLst>
                                          <p:attrName>style.visibility</p:attrName>
                                        </p:attrNameLst>
                                      </p:cBhvr>
                                      <p:to>
                                        <p:strVal val="visible"/>
                                      </p:to>
                                    </p:set>
                                    <p:animEffect transition="in" filter="strips(downRight)">
                                      <p:cBhvr>
                                        <p:cTn id="35" dur="500"/>
                                        <p:tgtEl>
                                          <p:spTgt spid="8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3" grpId="0" animBg="1"/>
      <p:bldP spid="8214" grpId="0" animBg="1"/>
      <p:bldP spid="8215" grpId="0" animBg="1"/>
      <p:bldP spid="8216" grpId="0" animBg="1"/>
      <p:bldP spid="8217" grpId="0" animBg="1"/>
      <p:bldP spid="8218" grpId="0" animBg="1"/>
      <p:bldP spid="8219" grpId="0" animBg="1"/>
      <p:bldP spid="82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1" name="Picture 29" descr="6"/>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1" y="1371600"/>
            <a:ext cx="9144000" cy="431952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22" name="Picture 30" descr="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8154" y="2159546"/>
            <a:ext cx="2682875" cy="925513"/>
          </a:xfrm>
          <a:prstGeom prst="rect">
            <a:avLst/>
          </a:prstGeom>
          <a:noFill/>
          <a:extLst>
            <a:ext uri="{909E8E84-426E-40DD-AFC4-6F175D3DCCD1}">
              <a14:hiddenFill xmlns:a14="http://schemas.microsoft.com/office/drawing/2010/main">
                <a:solidFill>
                  <a:srgbClr val="FFFFFF"/>
                </a:solidFill>
              </a14:hiddenFill>
            </a:ext>
          </a:extLst>
        </p:spPr>
      </p:pic>
      <p:pic>
        <p:nvPicPr>
          <p:cNvPr id="8223" name="Picture 31" descr="2"/>
          <p:cNvPicPr>
            <a:picLocks noChangeAspect="1" noChangeArrowheads="1"/>
          </p:cNvPicPr>
          <p:nvPr/>
        </p:nvPicPr>
        <p:blipFill>
          <a:blip r:embed="rId4" cstate="print">
            <a:clrChange>
              <a:clrFrom>
                <a:srgbClr val="FFFFFF"/>
              </a:clrFrom>
              <a:clrTo>
                <a:srgbClr val="FFFFFF">
                  <a:alpha val="0"/>
                </a:srgbClr>
              </a:clrTo>
            </a:clrChange>
            <a:lum bright="-12000" contrast="18000"/>
            <a:extLst>
              <a:ext uri="{28A0092B-C50C-407E-A947-70E740481C1C}">
                <a14:useLocalDpi xmlns:a14="http://schemas.microsoft.com/office/drawing/2010/main" val="0"/>
              </a:ext>
            </a:extLst>
          </a:blip>
          <a:srcRect/>
          <a:stretch>
            <a:fillRect/>
          </a:stretch>
        </p:blipFill>
        <p:spPr bwMode="auto">
          <a:xfrm>
            <a:off x="240323" y="3568089"/>
            <a:ext cx="1909763" cy="993775"/>
          </a:xfrm>
          <a:prstGeom prst="rect">
            <a:avLst/>
          </a:prstGeom>
          <a:noFill/>
          <a:extLst>
            <a:ext uri="{909E8E84-426E-40DD-AFC4-6F175D3DCCD1}">
              <a14:hiddenFill xmlns:a14="http://schemas.microsoft.com/office/drawing/2010/main">
                <a:solidFill>
                  <a:srgbClr val="FFFFFF"/>
                </a:solidFill>
              </a14:hiddenFill>
            </a:ext>
          </a:extLst>
        </p:spPr>
      </p:pic>
      <p:pic>
        <p:nvPicPr>
          <p:cNvPr id="8224" name="Picture 32" descr="4"/>
          <p:cNvPicPr>
            <a:picLocks noChangeAspect="1" noChangeArrowheads="1"/>
          </p:cNvPicPr>
          <p:nvPr/>
        </p:nvPicPr>
        <p:blipFill>
          <a:blip r:embed="rId5" cstate="print">
            <a:clrChange>
              <a:clrFrom>
                <a:srgbClr val="FFFFFF"/>
              </a:clrFrom>
              <a:clrTo>
                <a:srgbClr val="FFFFFF">
                  <a:alpha val="0"/>
                </a:srgbClr>
              </a:clrTo>
            </a:clrChange>
            <a:lum bright="-6000" contrast="12000"/>
            <a:extLst>
              <a:ext uri="{28A0092B-C50C-407E-A947-70E740481C1C}">
                <a14:useLocalDpi xmlns:a14="http://schemas.microsoft.com/office/drawing/2010/main" val="0"/>
              </a:ext>
            </a:extLst>
          </a:blip>
          <a:srcRect/>
          <a:stretch>
            <a:fillRect/>
          </a:stretch>
        </p:blipFill>
        <p:spPr bwMode="auto">
          <a:xfrm>
            <a:off x="5644662" y="1971977"/>
            <a:ext cx="2819400" cy="1198563"/>
          </a:xfrm>
          <a:prstGeom prst="rect">
            <a:avLst/>
          </a:prstGeom>
          <a:noFill/>
          <a:extLst>
            <a:ext uri="{909E8E84-426E-40DD-AFC4-6F175D3DCCD1}">
              <a14:hiddenFill xmlns:a14="http://schemas.microsoft.com/office/drawing/2010/main">
                <a:solidFill>
                  <a:srgbClr val="FFFFFF"/>
                </a:solidFill>
              </a14:hiddenFill>
            </a:ext>
          </a:extLst>
        </p:spPr>
      </p:pic>
      <p:pic>
        <p:nvPicPr>
          <p:cNvPr id="8225" name="Picture 33" descr="5"/>
          <p:cNvPicPr>
            <a:picLocks noChangeAspect="1" noChangeArrowheads="1"/>
          </p:cNvPicPr>
          <p:nvPr/>
        </p:nvPicPr>
        <p:blipFill>
          <a:blip r:embed="rId6" cstate="print">
            <a:clrChange>
              <a:clrFrom>
                <a:srgbClr val="FFFFFF"/>
              </a:clrFrom>
              <a:clrTo>
                <a:srgbClr val="FFFFFF">
                  <a:alpha val="0"/>
                </a:srgbClr>
              </a:clrTo>
            </a:clrChange>
            <a:lum bright="-12000" contrast="30000"/>
            <a:extLst>
              <a:ext uri="{28A0092B-C50C-407E-A947-70E740481C1C}">
                <a14:useLocalDpi xmlns:a14="http://schemas.microsoft.com/office/drawing/2010/main" val="0"/>
              </a:ext>
            </a:extLst>
          </a:blip>
          <a:srcRect/>
          <a:stretch>
            <a:fillRect/>
          </a:stretch>
        </p:blipFill>
        <p:spPr bwMode="auto">
          <a:xfrm>
            <a:off x="6806956" y="2988284"/>
            <a:ext cx="2225675" cy="962025"/>
          </a:xfrm>
          <a:prstGeom prst="rect">
            <a:avLst/>
          </a:prstGeom>
          <a:noFill/>
          <a:extLst>
            <a:ext uri="{909E8E84-426E-40DD-AFC4-6F175D3DCCD1}">
              <a14:hiddenFill xmlns:a14="http://schemas.microsoft.com/office/drawing/2010/main">
                <a:solidFill>
                  <a:srgbClr val="FFFFFF"/>
                </a:solidFill>
              </a14:hiddenFill>
            </a:ext>
          </a:extLst>
        </p:spPr>
      </p:pic>
      <p:sp>
        <p:nvSpPr>
          <p:cNvPr id="8228" name="Text Box 36"/>
          <p:cNvSpPr txBox="1">
            <a:spLocks noChangeArrowheads="1"/>
          </p:cNvSpPr>
          <p:nvPr/>
        </p:nvSpPr>
        <p:spPr bwMode="auto">
          <a:xfrm>
            <a:off x="814754" y="4715608"/>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smtClean="0">
                <a:solidFill>
                  <a:srgbClr val="FF0000"/>
                </a:solidFill>
                <a:latin typeface="Times New Roman" pitchFamily="18" charset="0"/>
                <a:cs typeface="Times New Roman" pitchFamily="18" charset="0"/>
              </a:rPr>
              <a:t>Phúc</a:t>
            </a:r>
            <a:endParaRPr lang="en-US" sz="2400" dirty="0">
              <a:solidFill>
                <a:srgbClr val="FF0000"/>
              </a:solidFill>
              <a:latin typeface="Times New Roman" pitchFamily="18" charset="0"/>
              <a:cs typeface="Times New Roman" pitchFamily="18" charset="0"/>
            </a:endParaRPr>
          </a:p>
        </p:txBody>
      </p:sp>
      <p:sp>
        <p:nvSpPr>
          <p:cNvPr id="8229" name="Text Box 37"/>
          <p:cNvSpPr txBox="1">
            <a:spLocks noChangeArrowheads="1"/>
          </p:cNvSpPr>
          <p:nvPr/>
        </p:nvSpPr>
        <p:spPr bwMode="auto">
          <a:xfrm>
            <a:off x="5257800" y="2654361"/>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FF0000"/>
                </a:solidFill>
                <a:latin typeface="Times New Roman" pitchFamily="18" charset="0"/>
                <a:cs typeface="Times New Roman" pitchFamily="18" charset="0"/>
              </a:rPr>
              <a:t>An</a:t>
            </a:r>
          </a:p>
        </p:txBody>
      </p:sp>
      <p:sp>
        <p:nvSpPr>
          <p:cNvPr id="8230" name="Text Box 38"/>
          <p:cNvSpPr txBox="1">
            <a:spLocks noChangeArrowheads="1"/>
          </p:cNvSpPr>
          <p:nvPr/>
        </p:nvSpPr>
        <p:spPr bwMode="auto">
          <a:xfrm>
            <a:off x="7913077" y="4064977"/>
            <a:ext cx="106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err="1" smtClean="0">
                <a:solidFill>
                  <a:srgbClr val="FF0000"/>
                </a:solidFill>
                <a:latin typeface="Times New Roman" pitchFamily="18" charset="0"/>
                <a:cs typeface="Times New Roman" pitchFamily="18" charset="0"/>
              </a:rPr>
              <a:t>Bình</a:t>
            </a:r>
            <a:endParaRPr lang="en-US" sz="2400" dirty="0">
              <a:solidFill>
                <a:srgbClr val="FF0000"/>
              </a:solidFill>
              <a:latin typeface="Times New Roman" pitchFamily="18" charset="0"/>
              <a:cs typeface="Times New Roman" pitchFamily="18" charset="0"/>
            </a:endParaRPr>
          </a:p>
        </p:txBody>
      </p:sp>
      <p:sp>
        <p:nvSpPr>
          <p:cNvPr id="8231" name="Text Box 39"/>
          <p:cNvSpPr txBox="1">
            <a:spLocks noChangeArrowheads="1"/>
          </p:cNvSpPr>
          <p:nvPr/>
        </p:nvSpPr>
        <p:spPr bwMode="auto">
          <a:xfrm>
            <a:off x="1241791" y="3012097"/>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a:solidFill>
                  <a:srgbClr val="FF0000"/>
                </a:solidFill>
                <a:latin typeface="Times New Roman" pitchFamily="18" charset="0"/>
                <a:cs typeface="Times New Roman" pitchFamily="18" charset="0"/>
              </a:rPr>
              <a:t>Nam (</a:t>
            </a:r>
            <a:r>
              <a:rPr lang="en-US" sz="2400" dirty="0" err="1" smtClean="0">
                <a:solidFill>
                  <a:srgbClr val="FF0000"/>
                </a:solidFill>
                <a:latin typeface="Times New Roman" pitchFamily="18" charset="0"/>
                <a:cs typeface="Times New Roman" pitchFamily="18" charset="0"/>
              </a:rPr>
              <a:t>nhiễm</a:t>
            </a:r>
            <a:r>
              <a:rPr lang="en-US" sz="2400" dirty="0" smtClean="0">
                <a:solidFill>
                  <a:srgbClr val="FF0000"/>
                </a:solidFill>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HIV)</a:t>
            </a:r>
          </a:p>
        </p:txBody>
      </p:sp>
      <p:sp>
        <p:nvSpPr>
          <p:cNvPr id="12" name="Text Box 6"/>
          <p:cNvSpPr txBox="1">
            <a:spLocks noChangeArrowheads="1"/>
          </p:cNvSpPr>
          <p:nvPr/>
        </p:nvSpPr>
        <p:spPr bwMode="auto">
          <a:xfrm>
            <a:off x="304800" y="304800"/>
            <a:ext cx="8446477" cy="40011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000" b="1" dirty="0">
                <a:solidFill>
                  <a:schemeClr val="bg1"/>
                </a:solidFill>
                <a:latin typeface="Times New Roman" pitchFamily="18" charset="0"/>
                <a:cs typeface="Times New Roman" pitchFamily="18" charset="0"/>
              </a:rPr>
              <a:t>2. </a:t>
            </a:r>
            <a:r>
              <a:rPr lang="en-US" sz="2000" b="1" dirty="0" err="1">
                <a:solidFill>
                  <a:schemeClr val="bg1"/>
                </a:solidFill>
                <a:latin typeface="Times New Roman" pitchFamily="18" charset="0"/>
                <a:cs typeface="Times New Roman" pitchFamily="18" charset="0"/>
              </a:rPr>
              <a:t>Không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nên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lánh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phân</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biệt</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đối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xử</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với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người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nhiễm</a:t>
            </a:r>
            <a:r>
              <a:rPr lang="en-US" sz="2000" b="1" dirty="0">
                <a:solidFill>
                  <a:schemeClr val="bg1"/>
                </a:solidFill>
                <a:latin typeface="Times New Roman" pitchFamily="18" charset="0"/>
                <a:cs typeface="Times New Roman" pitchFamily="18" charset="0"/>
              </a:rPr>
              <a:t> HIV </a:t>
            </a:r>
            <a:r>
              <a:rPr lang="en-US" sz="2000" b="1" dirty="0" err="1">
                <a:solidFill>
                  <a:schemeClr val="bg1"/>
                </a:solidFill>
                <a:latin typeface="Times New Roman" pitchFamily="18" charset="0"/>
                <a:cs typeface="Times New Roman" pitchFamily="18" charset="0"/>
              </a:rPr>
              <a:t>và</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gia</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đình</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họ</a:t>
            </a:r>
            <a:r>
              <a:rPr lang="en-US" sz="2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066156040"/>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221"/>
                                        </p:tgtEl>
                                        <p:attrNameLst>
                                          <p:attrName>style.visibility</p:attrName>
                                        </p:attrNameLst>
                                      </p:cBhvr>
                                      <p:to>
                                        <p:strVal val="visible"/>
                                      </p:to>
                                    </p:set>
                                    <p:anim calcmode="lin" valueType="num">
                                      <p:cBhvr>
                                        <p:cTn id="7" dur="500" fill="hold"/>
                                        <p:tgtEl>
                                          <p:spTgt spid="8221"/>
                                        </p:tgtEl>
                                        <p:attrNameLst>
                                          <p:attrName>ppt_w</p:attrName>
                                        </p:attrNameLst>
                                      </p:cBhvr>
                                      <p:tavLst>
                                        <p:tav tm="0">
                                          <p:val>
                                            <p:fltVal val="0"/>
                                          </p:val>
                                        </p:tav>
                                        <p:tav tm="100000">
                                          <p:val>
                                            <p:strVal val="#ppt_w"/>
                                          </p:val>
                                        </p:tav>
                                      </p:tavLst>
                                    </p:anim>
                                    <p:anim calcmode="lin" valueType="num">
                                      <p:cBhvr>
                                        <p:cTn id="8" dur="500" fill="hold"/>
                                        <p:tgtEl>
                                          <p:spTgt spid="8221"/>
                                        </p:tgtEl>
                                        <p:attrNameLst>
                                          <p:attrName>ppt_h</p:attrName>
                                        </p:attrNameLst>
                                      </p:cBhvr>
                                      <p:tavLst>
                                        <p:tav tm="0">
                                          <p:val>
                                            <p:fltVal val="0"/>
                                          </p:val>
                                        </p:tav>
                                        <p:tav tm="100000">
                                          <p:val>
                                            <p:strVal val="#ppt_h"/>
                                          </p:val>
                                        </p:tav>
                                      </p:tavLst>
                                    </p:anim>
                                    <p:animEffect transition="in" filter="fade">
                                      <p:cBhvr>
                                        <p:cTn id="9" dur="500"/>
                                        <p:tgtEl>
                                          <p:spTgt spid="82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8231"/>
                                        </p:tgtEl>
                                        <p:attrNameLst>
                                          <p:attrName>style.visibility</p:attrName>
                                        </p:attrNameLst>
                                      </p:cBhvr>
                                      <p:to>
                                        <p:strVal val="visible"/>
                                      </p:to>
                                    </p:set>
                                    <p:animEffect transition="in" filter="box(in)">
                                      <p:cBhvr>
                                        <p:cTn id="14" dur="500"/>
                                        <p:tgtEl>
                                          <p:spTgt spid="823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8228"/>
                                        </p:tgtEl>
                                        <p:attrNameLst>
                                          <p:attrName>style.visibility</p:attrName>
                                        </p:attrNameLst>
                                      </p:cBhvr>
                                      <p:to>
                                        <p:strVal val="visible"/>
                                      </p:to>
                                    </p:set>
                                    <p:animEffect transition="in" filter="box(in)">
                                      <p:cBhvr>
                                        <p:cTn id="19" dur="500"/>
                                        <p:tgtEl>
                                          <p:spTgt spid="82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8229"/>
                                        </p:tgtEl>
                                        <p:attrNameLst>
                                          <p:attrName>style.visibility</p:attrName>
                                        </p:attrNameLst>
                                      </p:cBhvr>
                                      <p:to>
                                        <p:strVal val="visible"/>
                                      </p:to>
                                    </p:set>
                                    <p:animEffect transition="in" filter="box(in)">
                                      <p:cBhvr>
                                        <p:cTn id="24" dur="500"/>
                                        <p:tgtEl>
                                          <p:spTgt spid="822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8230"/>
                                        </p:tgtEl>
                                        <p:attrNameLst>
                                          <p:attrName>style.visibility</p:attrName>
                                        </p:attrNameLst>
                                      </p:cBhvr>
                                      <p:to>
                                        <p:strVal val="visible"/>
                                      </p:to>
                                    </p:set>
                                    <p:animEffect transition="in" filter="box(in)">
                                      <p:cBhvr>
                                        <p:cTn id="29" dur="500"/>
                                        <p:tgtEl>
                                          <p:spTgt spid="823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8222"/>
                                        </p:tgtEl>
                                        <p:attrNameLst>
                                          <p:attrName>style.visibility</p:attrName>
                                        </p:attrNameLst>
                                      </p:cBhvr>
                                      <p:to>
                                        <p:strVal val="visible"/>
                                      </p:to>
                                    </p:set>
                                    <p:animEffect transition="in" filter="wipe(down)">
                                      <p:cBhvr>
                                        <p:cTn id="34" dur="500"/>
                                        <p:tgtEl>
                                          <p:spTgt spid="822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8223"/>
                                        </p:tgtEl>
                                        <p:attrNameLst>
                                          <p:attrName>style.visibility</p:attrName>
                                        </p:attrNameLst>
                                      </p:cBhvr>
                                      <p:to>
                                        <p:strVal val="visible"/>
                                      </p:to>
                                    </p:set>
                                    <p:animEffect transition="in" filter="wipe(down)">
                                      <p:cBhvr>
                                        <p:cTn id="39" dur="500"/>
                                        <p:tgtEl>
                                          <p:spTgt spid="822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8224"/>
                                        </p:tgtEl>
                                        <p:attrNameLst>
                                          <p:attrName>style.visibility</p:attrName>
                                        </p:attrNameLst>
                                      </p:cBhvr>
                                      <p:to>
                                        <p:strVal val="visible"/>
                                      </p:to>
                                    </p:set>
                                    <p:animEffect transition="in" filter="wipe(down)">
                                      <p:cBhvr>
                                        <p:cTn id="44" dur="500"/>
                                        <p:tgtEl>
                                          <p:spTgt spid="82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nodeType="clickEffect">
                                  <p:stCondLst>
                                    <p:cond delay="0"/>
                                  </p:stCondLst>
                                  <p:childTnLst>
                                    <p:set>
                                      <p:cBhvr>
                                        <p:cTn id="48" dur="1" fill="hold">
                                          <p:stCondLst>
                                            <p:cond delay="0"/>
                                          </p:stCondLst>
                                        </p:cTn>
                                        <p:tgtEl>
                                          <p:spTgt spid="8225"/>
                                        </p:tgtEl>
                                        <p:attrNameLst>
                                          <p:attrName>style.visibility</p:attrName>
                                        </p:attrNameLst>
                                      </p:cBhvr>
                                      <p:to>
                                        <p:strVal val="visible"/>
                                      </p:to>
                                    </p:set>
                                    <p:animEffect transition="in" filter="wipe(down)">
                                      <p:cBhvr>
                                        <p:cTn id="49" dur="500"/>
                                        <p:tgtEl>
                                          <p:spTgt spid="822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 presetClass="exit" presetSubtype="16" fill="hold" nodeType="clickEffect">
                                  <p:stCondLst>
                                    <p:cond delay="0"/>
                                  </p:stCondLst>
                                  <p:childTnLst>
                                    <p:animEffect transition="out" filter="box(in)">
                                      <p:cBhvr>
                                        <p:cTn id="53" dur="500"/>
                                        <p:tgtEl>
                                          <p:spTgt spid="8221"/>
                                        </p:tgtEl>
                                      </p:cBhvr>
                                    </p:animEffect>
                                    <p:set>
                                      <p:cBhvr>
                                        <p:cTn id="54" dur="1" fill="hold">
                                          <p:stCondLst>
                                            <p:cond delay="499"/>
                                          </p:stCondLst>
                                        </p:cTn>
                                        <p:tgtEl>
                                          <p:spTgt spid="8221"/>
                                        </p:tgtEl>
                                        <p:attrNameLst>
                                          <p:attrName>style.visibility</p:attrName>
                                        </p:attrNameLst>
                                      </p:cBhvr>
                                      <p:to>
                                        <p:strVal val="hidden"/>
                                      </p:to>
                                    </p:set>
                                  </p:childTnLst>
                                </p:cTn>
                              </p:par>
                              <p:par>
                                <p:cTn id="55" presetID="3" presetClass="exit" presetSubtype="10" fill="hold" nodeType="withEffect">
                                  <p:stCondLst>
                                    <p:cond delay="0"/>
                                  </p:stCondLst>
                                  <p:childTnLst>
                                    <p:animEffect transition="out" filter="blinds(horizontal)">
                                      <p:cBhvr>
                                        <p:cTn id="56" dur="500"/>
                                        <p:tgtEl>
                                          <p:spTgt spid="8222"/>
                                        </p:tgtEl>
                                      </p:cBhvr>
                                    </p:animEffect>
                                    <p:set>
                                      <p:cBhvr>
                                        <p:cTn id="57" dur="1" fill="hold">
                                          <p:stCondLst>
                                            <p:cond delay="499"/>
                                          </p:stCondLst>
                                        </p:cTn>
                                        <p:tgtEl>
                                          <p:spTgt spid="8222"/>
                                        </p:tgtEl>
                                        <p:attrNameLst>
                                          <p:attrName>style.visibility</p:attrName>
                                        </p:attrNameLst>
                                      </p:cBhvr>
                                      <p:to>
                                        <p:strVal val="hidden"/>
                                      </p:to>
                                    </p:set>
                                  </p:childTnLst>
                                </p:cTn>
                              </p:par>
                              <p:par>
                                <p:cTn id="58" presetID="3" presetClass="exit" presetSubtype="10" fill="hold" nodeType="withEffect">
                                  <p:stCondLst>
                                    <p:cond delay="0"/>
                                  </p:stCondLst>
                                  <p:childTnLst>
                                    <p:animEffect transition="out" filter="blinds(horizontal)">
                                      <p:cBhvr>
                                        <p:cTn id="59" dur="500"/>
                                        <p:tgtEl>
                                          <p:spTgt spid="8223"/>
                                        </p:tgtEl>
                                      </p:cBhvr>
                                    </p:animEffect>
                                    <p:set>
                                      <p:cBhvr>
                                        <p:cTn id="60" dur="1" fill="hold">
                                          <p:stCondLst>
                                            <p:cond delay="499"/>
                                          </p:stCondLst>
                                        </p:cTn>
                                        <p:tgtEl>
                                          <p:spTgt spid="8223"/>
                                        </p:tgtEl>
                                        <p:attrNameLst>
                                          <p:attrName>style.visibility</p:attrName>
                                        </p:attrNameLst>
                                      </p:cBhvr>
                                      <p:to>
                                        <p:strVal val="hidden"/>
                                      </p:to>
                                    </p:set>
                                  </p:childTnLst>
                                </p:cTn>
                              </p:par>
                              <p:par>
                                <p:cTn id="61" presetID="3" presetClass="exit" presetSubtype="10" fill="hold" nodeType="withEffect">
                                  <p:stCondLst>
                                    <p:cond delay="0"/>
                                  </p:stCondLst>
                                  <p:childTnLst>
                                    <p:animEffect transition="out" filter="blinds(horizontal)">
                                      <p:cBhvr>
                                        <p:cTn id="62" dur="500"/>
                                        <p:tgtEl>
                                          <p:spTgt spid="8224"/>
                                        </p:tgtEl>
                                      </p:cBhvr>
                                    </p:animEffect>
                                    <p:set>
                                      <p:cBhvr>
                                        <p:cTn id="63" dur="1" fill="hold">
                                          <p:stCondLst>
                                            <p:cond delay="499"/>
                                          </p:stCondLst>
                                        </p:cTn>
                                        <p:tgtEl>
                                          <p:spTgt spid="8224"/>
                                        </p:tgtEl>
                                        <p:attrNameLst>
                                          <p:attrName>style.visibility</p:attrName>
                                        </p:attrNameLst>
                                      </p:cBhvr>
                                      <p:to>
                                        <p:strVal val="hidden"/>
                                      </p:to>
                                    </p:set>
                                  </p:childTnLst>
                                </p:cTn>
                              </p:par>
                              <p:par>
                                <p:cTn id="64" presetID="3" presetClass="exit" presetSubtype="10" fill="hold" nodeType="withEffect">
                                  <p:stCondLst>
                                    <p:cond delay="0"/>
                                  </p:stCondLst>
                                  <p:childTnLst>
                                    <p:animEffect transition="out" filter="blinds(horizontal)">
                                      <p:cBhvr>
                                        <p:cTn id="65" dur="500"/>
                                        <p:tgtEl>
                                          <p:spTgt spid="8225"/>
                                        </p:tgtEl>
                                      </p:cBhvr>
                                    </p:animEffect>
                                    <p:set>
                                      <p:cBhvr>
                                        <p:cTn id="66" dur="1" fill="hold">
                                          <p:stCondLst>
                                            <p:cond delay="499"/>
                                          </p:stCondLst>
                                        </p:cTn>
                                        <p:tgtEl>
                                          <p:spTgt spid="8225"/>
                                        </p:tgtEl>
                                        <p:attrNameLst>
                                          <p:attrName>style.visibility</p:attrName>
                                        </p:attrNameLst>
                                      </p:cBhvr>
                                      <p:to>
                                        <p:strVal val="hidden"/>
                                      </p:to>
                                    </p:set>
                                  </p:childTnLst>
                                </p:cTn>
                              </p:par>
                              <p:par>
                                <p:cTn id="67" presetID="4" presetClass="exit" presetSubtype="16" fill="hold" grpId="1" nodeType="withEffect">
                                  <p:stCondLst>
                                    <p:cond delay="0"/>
                                  </p:stCondLst>
                                  <p:childTnLst>
                                    <p:animEffect transition="out" filter="box(in)">
                                      <p:cBhvr>
                                        <p:cTn id="68" dur="500"/>
                                        <p:tgtEl>
                                          <p:spTgt spid="8228"/>
                                        </p:tgtEl>
                                      </p:cBhvr>
                                    </p:animEffect>
                                    <p:set>
                                      <p:cBhvr>
                                        <p:cTn id="69" dur="1" fill="hold">
                                          <p:stCondLst>
                                            <p:cond delay="499"/>
                                          </p:stCondLst>
                                        </p:cTn>
                                        <p:tgtEl>
                                          <p:spTgt spid="8228"/>
                                        </p:tgtEl>
                                        <p:attrNameLst>
                                          <p:attrName>style.visibility</p:attrName>
                                        </p:attrNameLst>
                                      </p:cBhvr>
                                      <p:to>
                                        <p:strVal val="hidden"/>
                                      </p:to>
                                    </p:set>
                                  </p:childTnLst>
                                </p:cTn>
                              </p:par>
                              <p:par>
                                <p:cTn id="70" presetID="4" presetClass="exit" presetSubtype="16" fill="hold" grpId="1" nodeType="withEffect">
                                  <p:stCondLst>
                                    <p:cond delay="0"/>
                                  </p:stCondLst>
                                  <p:childTnLst>
                                    <p:animEffect transition="out" filter="box(in)">
                                      <p:cBhvr>
                                        <p:cTn id="71" dur="500"/>
                                        <p:tgtEl>
                                          <p:spTgt spid="8231"/>
                                        </p:tgtEl>
                                      </p:cBhvr>
                                    </p:animEffect>
                                    <p:set>
                                      <p:cBhvr>
                                        <p:cTn id="72" dur="1" fill="hold">
                                          <p:stCondLst>
                                            <p:cond delay="499"/>
                                          </p:stCondLst>
                                        </p:cTn>
                                        <p:tgtEl>
                                          <p:spTgt spid="8231"/>
                                        </p:tgtEl>
                                        <p:attrNameLst>
                                          <p:attrName>style.visibility</p:attrName>
                                        </p:attrNameLst>
                                      </p:cBhvr>
                                      <p:to>
                                        <p:strVal val="hidden"/>
                                      </p:to>
                                    </p:set>
                                  </p:childTnLst>
                                </p:cTn>
                              </p:par>
                              <p:par>
                                <p:cTn id="73" presetID="4" presetClass="exit" presetSubtype="16" fill="hold" grpId="1" nodeType="withEffect">
                                  <p:stCondLst>
                                    <p:cond delay="0"/>
                                  </p:stCondLst>
                                  <p:childTnLst>
                                    <p:animEffect transition="out" filter="box(in)">
                                      <p:cBhvr>
                                        <p:cTn id="74" dur="500"/>
                                        <p:tgtEl>
                                          <p:spTgt spid="8230"/>
                                        </p:tgtEl>
                                      </p:cBhvr>
                                    </p:animEffect>
                                    <p:set>
                                      <p:cBhvr>
                                        <p:cTn id="75" dur="1" fill="hold">
                                          <p:stCondLst>
                                            <p:cond delay="499"/>
                                          </p:stCondLst>
                                        </p:cTn>
                                        <p:tgtEl>
                                          <p:spTgt spid="8230"/>
                                        </p:tgtEl>
                                        <p:attrNameLst>
                                          <p:attrName>style.visibility</p:attrName>
                                        </p:attrNameLst>
                                      </p:cBhvr>
                                      <p:to>
                                        <p:strVal val="hidden"/>
                                      </p:to>
                                    </p:set>
                                  </p:childTnLst>
                                </p:cTn>
                              </p:par>
                              <p:par>
                                <p:cTn id="76" presetID="4" presetClass="exit" presetSubtype="16" fill="hold" grpId="1" nodeType="withEffect">
                                  <p:stCondLst>
                                    <p:cond delay="0"/>
                                  </p:stCondLst>
                                  <p:childTnLst>
                                    <p:animEffect transition="out" filter="box(in)">
                                      <p:cBhvr>
                                        <p:cTn id="77" dur="500"/>
                                        <p:tgtEl>
                                          <p:spTgt spid="8229"/>
                                        </p:tgtEl>
                                      </p:cBhvr>
                                    </p:animEffect>
                                    <p:set>
                                      <p:cBhvr>
                                        <p:cTn id="78" dur="1" fill="hold">
                                          <p:stCondLst>
                                            <p:cond delay="499"/>
                                          </p:stCondLst>
                                        </p:cTn>
                                        <p:tgtEl>
                                          <p:spTgt spid="8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8" grpId="0"/>
      <p:bldP spid="8228" grpId="1"/>
      <p:bldP spid="8229" grpId="0"/>
      <p:bldP spid="8229" grpId="1"/>
      <p:bldP spid="8230" grpId="0"/>
      <p:bldP spid="8230" grpId="1"/>
      <p:bldP spid="8231" grpId="0"/>
      <p:bldP spid="8231" grpId="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72&quot;/&gt;&lt;/object&gt;&lt;object type=&quot;3&quot; unique_id=&quot;10007&quot;&gt;&lt;property id=&quot;20148&quot; value=&quot;5&quot;/&gt;&lt;property id=&quot;20300&quot; value=&quot;Slide 5&quot;/&gt;&lt;property id=&quot;20307&quot; value=&quot;259&quot;/&gt;&lt;/object&gt;&lt;object type=&quot;3&quot; unique_id=&quot;10008&quot;&gt;&lt;property id=&quot;20148&quot; value=&quot;5&quot;/&gt;&lt;property id=&quot;20300&quot; value=&quot;Slide 6&quot;/&gt;&lt;property id=&quot;20307&quot; value=&quot;273&quot;/&gt;&lt;/object&gt;&lt;object type=&quot;3&quot; unique_id=&quot;10009&quot;&gt;&lt;property id=&quot;20148&quot; value=&quot;5&quot;/&gt;&lt;property id=&quot;20300&quot; value=&quot;Slide 7&quot;/&gt;&lt;property id=&quot;20307&quot; value=&quot;274&quot;/&gt;&lt;/object&gt;&lt;object type=&quot;3&quot; unique_id=&quot;10010&quot;&gt;&lt;property id=&quot;20148&quot; value=&quot;5&quot;/&gt;&lt;property id=&quot;20300&quot; value=&quot;Slide 8&quot;/&gt;&lt;property id=&quot;20307&quot; value=&quot;260&quot;/&gt;&lt;/object&gt;&lt;object type=&quot;3&quot; unique_id=&quot;10011&quot;&gt;&lt;property id=&quot;20148&quot; value=&quot;5&quot;/&gt;&lt;property id=&quot;20300&quot; value=&quot;Slide 9&quot;/&gt;&lt;property id=&quot;20307&quot; value=&quot;287&quot;/&gt;&lt;/object&gt;&lt;object type=&quot;3&quot; unique_id=&quot;10012&quot;&gt;&lt;property id=&quot;20148&quot; value=&quot;5&quot;/&gt;&lt;property id=&quot;20300&quot; value=&quot;Slide 10&quot;/&gt;&lt;property id=&quot;20307&quot; value=&quot;286&quot;/&gt;&lt;/object&gt;&lt;object type=&quot;3&quot; unique_id=&quot;10013&quot;&gt;&lt;property id=&quot;20148&quot; value=&quot;5&quot;/&gt;&lt;property id=&quot;20300&quot; value=&quot;Slide 11&quot;/&gt;&lt;property id=&quot;20307&quot; value=&quot;276&quot;/&gt;&lt;/object&gt;&lt;object type=&quot;3&quot; unique_id=&quot;10014&quot;&gt;&lt;property id=&quot;20148&quot; value=&quot;5&quot;/&gt;&lt;property id=&quot;20300&quot; value=&quot;Slide 12&quot;/&gt;&lt;property id=&quot;20307&quot; value=&quot;277&quot;/&gt;&lt;/object&gt;&lt;object type=&quot;3&quot; unique_id=&quot;10015&quot;&gt;&lt;property id=&quot;20148&quot; value=&quot;5&quot;/&gt;&lt;property id=&quot;20300&quot; value=&quot;Slide 13&quot;/&gt;&lt;property id=&quot;20307&quot; value=&quot;278&quot;/&gt;&lt;/object&gt;&lt;object type=&quot;3&quot; unique_id=&quot;10016&quot;&gt;&lt;property id=&quot;20148&quot; value=&quot;5&quot;/&gt;&lt;property id=&quot;20300&quot; value=&quot;Slide 14&quot;/&gt;&lt;property id=&quot;20307&quot; value=&quot;261&quot;/&gt;&lt;/object&gt;&lt;object type=&quot;3&quot; unique_id=&quot;10017&quot;&gt;&lt;property id=&quot;20148&quot; value=&quot;5&quot;/&gt;&lt;property id=&quot;20300&quot; value=&quot;Slide 15&quot;/&gt;&lt;property id=&quot;20307&quot; value=&quot;279&quot;/&gt;&lt;/object&gt;&lt;object type=&quot;3&quot; unique_id=&quot;10018&quot;&gt;&lt;property id=&quot;20148&quot; value=&quot;5&quot;/&gt;&lt;property id=&quot;20300&quot; value=&quot;Slide 16&quot;/&gt;&lt;property id=&quot;20307&quot; value=&quot;281&quot;/&gt;&lt;/object&gt;&lt;object type=&quot;3&quot; unique_id=&quot;10019&quot;&gt;&lt;property id=&quot;20148&quot; value=&quot;5&quot;/&gt;&lt;property id=&quot;20300&quot; value=&quot;Slide 17&quot;/&gt;&lt;property id=&quot;20307&quot; value=&quot;280&quot;/&gt;&lt;/object&gt;&lt;object type=&quot;3&quot; unique_id=&quot;10020&quot;&gt;&lt;property id=&quot;20148&quot; value=&quot;5&quot;/&gt;&lt;property id=&quot;20300&quot; value=&quot;Slide 18&quot;/&gt;&lt;property id=&quot;20307&quot; value=&quot;284&quot;/&gt;&lt;/object&gt;&lt;object type=&quot;3&quot; unique_id=&quot;10021&quot;&gt;&lt;property id=&quot;20148&quot; value=&quot;5&quot;/&gt;&lt;property id=&quot;20300&quot; value=&quot;Slide 19&quot;/&gt;&lt;property id=&quot;20307&quot; value=&quot;282&quot;/&gt;&lt;/object&gt;&lt;object type=&quot;3&quot; unique_id=&quot;10022&quot;&gt;&lt;property id=&quot;20148&quot; value=&quot;5&quot;/&gt;&lt;property id=&quot;20300&quot; value=&quot;Slide 20&quot;/&gt;&lt;property id=&quot;20307&quot; value=&quot;265&quot;/&gt;&lt;/object&gt;&lt;object type=&quot;3&quot; unique_id=&quot;10024&quot;&gt;&lt;property id=&quot;20148&quot; value=&quot;5&quot;/&gt;&lt;property id=&quot;20300&quot; value=&quot;Slide 21&quot;/&gt;&lt;property id=&quot;20307&quot; value=&quot;288&quot;/&gt;&lt;/object&gt;&lt;object type=&quot;3&quot; unique_id=&quot;10025&quot;&gt;&lt;property id=&quot;20148&quot; value=&quot;5&quot;/&gt;&lt;property id=&quot;20300&quot; value=&quot;Slide 22&quot;/&gt;&lt;property id=&quot;20307&quot; value=&quot;290&quot;/&gt;&lt;/object&gt;&lt;object type=&quot;3&quot; unique_id=&quot;10027&quot;&gt;&lt;property id=&quot;20148&quot; value=&quot;5&quot;/&gt;&lt;property id=&quot;20300&quot; value=&quot;Slide 23&quot;/&gt;&lt;property id=&quot;20307&quot; value=&quot;283&quot;/&gt;&lt;/object&gt;&lt;object type=&quot;3&quot; unique_id=&quot;10029&quot;&gt;&lt;property id=&quot;20148&quot; value=&quot;5&quot;/&gt;&lt;property id=&quot;20300&quot; value=&quot;Slide 24&quot;/&gt;&lt;property id=&quot;20307&quot; value=&quot;268&quot;/&gt;&lt;/object&gt;&lt;/object&gt;&lt;object type=&quot;8&quot; unique_id=&quot;10058&quot;&gt;&lt;/object&gt;&lt;/object&gt;&lt;/database&gt;"/>
  <p:tag name="SECTOMILLISECCONVERTED" val="1"/>
  <p:tag name="ISPRING_RESOURCE_PATHS_HASH_PRESENTER" val="5356c57d80a98a0a4f61cae452521345475b4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TotalTime>
  <Words>1550</Words>
  <Application>Microsoft Office PowerPoint</Application>
  <PresentationFormat>On-screen Show (4:3)</PresentationFormat>
  <Paragraphs>114</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SONGNGOC</cp:lastModifiedBy>
  <cp:revision>65</cp:revision>
  <dcterms:created xsi:type="dcterms:W3CDTF">2014-10-09T14:29:22Z</dcterms:created>
  <dcterms:modified xsi:type="dcterms:W3CDTF">2019-10-24T10:10:40Z</dcterms:modified>
</cp:coreProperties>
</file>