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</p:sldMasterIdLst>
  <p:sldIdLst>
    <p:sldId id="292" r:id="rId3"/>
    <p:sldId id="261" r:id="rId4"/>
    <p:sldId id="298" r:id="rId5"/>
    <p:sldId id="299" r:id="rId6"/>
    <p:sldId id="294" r:id="rId7"/>
    <p:sldId id="265" r:id="rId8"/>
    <p:sldId id="266" r:id="rId9"/>
    <p:sldId id="268" r:id="rId10"/>
    <p:sldId id="269" r:id="rId11"/>
    <p:sldId id="270" r:id="rId12"/>
    <p:sldId id="300" r:id="rId13"/>
    <p:sldId id="273" r:id="rId14"/>
    <p:sldId id="291" r:id="rId15"/>
    <p:sldId id="295" r:id="rId16"/>
    <p:sldId id="278" r:id="rId17"/>
    <p:sldId id="293" r:id="rId18"/>
    <p:sldId id="282" r:id="rId19"/>
    <p:sldId id="284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BB"/>
    <a:srgbClr val="B1D2ED"/>
    <a:srgbClr val="FF3300"/>
    <a:srgbClr val="0000FF"/>
    <a:srgbClr val="FBF3F3"/>
    <a:srgbClr val="F2ACB1"/>
    <a:srgbClr val="D2D4C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DDBE1-1042-407A-BF16-2D306DD6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CB3A-EB24-4971-AAED-F202550AF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9178F-4989-4088-81C5-99DEBA2C8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544C-219B-4782-8524-242EDE472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7FB1F-7F98-4AA9-829F-52365EBDC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69CF-2A8B-4EE4-97EC-A2833D641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55BE4-D077-4AC4-841A-291992591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9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8BB8-18AA-4BD2-9FA1-BD75A2A2F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520A-DE0E-4C5A-A056-114E6340B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9507-4499-4FE4-994B-E3F1D53D7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D846A-BD17-458C-AAF0-E4389A6A3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C75ED-E703-4B3B-99C5-945589A7D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BD006-D17D-4FAE-B146-55373D0EF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79B52-2814-40C4-AC0C-123F77213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30055-78DB-4078-8078-07D8DF5AA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EBBC1-F376-45C4-9C8F-84CBA14A5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95D5-26BC-461C-86C2-0034B8E68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0B1A-8FC6-4618-9CF7-8D1669556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B6A33-89A8-40FC-A85D-739AD8748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2AAA2-244A-4F4C-8AD8-DAA3BB117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DD22B-68AB-4E33-BD3E-EC39E342A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6C5C-7E52-453B-BD38-9E22E8535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9A8A9-670B-4DD2-960F-928A48D22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4779F-A94E-46A8-9664-95B0F48A6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48A3B-3CA5-4518-81A4-8EA8BA1E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CE04F-37A0-45A9-9252-5B5A8DEFD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4497D92-B41E-4FF9-BE19-74A3705F6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19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19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F1C1E4B-9C01-42EA-9120-CBE10BBD3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099" name="Picture 4" descr="Fram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 descr="bees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914400" y="1295400"/>
            <a:ext cx="7239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3" name="WordArt 7"/>
          <p:cNvSpPr>
            <a:spLocks noChangeArrowheads="1" noChangeShapeType="1" noTextEdit="1"/>
          </p:cNvSpPr>
          <p:nvPr/>
        </p:nvSpPr>
        <p:spPr bwMode="auto">
          <a:xfrm>
            <a:off x="1447800" y="2057400"/>
            <a:ext cx="6400800" cy="373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Luyện từ và câu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chemeClr val="hlink"/>
                </a:solidFill>
              </a:rPr>
              <a:t>Ôn về từ chỉ hoạt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ộng, trạng thái. So sánh.</a:t>
            </a:r>
            <a:br>
              <a:rPr lang="en-US" sz="2800" b="1">
                <a:solidFill>
                  <a:schemeClr val="hlink"/>
                </a:solidFill>
              </a:rPr>
            </a:br>
            <a:br>
              <a:rPr lang="en-US" sz="2800" b="1">
                <a:solidFill>
                  <a:schemeClr val="hlink"/>
                </a:solidFill>
              </a:rPr>
            </a:br>
            <a:r>
              <a:rPr lang="en-US" sz="2400" b="1"/>
              <a:t>Bài 1:</a:t>
            </a:r>
            <a:r>
              <a:rPr lang="en-US" sz="2400" b="1">
                <a:solidFill>
                  <a:schemeClr val="hlink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Ôn về từ chỉ hoạt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ộng, trạng thái.</a:t>
            </a:r>
            <a:r>
              <a:rPr lang="en-US"/>
              <a:t> </a:t>
            </a:r>
          </a:p>
          <a:p>
            <a:pPr algn="ctr"/>
            <a:r>
              <a:rPr lang="en-US" sz="2000">
                <a:solidFill>
                  <a:srgbClr val="0000FF"/>
                </a:solidFill>
              </a:rPr>
              <a:t>Làm quen cách so sánh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 với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ộng.</a:t>
            </a:r>
            <a:r>
              <a:rPr lang="en-US" sz="2000"/>
              <a:t> </a:t>
            </a:r>
            <a:br>
              <a:rPr lang="en-US" sz="2800" b="1">
                <a:solidFill>
                  <a:srgbClr val="0000FF"/>
                </a:solidFill>
              </a:rPr>
            </a:b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152400" y="2438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Bài 2. Trong các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oạn trích sau, những hoạt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ộng nào </a:t>
            </a:r>
            <a:r>
              <a:rPr lang="vi-VN" sz="2000" b="1">
                <a:solidFill>
                  <a:schemeClr val="tx2"/>
                </a:solidFill>
              </a:rPr>
              <a:t>đư</a:t>
            </a:r>
            <a:r>
              <a:rPr lang="en-US" sz="2000" b="1">
                <a:solidFill>
                  <a:schemeClr val="tx2"/>
                </a:solidFill>
              </a:rPr>
              <a:t>ợc so sánh với nhau?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0" y="3124200"/>
            <a:ext cx="480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    a)	</a:t>
            </a:r>
            <a:r>
              <a:rPr lang="en-US" sz="2000">
                <a:solidFill>
                  <a:schemeClr val="hlink"/>
                </a:solidFill>
              </a:rPr>
              <a:t>Con trâu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en lông m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ợt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Cái sừng nó vênh vênh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Nó cao lớn lênh khênh	Chân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i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en-US" sz="2000" u="sng">
                <a:solidFill>
                  <a:schemeClr val="hlink"/>
                </a:solidFill>
              </a:rPr>
              <a:t>nh</a:t>
            </a:r>
            <a:r>
              <a:rPr lang="vi-VN" sz="2000" u="sng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ập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ất</a:t>
            </a:r>
            <a:r>
              <a:rPr lang="en-US" sz="2000">
                <a:solidFill>
                  <a:schemeClr val="hlink"/>
                </a:solidFill>
              </a:rPr>
              <a:t>.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                TRẦN ĐĂNG KHOA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876800" y="32004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    b)	</a:t>
            </a:r>
            <a:r>
              <a:rPr lang="en-US" sz="2000">
                <a:solidFill>
                  <a:srgbClr val="FF3300"/>
                </a:solidFill>
              </a:rPr>
              <a:t>Cau cao, cao mãi</a:t>
            </a:r>
            <a:br>
              <a:rPr lang="en-US" sz="2000">
                <a:solidFill>
                  <a:srgbClr val="FF3300"/>
                </a:solidFill>
              </a:rPr>
            </a:br>
            <a:r>
              <a:rPr lang="en-US" sz="2000">
                <a:solidFill>
                  <a:srgbClr val="FF3300"/>
                </a:solidFill>
              </a:rPr>
              <a:t>	Tàu v</a:t>
            </a:r>
            <a:r>
              <a:rPr lang="vi-VN" sz="2000">
                <a:solidFill>
                  <a:srgbClr val="FF3300"/>
                </a:solidFill>
              </a:rPr>
              <a:t>ươ</a:t>
            </a:r>
            <a:r>
              <a:rPr lang="en-US" sz="2000">
                <a:solidFill>
                  <a:srgbClr val="FF3300"/>
                </a:solidFill>
              </a:rPr>
              <a:t>n giữa trời</a:t>
            </a:r>
            <a:br>
              <a:rPr lang="en-US" sz="2000">
                <a:solidFill>
                  <a:srgbClr val="FF3300"/>
                </a:solidFill>
              </a:rPr>
            </a:br>
            <a:r>
              <a:rPr lang="en-US" sz="2000">
                <a:solidFill>
                  <a:srgbClr val="FF3300"/>
                </a:solidFill>
              </a:rPr>
              <a:t>	Nh</a:t>
            </a:r>
            <a:r>
              <a:rPr lang="vi-VN" sz="2000">
                <a:solidFill>
                  <a:srgbClr val="FF3300"/>
                </a:solidFill>
              </a:rPr>
              <a:t>ư</a:t>
            </a:r>
            <a:r>
              <a:rPr lang="en-US" sz="2000">
                <a:solidFill>
                  <a:srgbClr val="FF3300"/>
                </a:solidFill>
              </a:rPr>
              <a:t> tay ai vẫy	Hứng làn m</a:t>
            </a:r>
            <a:r>
              <a:rPr lang="vi-VN" sz="2000">
                <a:solidFill>
                  <a:srgbClr val="FF3300"/>
                </a:solidFill>
              </a:rPr>
              <a:t>ư</a:t>
            </a:r>
            <a:r>
              <a:rPr lang="en-US" sz="2000">
                <a:solidFill>
                  <a:srgbClr val="FF3300"/>
                </a:solidFill>
              </a:rPr>
              <a:t>a r</a:t>
            </a:r>
            <a:r>
              <a:rPr lang="vi-VN" sz="2000">
                <a:solidFill>
                  <a:srgbClr val="FF3300"/>
                </a:solidFill>
              </a:rPr>
              <a:t>ơ</a:t>
            </a:r>
            <a:r>
              <a:rPr lang="en-US" sz="2000">
                <a:solidFill>
                  <a:srgbClr val="FF3300"/>
                </a:solidFill>
              </a:rPr>
              <a:t>i.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         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04800" y="50292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c) </a:t>
            </a:r>
            <a:r>
              <a:rPr lang="en-US" sz="2000">
                <a:solidFill>
                  <a:schemeClr val="accent2"/>
                </a:solidFill>
              </a:rPr>
              <a:t>Xuồng con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ậu quanh thuyền lớn giống nh</a:t>
            </a:r>
            <a:r>
              <a:rPr lang="vi-VN" sz="2000">
                <a:solidFill>
                  <a:schemeClr val="accent2"/>
                </a:solidFill>
              </a:rPr>
              <a:t>ư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àn con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ậu quanh bụng mẹ. Khi có gió, thuyền mẹ cót két rên rỉ,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ám xuồng con lại húc húc vào mạn thuyền mẹ nh</a:t>
            </a:r>
            <a:r>
              <a:rPr lang="vi-VN" sz="2000">
                <a:solidFill>
                  <a:schemeClr val="accent2"/>
                </a:solidFill>
              </a:rPr>
              <a:t>ư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òi bú tí.</a:t>
            </a:r>
            <a:endParaRPr lang="en-US" sz="2000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235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" y="152400"/>
            <a:ext cx="876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chemeClr val="hlink"/>
                </a:solidFill>
              </a:rPr>
              <a:t>Ôn về từ chỉ hoạt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ộng, trạng thái. So sánh.</a:t>
            </a:r>
            <a:br>
              <a:rPr lang="en-US" sz="2800" b="1">
                <a:solidFill>
                  <a:schemeClr val="hlink"/>
                </a:solidFill>
              </a:rPr>
            </a:br>
            <a:r>
              <a:rPr lang="en-US" sz="2400" b="1"/>
              <a:t>Bài 1:</a:t>
            </a:r>
            <a:r>
              <a:rPr lang="en-US" sz="2400" b="1">
                <a:solidFill>
                  <a:schemeClr val="hlink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Ôn về từ chỉ hoạt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ộng, trạng thái.</a:t>
            </a:r>
            <a:r>
              <a:rPr lang="en-US"/>
              <a:t> </a:t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000">
                <a:solidFill>
                  <a:srgbClr val="0000FF"/>
                </a:solidFill>
              </a:rPr>
              <a:t>Làm quen cách so sánh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 với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2438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Bài 2. Trong các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oạn trích sau, những hoạt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ộng nào </a:t>
            </a:r>
            <a:r>
              <a:rPr lang="vi-VN" sz="2000" b="1">
                <a:solidFill>
                  <a:schemeClr val="tx2"/>
                </a:solidFill>
              </a:rPr>
              <a:t>đư</a:t>
            </a:r>
            <a:r>
              <a:rPr lang="en-US" sz="2000" b="1">
                <a:solidFill>
                  <a:schemeClr val="tx2"/>
                </a:solidFill>
              </a:rPr>
              <a:t>ợc so sánh với nhau?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124200"/>
            <a:ext cx="480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    a)	</a:t>
            </a:r>
            <a:r>
              <a:rPr lang="en-US" sz="2000">
                <a:solidFill>
                  <a:schemeClr val="hlink"/>
                </a:solidFill>
              </a:rPr>
              <a:t>Con trâu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en lông m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ợt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Cái sừng nó vênh vênh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Nó cao lớn lênh khênh	Chân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i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en-US" sz="2000" u="sng">
                <a:solidFill>
                  <a:schemeClr val="hlink"/>
                </a:solidFill>
              </a:rPr>
              <a:t>nh</a:t>
            </a:r>
            <a:r>
              <a:rPr lang="vi-VN" sz="2000" u="sng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ập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ất</a:t>
            </a:r>
            <a:r>
              <a:rPr lang="en-US" sz="2000">
                <a:solidFill>
                  <a:schemeClr val="hlink"/>
                </a:solidFill>
              </a:rPr>
              <a:t>.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                TRẦN ĐĂNG KHOA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4876800" y="32004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    b)	</a:t>
            </a:r>
            <a:r>
              <a:rPr lang="en-US" sz="2000">
                <a:solidFill>
                  <a:srgbClr val="FF3300"/>
                </a:solidFill>
              </a:rPr>
              <a:t>Cau cao, cao mãi</a:t>
            </a:r>
            <a:br>
              <a:rPr lang="en-US" sz="2000">
                <a:solidFill>
                  <a:srgbClr val="FF3300"/>
                </a:solidFill>
              </a:rPr>
            </a:br>
            <a:r>
              <a:rPr lang="en-US" sz="2000">
                <a:solidFill>
                  <a:srgbClr val="FF3300"/>
                </a:solidFill>
              </a:rPr>
              <a:t>	Tàu v</a:t>
            </a:r>
            <a:r>
              <a:rPr lang="vi-VN" sz="2000">
                <a:solidFill>
                  <a:srgbClr val="FF3300"/>
                </a:solidFill>
              </a:rPr>
              <a:t>ươ</a:t>
            </a:r>
            <a:r>
              <a:rPr lang="en-US" sz="2000">
                <a:solidFill>
                  <a:srgbClr val="FF3300"/>
                </a:solidFill>
              </a:rPr>
              <a:t>n giữa trời</a:t>
            </a:r>
            <a:br>
              <a:rPr lang="en-US" sz="2000">
                <a:solidFill>
                  <a:srgbClr val="FF3300"/>
                </a:solidFill>
              </a:rPr>
            </a:br>
            <a:r>
              <a:rPr lang="en-US" sz="2000">
                <a:solidFill>
                  <a:srgbClr val="FF3300"/>
                </a:solidFill>
              </a:rPr>
              <a:t>	Nh</a:t>
            </a:r>
            <a:r>
              <a:rPr lang="vi-VN" sz="2000">
                <a:solidFill>
                  <a:srgbClr val="FF3300"/>
                </a:solidFill>
              </a:rPr>
              <a:t>ư</a:t>
            </a:r>
            <a:r>
              <a:rPr lang="en-US" sz="2000">
                <a:solidFill>
                  <a:srgbClr val="FF3300"/>
                </a:solidFill>
              </a:rPr>
              <a:t> tay ai vẫy	Hứng làn m</a:t>
            </a:r>
            <a:r>
              <a:rPr lang="vi-VN" sz="2000">
                <a:solidFill>
                  <a:srgbClr val="FF3300"/>
                </a:solidFill>
              </a:rPr>
              <a:t>ư</a:t>
            </a:r>
            <a:r>
              <a:rPr lang="en-US" sz="2000">
                <a:solidFill>
                  <a:srgbClr val="FF3300"/>
                </a:solidFill>
              </a:rPr>
              <a:t>a r</a:t>
            </a:r>
            <a:r>
              <a:rPr lang="vi-VN" sz="2000">
                <a:solidFill>
                  <a:srgbClr val="FF3300"/>
                </a:solidFill>
              </a:rPr>
              <a:t>ơ</a:t>
            </a:r>
            <a:r>
              <a:rPr lang="en-US" sz="2000">
                <a:solidFill>
                  <a:srgbClr val="FF3300"/>
                </a:solidFill>
              </a:rPr>
              <a:t>i.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         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304800" y="50292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c) </a:t>
            </a:r>
            <a:r>
              <a:rPr lang="en-US" sz="2000">
                <a:solidFill>
                  <a:schemeClr val="accent2"/>
                </a:solidFill>
              </a:rPr>
              <a:t>Xuồng con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ậu quanh thuyền lớn giống nh</a:t>
            </a:r>
            <a:r>
              <a:rPr lang="vi-VN" sz="2000">
                <a:solidFill>
                  <a:schemeClr val="accent2"/>
                </a:solidFill>
              </a:rPr>
              <a:t>ư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àn con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ậu quanh bụng mẹ. Khi có gió, thuyền mẹ cót két rên rỉ,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ám xuồng con lại húc húc vào mạn thuyền mẹ nh</a:t>
            </a:r>
            <a:r>
              <a:rPr lang="vi-VN" sz="2000">
                <a:solidFill>
                  <a:schemeClr val="accent2"/>
                </a:solidFill>
              </a:rPr>
              <a:t>ư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òi bú tí.</a:t>
            </a:r>
            <a:endParaRPr lang="en-US" sz="2000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  <p:bldP spid="132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ay cau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629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71600" y="5943600"/>
            <a:ext cx="6477000" cy="415925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</a:rPr>
              <a:t>Tàu cau v</a:t>
            </a:r>
            <a:r>
              <a:rPr lang="vi-VN" sz="2000" b="1" i="1">
                <a:solidFill>
                  <a:srgbClr val="0000FF"/>
                </a:solidFill>
              </a:rPr>
              <a:t>ươ</a:t>
            </a:r>
            <a:r>
              <a:rPr lang="en-US" sz="2000" b="1" i="1">
                <a:solidFill>
                  <a:srgbClr val="0000FF"/>
                </a:solidFill>
              </a:rPr>
              <a:t>n nh</a:t>
            </a:r>
            <a:r>
              <a:rPr lang="vi-VN" sz="2000" b="1" i="1">
                <a:solidFill>
                  <a:srgbClr val="0000FF"/>
                </a:solidFill>
              </a:rPr>
              <a:t>ư</a:t>
            </a:r>
            <a:r>
              <a:rPr lang="en-US" sz="2000" b="1" i="1">
                <a:solidFill>
                  <a:srgbClr val="0000FF"/>
                </a:solidFill>
              </a:rPr>
              <a:t> (tay) vẫy.</a:t>
            </a:r>
            <a:r>
              <a:rPr lang="en-US" sz="2000" b="1" i="1">
                <a:solidFill>
                  <a:srgbClr val="FCF600"/>
                </a:solidFill>
              </a:rPr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33400" y="5638800"/>
            <a:ext cx="8458200" cy="415925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</a:rPr>
              <a:t>Xuồng con </a:t>
            </a:r>
            <a:r>
              <a:rPr lang="vi-VN" sz="2000" b="1" i="1">
                <a:solidFill>
                  <a:srgbClr val="0000FF"/>
                </a:solidFill>
              </a:rPr>
              <a:t>đ</a:t>
            </a:r>
            <a:r>
              <a:rPr lang="en-US" sz="2000" b="1" i="1">
                <a:solidFill>
                  <a:srgbClr val="0000FF"/>
                </a:solidFill>
              </a:rPr>
              <a:t>ậu (quanh thuyền lớn) nh</a:t>
            </a:r>
            <a:r>
              <a:rPr lang="vi-VN" sz="2000" b="1" i="1">
                <a:solidFill>
                  <a:srgbClr val="0000FF"/>
                </a:solidFill>
              </a:rPr>
              <a:t>ư</a:t>
            </a:r>
            <a:r>
              <a:rPr lang="en-US" sz="2000" b="1" i="1">
                <a:solidFill>
                  <a:srgbClr val="0000FF"/>
                </a:solidFill>
              </a:rPr>
              <a:t> nằm quanh bụng mẹ.</a:t>
            </a:r>
            <a:r>
              <a:rPr lang="en-US" sz="2000" b="1" i="1">
                <a:solidFill>
                  <a:srgbClr val="FCF600"/>
                </a:solidFill>
              </a:rPr>
              <a:t>            </a:t>
            </a:r>
          </a:p>
        </p:txBody>
      </p:sp>
      <p:pic>
        <p:nvPicPr>
          <p:cNvPr id="115717" name="Picture 5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895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6" descr="h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G_1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25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5638800"/>
            <a:ext cx="5257800" cy="944563"/>
          </a:xfrm>
          <a:noFill/>
          <a:ln w="19050">
            <a:solidFill>
              <a:schemeClr val="hlink"/>
            </a:solidFill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/>
              <a:t>Voi hu</a:t>
            </a:r>
            <a:r>
              <a:rPr lang="vi-VN" sz="2800"/>
              <a:t>ơ</a:t>
            </a:r>
            <a:r>
              <a:rPr lang="en-US" sz="2800"/>
              <a:t> vòi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88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5181600"/>
            <a:ext cx="6248400" cy="944563"/>
          </a:xfrm>
          <a:ln w="19050">
            <a:solidFill>
              <a:schemeClr val="hlink"/>
            </a:solidFill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/>
              <a:t>Những ruộng lúa cấy sớm </a:t>
            </a:r>
            <a:r>
              <a:rPr lang="vi-VN" sz="1800"/>
              <a:t>đ</a:t>
            </a:r>
            <a:r>
              <a:rPr lang="en-US" sz="1800"/>
              <a:t>ã trổ bông.</a:t>
            </a:r>
          </a:p>
        </p:txBody>
      </p:sp>
      <p:pic>
        <p:nvPicPr>
          <p:cNvPr id="91140" name="Picture 4" descr="cay l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17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447800" y="5334000"/>
            <a:ext cx="6705600" cy="6096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Những chú voi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ua.</a:t>
            </a:r>
            <a:endParaRPr lang="en-US" sz="2000" i="1">
              <a:solidFill>
                <a:srgbClr val="FF3300"/>
              </a:solidFill>
            </a:endParaRPr>
          </a:p>
        </p:txBody>
      </p:sp>
      <p:pic>
        <p:nvPicPr>
          <p:cNvPr id="120835" name="Picture 3" descr="voi dua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70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447800" y="5486400"/>
            <a:ext cx="7086600" cy="4572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rgbClr val="0000FF"/>
                </a:solidFill>
              </a:rPr>
              <a:t>Cây cầu làm bằng thân dừa bắc ngang dòng kênh.</a:t>
            </a:r>
            <a:endParaRPr lang="en-US" sz="2000" i="1">
              <a:solidFill>
                <a:srgbClr val="0000FF"/>
              </a:solidFill>
            </a:endParaRPr>
          </a:p>
        </p:txBody>
      </p:sp>
      <p:pic>
        <p:nvPicPr>
          <p:cNvPr id="99334" name="Picture 6" descr="cay cau du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934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838200" y="5943600"/>
            <a:ext cx="7543800" cy="6096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Con thuyền cắm cờ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ỏ lao b</a:t>
            </a:r>
            <a:r>
              <a:rPr lang="vi-VN" sz="2000">
                <a:solidFill>
                  <a:schemeClr val="tx2"/>
                </a:solidFill>
              </a:rPr>
              <a:t>ă</a:t>
            </a:r>
            <a:r>
              <a:rPr lang="en-US" sz="2000">
                <a:solidFill>
                  <a:schemeClr val="tx2"/>
                </a:solidFill>
              </a:rPr>
              <a:t>ng b</a:t>
            </a:r>
            <a:r>
              <a:rPr lang="vi-VN" sz="2000">
                <a:solidFill>
                  <a:schemeClr val="tx2"/>
                </a:solidFill>
              </a:rPr>
              <a:t>ă</a:t>
            </a:r>
            <a:r>
              <a:rPr lang="en-US" sz="2000">
                <a:solidFill>
                  <a:schemeClr val="tx2"/>
                </a:solidFill>
              </a:rPr>
              <a:t>ng trên sông.</a:t>
            </a:r>
          </a:p>
        </p:txBody>
      </p:sp>
      <p:pic>
        <p:nvPicPr>
          <p:cNvPr id="103431" name="Picture 7" descr="IMG_3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6263"/>
            <a:ext cx="76200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52400" y="457200"/>
            <a:ext cx="8763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2800">
                <a:solidFill>
                  <a:srgbClr val="0000FF"/>
                </a:solidFill>
              </a:rPr>
            </a:br>
            <a:r>
              <a:rPr lang="en-US" sz="2800" u="sng">
                <a:solidFill>
                  <a:srgbClr val="0000FF"/>
                </a:solidFill>
              </a:rPr>
              <a:t>Luyện từ và câu</a:t>
            </a:r>
            <a:r>
              <a:rPr lang="en-US" sz="2800">
                <a:solidFill>
                  <a:srgbClr val="0000FF"/>
                </a:solidFill>
              </a:rPr>
              <a:t>: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chemeClr val="hlink"/>
                </a:solidFill>
              </a:rPr>
              <a:t>Ôn về từ chỉ hoạt </a:t>
            </a:r>
            <a:r>
              <a:rPr lang="vi-VN" sz="2400" b="1">
                <a:solidFill>
                  <a:schemeClr val="hlink"/>
                </a:solidFill>
              </a:rPr>
              <a:t>đ</a:t>
            </a:r>
            <a:r>
              <a:rPr lang="en-US" sz="2400" b="1">
                <a:solidFill>
                  <a:schemeClr val="hlink"/>
                </a:solidFill>
              </a:rPr>
              <a:t>ộng, trạng thái. So sánh.</a:t>
            </a:r>
            <a:br>
              <a:rPr lang="en-US" sz="2400" b="1">
                <a:solidFill>
                  <a:schemeClr val="hlink"/>
                </a:solidFill>
              </a:rPr>
            </a:br>
            <a:r>
              <a:rPr lang="en-US" sz="2000" b="1"/>
              <a:t>Bài 1:</a:t>
            </a:r>
            <a:r>
              <a:rPr lang="en-US" sz="2000" b="1">
                <a:solidFill>
                  <a:schemeClr val="hlink"/>
                </a:solidFill>
              </a:rPr>
              <a:t> </a:t>
            </a:r>
            <a:r>
              <a:rPr lang="en-US" sz="2000" b="1">
                <a:solidFill>
                  <a:srgbClr val="0000FF"/>
                </a:solidFill>
              </a:rPr>
              <a:t>Ôn về từ chỉ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ộng, trạng thái.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Làm quen cách so sánh hoạt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ộng với hoạt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ộng.</a:t>
            </a:r>
            <a:endParaRPr lang="en-US" b="1">
              <a:solidFill>
                <a:srgbClr val="0000FF"/>
              </a:solidFill>
            </a:endParaRPr>
          </a:p>
          <a:p>
            <a:pPr algn="ctr"/>
            <a:r>
              <a:rPr lang="en-US" sz="2000" b="1"/>
              <a:t>Bài 2:</a:t>
            </a:r>
            <a:r>
              <a:rPr lang="en-US" sz="2000" b="1">
                <a:solidFill>
                  <a:schemeClr val="hlink"/>
                </a:solidFill>
              </a:rPr>
              <a:t> </a:t>
            </a:r>
            <a:r>
              <a:rPr lang="en-US" sz="2000" b="1">
                <a:solidFill>
                  <a:srgbClr val="0000FF"/>
                </a:solidFill>
              </a:rPr>
              <a:t>So sánh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với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ộng.</a:t>
            </a:r>
            <a:r>
              <a:rPr lang="en-US" sz="1400"/>
              <a:t> </a:t>
            </a:r>
            <a:br>
              <a:rPr lang="en-US" sz="2000" b="1">
                <a:solidFill>
                  <a:srgbClr val="0000FF"/>
                </a:solidFill>
              </a:rPr>
            </a:b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371600" y="25908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Bài 3: </a:t>
            </a:r>
            <a:r>
              <a:rPr lang="en-US" sz="2000" b="1">
                <a:solidFill>
                  <a:srgbClr val="0000FF"/>
                </a:solidFill>
              </a:rPr>
              <a:t>Ghép câu có từ chỉ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theo mẫu </a:t>
            </a:r>
            <a:r>
              <a:rPr lang="en-US" sz="2000" b="1" i="1">
                <a:solidFill>
                  <a:srgbClr val="0000FF"/>
                </a:solidFill>
              </a:rPr>
              <a:t>“Ai làm gì?”</a:t>
            </a:r>
            <a:endParaRPr lang="en-US" sz="2000" i="1">
              <a:solidFill>
                <a:srgbClr val="0000FF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276600"/>
            <a:ext cx="4038600" cy="685800"/>
          </a:xfrm>
          <a:solidFill>
            <a:srgbClr val="D2D4CA"/>
          </a:solidFill>
          <a:ln w="76200" cmpd="tri">
            <a:solidFill>
              <a:schemeClr val="hlink"/>
            </a:solidFill>
          </a:ln>
        </p:spPr>
        <p:txBody>
          <a:bodyPr/>
          <a:lstStyle/>
          <a:p>
            <a:pPr algn="l" eaLnBrk="1" hangingPunct="1"/>
            <a:r>
              <a:rPr lang="en-US" sz="2400"/>
              <a:t> </a:t>
            </a:r>
            <a:r>
              <a:rPr lang="en-US" sz="2400">
                <a:solidFill>
                  <a:srgbClr val="FF3300"/>
                </a:solidFill>
              </a:rPr>
              <a:t>CỦNG CỐ, DẶN DÒ:</a:t>
            </a:r>
            <a:r>
              <a:rPr lang="en-US" sz="2400"/>
              <a:t> 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228600" y="3962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Tìm nhanh các từ chỉ hoạt </a:t>
            </a:r>
            <a:r>
              <a:rPr lang="vi-VN">
                <a:solidFill>
                  <a:schemeClr val="tx2"/>
                </a:solidFill>
              </a:rPr>
              <a:t>đ</a:t>
            </a:r>
            <a:r>
              <a:rPr lang="en-US">
                <a:solidFill>
                  <a:schemeClr val="tx2"/>
                </a:solidFill>
              </a:rPr>
              <a:t>ộng trạng thái trong bài tập 3.</a:t>
            </a:r>
            <a:endParaRPr lang="en-US" i="1">
              <a:solidFill>
                <a:schemeClr val="tx2"/>
              </a:solidFill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0" y="4724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>
                <a:solidFill>
                  <a:schemeClr val="tx2"/>
                </a:solidFill>
              </a:rPr>
              <a:t>Về nhà:</a:t>
            </a:r>
            <a:endParaRPr lang="en-US" i="1">
              <a:solidFill>
                <a:schemeClr val="tx2"/>
              </a:solidFill>
            </a:endParaRP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1143000" y="49530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+ Nhóm 1: Hoàn chỉnh nội dung bài tập vào vở.</a:t>
            </a:r>
            <a:endParaRPr lang="en-US" i="1">
              <a:solidFill>
                <a:schemeClr val="tx2"/>
              </a:solidFill>
            </a:endParaRP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1143000" y="54102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+ Nhóm 2: Tìm các từ, ngữ chỉ hoạt </a:t>
            </a:r>
            <a:r>
              <a:rPr lang="vi-VN">
                <a:solidFill>
                  <a:schemeClr val="tx2"/>
                </a:solidFill>
              </a:rPr>
              <a:t>đ</a:t>
            </a:r>
            <a:r>
              <a:rPr lang="en-US">
                <a:solidFill>
                  <a:schemeClr val="tx2"/>
                </a:solidFill>
              </a:rPr>
              <a:t>ộng, trạng thái có trong bài tập </a:t>
            </a:r>
            <a:r>
              <a:rPr lang="vi-VN">
                <a:solidFill>
                  <a:schemeClr val="tx2"/>
                </a:solidFill>
              </a:rPr>
              <a:t>đ</a:t>
            </a:r>
            <a:r>
              <a:rPr lang="en-US">
                <a:solidFill>
                  <a:schemeClr val="tx2"/>
                </a:solidFill>
              </a:rPr>
              <a:t>ọc “Cảnh </a:t>
            </a:r>
            <a:r>
              <a:rPr lang="vi-VN">
                <a:solidFill>
                  <a:schemeClr val="tx2"/>
                </a:solidFill>
              </a:rPr>
              <a:t>đ</a:t>
            </a:r>
            <a:r>
              <a:rPr lang="en-US">
                <a:solidFill>
                  <a:schemeClr val="tx2"/>
                </a:solidFill>
              </a:rPr>
              <a:t>ẹp non sông”.</a:t>
            </a:r>
            <a:endParaRPr lang="en-US" i="1">
              <a:solidFill>
                <a:schemeClr val="tx2"/>
              </a:solidFill>
            </a:endParaRP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304800" y="59436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>
                <a:solidFill>
                  <a:schemeClr val="tx2"/>
                </a:solidFill>
              </a:rPr>
              <a:t>* Chuẩn bị bài: </a:t>
            </a:r>
            <a:r>
              <a:rPr lang="en-US" i="1"/>
              <a:t>Từ </a:t>
            </a:r>
            <a:r>
              <a:rPr lang="vi-VN" i="1"/>
              <a:t>đ</a:t>
            </a:r>
            <a:r>
              <a:rPr lang="en-US" i="1"/>
              <a:t>ịa ph</a:t>
            </a:r>
            <a:r>
              <a:rPr lang="vi-VN" i="1"/>
              <a:t>ươ</a:t>
            </a:r>
            <a:r>
              <a:rPr lang="en-US" i="1"/>
              <a:t>ng. Dấu chấm hỏi, chấm than.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228600" y="42672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Đặt câu có từ chỉ hoạt </a:t>
            </a:r>
            <a:r>
              <a:rPr lang="vi-VN">
                <a:solidFill>
                  <a:schemeClr val="tx2"/>
                </a:solidFill>
              </a:rPr>
              <a:t>đ</a:t>
            </a:r>
            <a:r>
              <a:rPr lang="en-US">
                <a:solidFill>
                  <a:schemeClr val="tx2"/>
                </a:solidFill>
              </a:rPr>
              <a:t>ộng </a:t>
            </a:r>
            <a:r>
              <a:rPr lang="vi-VN">
                <a:solidFill>
                  <a:schemeClr val="tx2"/>
                </a:solidFill>
              </a:rPr>
              <a:t>đư</a:t>
            </a:r>
            <a:r>
              <a:rPr lang="en-US">
                <a:solidFill>
                  <a:schemeClr val="tx2"/>
                </a:solidFill>
              </a:rPr>
              <a:t>ợc so sánh với nhau?</a:t>
            </a:r>
            <a:endParaRPr lang="en-US" i="1">
              <a:solidFill>
                <a:schemeClr val="tx2"/>
              </a:solidFill>
            </a:endParaRPr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1143000" y="4648200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>
                <a:solidFill>
                  <a:schemeClr val="tx2"/>
                </a:solidFill>
              </a:rPr>
              <a:t>Làm bài tập vào vở</a:t>
            </a:r>
            <a:endParaRPr lang="en-US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  <p:bldP spid="105479" grpId="0"/>
      <p:bldP spid="105480" grpId="0"/>
      <p:bldP spid="105481" grpId="0"/>
      <p:bldP spid="105482" grpId="0"/>
      <p:bldP spid="105483" grpId="0"/>
      <p:bldP spid="105483" grpId="1"/>
      <p:bldP spid="105484" grpId="0"/>
      <p:bldP spid="1054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2514600" cy="609600"/>
          </a:xfrm>
          <a:solidFill>
            <a:srgbClr val="D2D4CA"/>
          </a:solidFill>
          <a:ln w="76200" cmpd="tri">
            <a:solidFill>
              <a:schemeClr val="hlink"/>
            </a:solidFill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</a:rPr>
              <a:t> ÔN BÀI CŨ:</a:t>
            </a:r>
            <a:r>
              <a:rPr lang="en-US" sz="2000"/>
              <a:t> </a:t>
            </a:r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1752600"/>
            <a:ext cx="838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731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FF00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Mở rộng vốn từ: Quê hương. Ôn tập câu: Ai làm gì?</a:t>
            </a:r>
            <a:endParaRPr lang="en-US" sz="3200" kern="1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FFFF00">
                  <a:alpha val="98822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52400" y="1524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2819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1. Xếp những từ ngữ sau thành hai nhóm: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i="1">
                <a:solidFill>
                  <a:schemeClr val="tx2"/>
                </a:solidFill>
              </a:rPr>
              <a:t>cây </a:t>
            </a:r>
            <a:r>
              <a:rPr lang="vi-VN" sz="2000" i="1">
                <a:solidFill>
                  <a:schemeClr val="tx2"/>
                </a:solidFill>
              </a:rPr>
              <a:t>đ</a:t>
            </a:r>
            <a:r>
              <a:rPr lang="en-US" sz="2000" i="1">
                <a:solidFill>
                  <a:schemeClr val="tx2"/>
                </a:solidFill>
              </a:rPr>
              <a:t>a, gắn bó, dòng sông, con </a:t>
            </a:r>
            <a:r>
              <a:rPr lang="vi-VN" sz="2000" i="1">
                <a:solidFill>
                  <a:schemeClr val="tx2"/>
                </a:solidFill>
              </a:rPr>
              <a:t>đ</a:t>
            </a:r>
            <a:r>
              <a:rPr lang="en-US" sz="2000" i="1">
                <a:solidFill>
                  <a:schemeClr val="tx2"/>
                </a:solidFill>
              </a:rPr>
              <a:t>ò, nhớ th</a:t>
            </a:r>
            <a:r>
              <a:rPr lang="vi-VN" sz="2000" i="1">
                <a:solidFill>
                  <a:schemeClr val="tx2"/>
                </a:solidFill>
              </a:rPr>
              <a:t>ươ</a:t>
            </a:r>
            <a:r>
              <a:rPr lang="en-US" sz="2000" i="1">
                <a:solidFill>
                  <a:schemeClr val="tx2"/>
                </a:solidFill>
              </a:rPr>
              <a:t>ng, yêu quý, mái </a:t>
            </a:r>
            <a:r>
              <a:rPr lang="vi-VN" sz="2000" i="1">
                <a:solidFill>
                  <a:schemeClr val="tx2"/>
                </a:solidFill>
              </a:rPr>
              <a:t>đ</a:t>
            </a:r>
            <a:r>
              <a:rPr lang="en-US" sz="2000" i="1">
                <a:solidFill>
                  <a:schemeClr val="tx2"/>
                </a:solidFill>
              </a:rPr>
              <a:t>ình, th</a:t>
            </a:r>
            <a:r>
              <a:rPr lang="vi-VN" sz="2000" i="1">
                <a:solidFill>
                  <a:schemeClr val="tx2"/>
                </a:solidFill>
              </a:rPr>
              <a:t>ươ</a:t>
            </a:r>
            <a:r>
              <a:rPr lang="en-US" sz="2000" i="1">
                <a:solidFill>
                  <a:schemeClr val="tx2"/>
                </a:solidFill>
              </a:rPr>
              <a:t>ng yêu, ngọn núi,</a:t>
            </a:r>
            <a:br>
              <a:rPr lang="en-US" sz="2000" i="1">
                <a:solidFill>
                  <a:schemeClr val="tx2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 phố ph</a:t>
            </a:r>
            <a:r>
              <a:rPr lang="vi-VN" sz="2000" i="1">
                <a:solidFill>
                  <a:schemeClr val="tx2"/>
                </a:solidFill>
              </a:rPr>
              <a:t>ư</a:t>
            </a:r>
            <a:r>
              <a:rPr lang="en-US" sz="2000" i="1">
                <a:solidFill>
                  <a:schemeClr val="tx2"/>
                </a:solidFill>
              </a:rPr>
              <a:t>ờng, bùi ngùi, tự hào.</a:t>
            </a:r>
            <a:r>
              <a:rPr lang="en-US" sz="2000">
                <a:solidFill>
                  <a:schemeClr val="tx2"/>
                </a:solidFill>
              </a:rPr>
              <a:t>                  </a:t>
            </a:r>
            <a:endParaRPr lang="en-US" sz="4400">
              <a:solidFill>
                <a:schemeClr val="tx2"/>
              </a:solidFill>
            </a:endParaRPr>
          </a:p>
        </p:txBody>
      </p:sp>
      <p:graphicFrame>
        <p:nvGraphicFramePr>
          <p:cNvPr id="8230" name="Group 38"/>
          <p:cNvGraphicFramePr>
            <a:graphicFrameLocks noGrp="1"/>
          </p:cNvGraphicFramePr>
          <p:nvPr>
            <p:ph idx="1"/>
          </p:nvPr>
        </p:nvGraphicFramePr>
        <p:xfrm>
          <a:off x="152400" y="3962400"/>
          <a:ext cx="8839200" cy="2667000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Nhóm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ngữ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A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7315200" y="27432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chemeClr val="tx2"/>
                </a:solidFill>
              </a:rPr>
              <a:t>, </a:t>
            </a:r>
            <a:r>
              <a:rPr lang="en-US" sz="2000" i="1">
                <a:solidFill>
                  <a:srgbClr val="0000FF"/>
                </a:solidFill>
              </a:rPr>
              <a:t>dòng sông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3048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0000FF"/>
                </a:solidFill>
              </a:rPr>
              <a:t>con </a:t>
            </a:r>
            <a:r>
              <a:rPr lang="vi-VN" sz="2000" i="1">
                <a:solidFill>
                  <a:srgbClr val="0000FF"/>
                </a:solidFill>
              </a:rPr>
              <a:t>đ</a:t>
            </a:r>
            <a:r>
              <a:rPr lang="en-US" sz="2000" i="1">
                <a:solidFill>
                  <a:srgbClr val="0000FF"/>
                </a:solidFill>
              </a:rPr>
              <a:t>ò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3886200" y="29718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0000FF"/>
                </a:solidFill>
              </a:rPr>
              <a:t>mái </a:t>
            </a:r>
            <a:r>
              <a:rPr lang="vi-VN" sz="2000" i="1">
                <a:solidFill>
                  <a:srgbClr val="0000FF"/>
                </a:solidFill>
              </a:rPr>
              <a:t>đ</a:t>
            </a:r>
            <a:r>
              <a:rPr lang="en-US" sz="2000" i="1">
                <a:solidFill>
                  <a:srgbClr val="0000FF"/>
                </a:solidFill>
              </a:rPr>
              <a:t>ình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6781800" y="30480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0000FF"/>
                </a:solidFill>
              </a:rPr>
              <a:t>ngọn núi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76200" y="32766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0000FF"/>
                </a:solidFill>
              </a:rPr>
              <a:t>phố ph</a:t>
            </a:r>
            <a:r>
              <a:rPr lang="vi-VN" sz="2000" i="1">
                <a:solidFill>
                  <a:srgbClr val="0000FF"/>
                </a:solidFill>
              </a:rPr>
              <a:t>ư</a:t>
            </a:r>
            <a:r>
              <a:rPr lang="en-US" sz="2000" i="1">
                <a:solidFill>
                  <a:srgbClr val="0000FF"/>
                </a:solidFill>
              </a:rPr>
              <a:t>ờng</a:t>
            </a:r>
            <a:r>
              <a:rPr lang="en-US" sz="2000" i="1">
                <a:solidFill>
                  <a:schemeClr val="tx2"/>
                </a:solidFill>
              </a:rPr>
              <a:t>.</a:t>
            </a:r>
            <a:r>
              <a:rPr lang="en-US" sz="2000">
                <a:solidFill>
                  <a:schemeClr val="tx2"/>
                </a:solidFill>
              </a:rPr>
              <a:t> 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914400" y="29718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chemeClr val="tx2"/>
                </a:solidFill>
              </a:rPr>
              <a:t>, </a:t>
            </a:r>
            <a:r>
              <a:rPr lang="en-US" sz="2000" i="1">
                <a:solidFill>
                  <a:srgbClr val="FF3300"/>
                </a:solidFill>
              </a:rPr>
              <a:t>nhớ th</a:t>
            </a:r>
            <a:r>
              <a:rPr lang="vi-VN" sz="2000" i="1">
                <a:solidFill>
                  <a:srgbClr val="FF3300"/>
                </a:solidFill>
              </a:rPr>
              <a:t>ươ</a:t>
            </a:r>
            <a:r>
              <a:rPr lang="en-US" sz="2000" i="1">
                <a:solidFill>
                  <a:srgbClr val="FF3300"/>
                </a:solidFill>
              </a:rPr>
              <a:t>ng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2743200" y="29718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FF3300"/>
                </a:solidFill>
              </a:rPr>
              <a:t>yêu quý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5181600" y="29718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FF3300"/>
                </a:solidFill>
              </a:rPr>
              <a:t>th</a:t>
            </a:r>
            <a:r>
              <a:rPr lang="vi-VN" sz="2000" i="1">
                <a:solidFill>
                  <a:srgbClr val="FF3300"/>
                </a:solidFill>
              </a:rPr>
              <a:t>ươ</a:t>
            </a:r>
            <a:r>
              <a:rPr lang="en-US" sz="2000" i="1">
                <a:solidFill>
                  <a:srgbClr val="FF3300"/>
                </a:solidFill>
              </a:rPr>
              <a:t>ng yêu</a:t>
            </a:r>
            <a:r>
              <a:rPr lang="en-US" sz="2000" i="1"/>
              <a:t>,</a:t>
            </a:r>
            <a:endParaRPr lang="en-US" sz="4400"/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1828800" y="32004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FF3300"/>
                </a:solidFill>
              </a:rPr>
              <a:t>bùi ngùi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3048000" y="3276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FF3300"/>
                </a:solidFill>
              </a:rPr>
              <a:t>tự hào</a:t>
            </a:r>
            <a:r>
              <a:rPr lang="en-US" sz="2000" i="1">
                <a:solidFill>
                  <a:schemeClr val="tx2"/>
                </a:solidFill>
              </a:rPr>
              <a:t>.</a:t>
            </a:r>
            <a:r>
              <a:rPr lang="en-US" sz="2000">
                <a:solidFill>
                  <a:schemeClr val="tx2"/>
                </a:solidFill>
              </a:rPr>
              <a:t>               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5 -2.61624E-6 L -0.08264 0.08027 C -0.06441 0.09693 -0.05399 0.12214 -0.05399 0.14851 C -0.05399 0.17835 -0.06441 0.20241 -0.08264 0.21906 L -0.1625 0.29979 " pathEditMode="relative" rAng="0" ptsTypes="FffFF">
                                      <p:cBhvr>
                                        <p:cTn id="51" dur="2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5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833 3.7821E-6 L 0.72187 0.06777 C 0.70225 0.08212 0.69166 0.10363 0.69166 0.12583 C 0.69166 0.15151 0.70225 0.17187 0.72187 0.18621 L 0.80833 0.25537 " pathEditMode="relative" rAng="0" ptsTypes="FffFF">
                                      <p:cBhvr>
                                        <p:cTn id="53" dur="2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2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-4.5177E-6 L -0.01736 0.08768 C -0.04097 0.10618 -0.05399 0.13371 -0.05399 0.16239 C -0.05399 0.19501 -0.04097 0.22115 -0.01736 0.23965 L 0.0875 0.32755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6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4.5177E-6 L -0.06181 0.08768 C -0.05694 0.10618 -0.05399 0.13371 -0.05399 0.16239 C -0.05399 0.19501 -0.05694 0.22115 -0.06181 0.23965 L -0.08333 0.32755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6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75 1.88064E-6 L 0.16493 0.07564 C 0.02431 0.09137 -0.05399 0.1152 -0.05399 0.13995 C -0.05399 0.1684 0.02431 0.19107 0.16493 0.2068 L 0.7875 0.28313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17 0.04997 L 0.52917 0.3941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5 0.06107 L 0.5125 0.394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0555 L -0.05833 0.4496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17 0.03886 L 0.47917 0.4052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0.02221 L 0.49583 0.3997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  <p:bldP spid="8197" grpId="2" animBg="1"/>
      <p:bldP spid="8199" grpId="0"/>
      <p:bldP spid="8231" grpId="0"/>
      <p:bldP spid="8231" grpId="1"/>
      <p:bldP spid="8232" grpId="0"/>
      <p:bldP spid="8232" grpId="1"/>
      <p:bldP spid="8233" grpId="0"/>
      <p:bldP spid="8233" grpId="1"/>
      <p:bldP spid="8234" grpId="0"/>
      <p:bldP spid="8234" grpId="1"/>
      <p:bldP spid="8235" grpId="0"/>
      <p:bldP spid="8235" grpId="1"/>
      <p:bldP spid="8236" grpId="0"/>
      <p:bldP spid="8236" grpId="1"/>
      <p:bldP spid="8237" grpId="0"/>
      <p:bldP spid="8237" grpId="1"/>
      <p:bldP spid="8238" grpId="0"/>
      <p:bldP spid="8238" grpId="1"/>
      <p:bldP spid="8239" grpId="0"/>
      <p:bldP spid="8239" grpId="1"/>
      <p:bldP spid="8240" grpId="0"/>
      <p:bldP spid="82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1524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85800" y="18288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3. Những câu nào trong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oạn v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 d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ới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ây </a:t>
            </a:r>
            <a:r>
              <a:rPr lang="vi-VN" sz="2000" b="1">
                <a:solidFill>
                  <a:schemeClr val="tx2"/>
                </a:solidFill>
              </a:rPr>
              <a:t>đư</a:t>
            </a:r>
            <a:r>
              <a:rPr lang="en-US" sz="2000" b="1">
                <a:solidFill>
                  <a:schemeClr val="tx2"/>
                </a:solidFill>
              </a:rPr>
              <a:t>ợc viết theo mẫu </a:t>
            </a:r>
            <a:r>
              <a:rPr lang="en-US" sz="2000" b="1" i="1">
                <a:solidFill>
                  <a:schemeClr val="tx2"/>
                </a:solidFill>
              </a:rPr>
              <a:t>Ai làm gì?</a:t>
            </a:r>
            <a:r>
              <a:rPr lang="en-US" sz="2000" b="1">
                <a:solidFill>
                  <a:schemeClr val="tx2"/>
                </a:solidFill>
              </a:rPr>
              <a:t> Hãy chỉ rõ mỗi bộ phận câu trả lời câu hỏi </a:t>
            </a:r>
            <a:r>
              <a:rPr lang="en-US" sz="2000" b="1" i="1">
                <a:solidFill>
                  <a:schemeClr val="tx2"/>
                </a:solidFill>
              </a:rPr>
              <a:t>“Ai?”</a:t>
            </a:r>
            <a:r>
              <a:rPr lang="en-US" sz="2000" b="1">
                <a:solidFill>
                  <a:schemeClr val="tx2"/>
                </a:solidFill>
              </a:rPr>
              <a:t> hoặc </a:t>
            </a:r>
            <a:r>
              <a:rPr lang="en-US" sz="2000" b="1" i="1">
                <a:solidFill>
                  <a:schemeClr val="tx2"/>
                </a:solidFill>
              </a:rPr>
              <a:t>“Làm gì?”</a:t>
            </a:r>
            <a:r>
              <a:rPr lang="en-US" sz="2000" b="1">
                <a:solidFill>
                  <a:schemeClr val="tx2"/>
                </a:solidFill>
              </a:rPr>
              <a:t>.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762000" y="2895600"/>
            <a:ext cx="762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	Cuộc sống quê tôi gắn bó với cây cọ. Cha làm cho tôi chiếc chổi cọ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ể quét nhà, quét sân. Mẹ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ựng hạt giống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ầy móm lá cọ, treo lên gác bếp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ể gieo cấy mùa sau. Chị tôi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an nón lá cọ, lại biết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an cả mành cọ và làn cọ xuất khẩu. Chúng tôi rủ nhau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i nhặt những trái cọ r</a:t>
            </a:r>
            <a:r>
              <a:rPr lang="vi-VN" sz="2000">
                <a:solidFill>
                  <a:schemeClr val="tx2"/>
                </a:solidFill>
              </a:rPr>
              <a:t>ơ</a:t>
            </a:r>
            <a:r>
              <a:rPr lang="en-US" sz="2000">
                <a:solidFill>
                  <a:schemeClr val="tx2"/>
                </a:solidFill>
              </a:rPr>
              <a:t>i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ầy quanh gốc về om, </a:t>
            </a:r>
            <a:r>
              <a:rPr lang="vi-VN" sz="2000">
                <a:solidFill>
                  <a:schemeClr val="tx2"/>
                </a:solidFill>
              </a:rPr>
              <a:t>ă</a:t>
            </a:r>
            <a:r>
              <a:rPr lang="en-US" sz="2000">
                <a:solidFill>
                  <a:schemeClr val="tx2"/>
                </a:solidFill>
              </a:rPr>
              <a:t>n vừa béo vừa bùi.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			     Theo NGUYỄN THÁI VẬN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  <p:bldP spid="1269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" y="1524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2800">
                <a:solidFill>
                  <a:srgbClr val="0000FF"/>
                </a:solidFill>
              </a:rPr>
            </a:br>
            <a:r>
              <a:rPr lang="en-US" sz="2800" u="sng">
                <a:solidFill>
                  <a:srgbClr val="0000FF"/>
                </a:solidFill>
              </a:rPr>
              <a:t>Luyện từ và câu</a:t>
            </a:r>
            <a:r>
              <a:rPr lang="en-US" sz="280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685800" y="19812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>
                <a:solidFill>
                  <a:schemeClr val="tx2"/>
                </a:solidFill>
              </a:rPr>
              <a:t>4. Dùng mỗi từ sau </a:t>
            </a:r>
            <a:r>
              <a:rPr lang="vi-VN" b="1">
                <a:solidFill>
                  <a:schemeClr val="tx2"/>
                </a:solidFill>
              </a:rPr>
              <a:t>đ</a:t>
            </a:r>
            <a:r>
              <a:rPr lang="en-US" b="1">
                <a:solidFill>
                  <a:schemeClr val="tx2"/>
                </a:solidFill>
              </a:rPr>
              <a:t>ể </a:t>
            </a:r>
            <a:r>
              <a:rPr lang="vi-VN" b="1">
                <a:solidFill>
                  <a:schemeClr val="tx2"/>
                </a:solidFill>
              </a:rPr>
              <a:t>đ</a:t>
            </a:r>
            <a:r>
              <a:rPr lang="en-US" b="1">
                <a:solidFill>
                  <a:schemeClr val="tx2"/>
                </a:solidFill>
              </a:rPr>
              <a:t>ặt câu theo mẫu </a:t>
            </a:r>
            <a:r>
              <a:rPr lang="en-US" b="1" i="1">
                <a:solidFill>
                  <a:schemeClr val="tx2"/>
                </a:solidFill>
              </a:rPr>
              <a:t>Ai làm gì?</a:t>
            </a:r>
            <a:r>
              <a:rPr lang="en-US" b="1">
                <a:solidFill>
                  <a:schemeClr val="tx2"/>
                </a:solidFill>
              </a:rPr>
              <a:t> 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3048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	- Bác nông dân………………………………………………………………………………………...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	- Em trai tôi…………………………………………………………………………………………………..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	</a:t>
            </a:r>
            <a:r>
              <a:rPr lang="en-US">
                <a:solidFill>
                  <a:srgbClr val="0000FF"/>
                </a:solidFill>
              </a:rPr>
              <a:t>- Những chú gà con……………………………………………………………………………...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	- Đàn cá…..…………………………………………………………………………………………………..</a:t>
            </a:r>
            <a:endParaRPr lang="en-US" sz="4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/>
      <p:bldP spid="1280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1524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121859" name="Group 3"/>
          <p:cNvGraphicFramePr>
            <a:graphicFrameLocks noGrp="1"/>
          </p:cNvGraphicFramePr>
          <p:nvPr>
            <p:ph/>
          </p:nvPr>
        </p:nvGraphicFramePr>
        <p:xfrm>
          <a:off x="304800" y="2057400"/>
          <a:ext cx="8686800" cy="4129088"/>
        </p:xfrm>
        <a:graphic>
          <a:graphicData uri="http://schemas.openxmlformats.org/drawingml/2006/table">
            <a:tbl>
              <a:tblPr/>
              <a:tblGrid>
                <a:gridCol w="257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3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\ư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laøm gì?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M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chúng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tôi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.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Chúng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tôi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rủ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nhau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i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nhặt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những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trái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cọ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r</a:t>
                      </a:r>
                      <a:r>
                        <a:rPr lang="vi-VN" sz="1500" dirty="0">
                          <a:solidFill>
                            <a:schemeClr val="tx2"/>
                          </a:solidFill>
                          <a:latin typeface="+mj-lt"/>
                        </a:rPr>
                        <a:t>ơ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i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ầy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quanh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gốc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về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om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, </a:t>
                      </a:r>
                      <a:r>
                        <a:rPr lang="vi-VN" sz="1500" dirty="0">
                          <a:solidFill>
                            <a:schemeClr val="tx2"/>
                          </a:solidFill>
                          <a:latin typeface="+mj-lt"/>
                        </a:rPr>
                        <a:t>ă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n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vừa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béo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vừa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bùi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Cha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làm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cho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tôi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chiếc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chổi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cọ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ể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quét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nhà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quét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sân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Mẹ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Mẹ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ựng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hạt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giống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ầy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móm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lá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cọ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treo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lên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gác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bếp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ể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gieo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cấy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mùa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sau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Chị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tôi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Chị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tôi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an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nón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lá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cọ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lại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biết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an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cả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mành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cọ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và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làn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cọ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xuất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latin typeface="+mj-lt"/>
                        </a:rPr>
                        <a:t>khẩu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latin typeface="+mj-lt"/>
                        </a:rPr>
                        <a:t>.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8600" y="12954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hlink"/>
                </a:solidFill>
              </a:rPr>
              <a:t>Ôn về từ chỉ hoạt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ộng, trạng thái. So sánh.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81000" y="2209800"/>
            <a:ext cx="579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Bài 1. Đọc khổ th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 d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ới và trả lời câu hỏi: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0" y="3048000"/>
            <a:ext cx="4114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	</a:t>
            </a:r>
            <a:r>
              <a:rPr lang="en-US" sz="2000">
                <a:solidFill>
                  <a:schemeClr val="hlink"/>
                </a:solidFill>
              </a:rPr>
              <a:t>Con mẹ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ẹp sao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Những hòn t</a:t>
            </a:r>
            <a:r>
              <a:rPr lang="vi-VN" sz="2000">
                <a:solidFill>
                  <a:schemeClr val="hlink"/>
                </a:solidFill>
              </a:rPr>
              <a:t>ơ</a:t>
            </a:r>
            <a:r>
              <a:rPr lang="en-US" sz="2000">
                <a:solidFill>
                  <a:schemeClr val="hlink"/>
                </a:solidFill>
              </a:rPr>
              <a:t> nhỏ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Chạy nh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l</a:t>
            </a:r>
            <a:r>
              <a:rPr lang="vi-VN" sz="2000">
                <a:solidFill>
                  <a:schemeClr val="hlink"/>
                </a:solidFill>
              </a:rPr>
              <a:t>ă</a:t>
            </a:r>
            <a:r>
              <a:rPr lang="en-US" sz="2000">
                <a:solidFill>
                  <a:schemeClr val="hlink"/>
                </a:solidFill>
              </a:rPr>
              <a:t>n tròn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Trên sân, trên cỏ.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	      PHẠM HỔ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04800" y="51054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	a) Tìm các từ chỉ hoạt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ộng trong khổ th</a:t>
            </a:r>
            <a:r>
              <a:rPr lang="vi-VN" sz="2000">
                <a:solidFill>
                  <a:schemeClr val="tx2"/>
                </a:solidFill>
              </a:rPr>
              <a:t>ơ</a:t>
            </a:r>
            <a:r>
              <a:rPr lang="en-US" sz="2000">
                <a:solidFill>
                  <a:schemeClr val="tx2"/>
                </a:solidFill>
              </a:rPr>
              <a:t> trên.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	b) Hoạt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ộng chạy của những chú gà con </a:t>
            </a:r>
            <a:r>
              <a:rPr lang="vi-VN" sz="2000">
                <a:solidFill>
                  <a:schemeClr val="tx2"/>
                </a:solidFill>
              </a:rPr>
              <a:t>đư</a:t>
            </a:r>
            <a:r>
              <a:rPr lang="en-US" sz="2000">
                <a:solidFill>
                  <a:schemeClr val="tx2"/>
                </a:solidFill>
              </a:rPr>
              <a:t>ợc  miêu tả bằng cách nào?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5" grpId="0"/>
      <p:bldP spid="17416" grpId="0"/>
      <p:bldP spid="174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chemeClr val="hlink"/>
                </a:solidFill>
              </a:rPr>
              <a:t>Ôn về từ chỉ hoạt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ộng, trạng thái. So sánh.</a:t>
            </a:r>
          </a:p>
        </p:txBody>
      </p:sp>
      <p:pic>
        <p:nvPicPr>
          <p:cNvPr id="18442" name="Picture 10" descr="ken to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3622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990600" y="5943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rgbClr val="FF3300"/>
                </a:solidFill>
              </a:rPr>
              <a:t>gà con chạy</a:t>
            </a:r>
            <a:r>
              <a:rPr lang="en-US" sz="2000" i="1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581400" y="5943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US" sz="2000">
                <a:solidFill>
                  <a:schemeClr val="tx2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(giống nh</a:t>
            </a:r>
            <a:r>
              <a:rPr lang="vi-VN" sz="2000" i="1">
                <a:solidFill>
                  <a:schemeClr val="tx2"/>
                </a:solidFill>
              </a:rPr>
              <a:t>ư</a:t>
            </a:r>
            <a:r>
              <a:rPr lang="en-US" sz="2000" i="1">
                <a:solidFill>
                  <a:schemeClr val="tx2"/>
                </a:solidFill>
              </a:rPr>
              <a:t>)	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248400" y="5943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rgbClr val="FF3300"/>
                </a:solidFill>
              </a:rPr>
              <a:t>hòn t</a:t>
            </a:r>
            <a:r>
              <a:rPr lang="vi-VN" sz="2000">
                <a:solidFill>
                  <a:srgbClr val="FF3300"/>
                </a:solidFill>
              </a:rPr>
              <a:t>ơ</a:t>
            </a:r>
            <a:r>
              <a:rPr lang="en-US" sz="2000">
                <a:solidFill>
                  <a:srgbClr val="FF3300"/>
                </a:solidFill>
              </a:rPr>
              <a:t> l</a:t>
            </a:r>
            <a:r>
              <a:rPr lang="vi-VN" sz="2000">
                <a:solidFill>
                  <a:srgbClr val="FF3300"/>
                </a:solidFill>
              </a:rPr>
              <a:t>ă</a:t>
            </a:r>
            <a:r>
              <a:rPr lang="en-US" sz="2000">
                <a:solidFill>
                  <a:srgbClr val="FF3300"/>
                </a:solidFill>
              </a:rPr>
              <a:t>n</a:t>
            </a:r>
            <a:endParaRPr lang="en-US" sz="2000" i="1">
              <a:solidFill>
                <a:srgbClr val="FF3300"/>
              </a:solidFill>
            </a:endParaRPr>
          </a:p>
        </p:txBody>
      </p:sp>
      <p:pic>
        <p:nvPicPr>
          <p:cNvPr id="18446" name="Picture 14" descr="scan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622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/>
      <p:bldP spid="184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chemeClr val="hlink"/>
                </a:solidFill>
              </a:rPr>
              <a:t>Ôn về từ chỉ hoạt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ộng, trạng thái. So sánh.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2133600"/>
            <a:ext cx="815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2000" b="1">
                <a:solidFill>
                  <a:schemeClr val="tx2"/>
                </a:solidFill>
              </a:rPr>
              <a:t>Bài 1: Đọc khổ th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 d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ới và trả lời câu hỏi:</a:t>
            </a:r>
            <a:br>
              <a:rPr lang="en-US" sz="2000" b="1">
                <a:solidFill>
                  <a:schemeClr val="tx2"/>
                </a:solidFill>
              </a:rPr>
            </a:b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		</a:t>
            </a:r>
            <a:r>
              <a:rPr lang="en-US" sz="2000">
                <a:solidFill>
                  <a:schemeClr val="hlink"/>
                </a:solidFill>
              </a:rPr>
              <a:t>Con mẹ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ẹp sao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	Những hòn t</a:t>
            </a:r>
            <a:r>
              <a:rPr lang="vi-VN" sz="2000">
                <a:solidFill>
                  <a:schemeClr val="hlink"/>
                </a:solidFill>
              </a:rPr>
              <a:t>ơ</a:t>
            </a:r>
            <a:r>
              <a:rPr lang="en-US" sz="2000">
                <a:solidFill>
                  <a:schemeClr val="hlink"/>
                </a:solidFill>
              </a:rPr>
              <a:t> nhỏ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	Chạy nh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l</a:t>
            </a:r>
            <a:r>
              <a:rPr lang="vi-VN" sz="2000">
                <a:solidFill>
                  <a:schemeClr val="hlink"/>
                </a:solidFill>
              </a:rPr>
              <a:t>ă</a:t>
            </a:r>
            <a:r>
              <a:rPr lang="en-US" sz="2000">
                <a:solidFill>
                  <a:schemeClr val="hlink"/>
                </a:solidFill>
              </a:rPr>
              <a:t>n tròn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	Trên sân, trên cỏ.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	      	      PHẠM HỔ</a:t>
            </a:r>
            <a:br>
              <a:rPr lang="en-US" sz="2000" i="1">
                <a:solidFill>
                  <a:schemeClr val="tx2"/>
                </a:solidFill>
              </a:rPr>
            </a:br>
            <a:br>
              <a:rPr lang="en-US" sz="2000" i="1">
                <a:solidFill>
                  <a:schemeClr val="tx2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 </a:t>
            </a:r>
            <a:r>
              <a:rPr lang="en-US" sz="2000">
                <a:solidFill>
                  <a:schemeClr val="tx2"/>
                </a:solidFill>
              </a:rPr>
              <a:t>a) Tìm các từ chỉ hoạt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ộng trong khổ th</a:t>
            </a:r>
            <a:r>
              <a:rPr lang="vi-VN" sz="2000">
                <a:solidFill>
                  <a:schemeClr val="tx2"/>
                </a:solidFill>
              </a:rPr>
              <a:t>ơ</a:t>
            </a:r>
            <a:r>
              <a:rPr lang="en-US" sz="2000">
                <a:solidFill>
                  <a:schemeClr val="tx2"/>
                </a:solidFill>
              </a:rPr>
              <a:t> trên.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	b) Hoạt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ộng chạy của những chú gà con </a:t>
            </a:r>
            <a:r>
              <a:rPr lang="vi-VN" sz="2000">
                <a:solidFill>
                  <a:schemeClr val="tx2"/>
                </a:solidFill>
              </a:rPr>
              <a:t>đư</a:t>
            </a:r>
            <a:r>
              <a:rPr lang="en-US" sz="2000">
                <a:solidFill>
                  <a:schemeClr val="tx2"/>
                </a:solidFill>
              </a:rPr>
              <a:t>ợc  miêu tả bằng cách nào?</a:t>
            </a:r>
            <a:br>
              <a:rPr lang="en-US" sz="2000">
                <a:solidFill>
                  <a:schemeClr val="tx2"/>
                </a:solidFill>
              </a:rPr>
            </a:b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371600" y="29718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	</a:t>
            </a:r>
            <a:r>
              <a:rPr lang="en-US" sz="2000">
                <a:solidFill>
                  <a:srgbClr val="FF3300"/>
                </a:solidFill>
              </a:rPr>
              <a:t>Chạy</a:t>
            </a:r>
            <a:r>
              <a:rPr lang="en-US" sz="2000">
                <a:solidFill>
                  <a:schemeClr val="hlink"/>
                </a:solidFill>
              </a:rPr>
              <a:t> nh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en-US" sz="2000">
                <a:solidFill>
                  <a:srgbClr val="FF3300"/>
                </a:solidFill>
              </a:rPr>
              <a:t>l</a:t>
            </a:r>
            <a:r>
              <a:rPr lang="vi-VN" sz="2000">
                <a:solidFill>
                  <a:srgbClr val="FF3300"/>
                </a:solidFill>
              </a:rPr>
              <a:t>ă</a:t>
            </a:r>
            <a:r>
              <a:rPr lang="en-US" sz="2000">
                <a:solidFill>
                  <a:srgbClr val="FF3300"/>
                </a:solidFill>
              </a:rPr>
              <a:t>n 	</a:t>
            </a:r>
            <a:endParaRPr lang="en-US" sz="2000" i="1">
              <a:solidFill>
                <a:srgbClr val="FF3300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914400" y="54864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	</a:t>
            </a:r>
            <a:r>
              <a:rPr lang="en-US" sz="2000">
                <a:solidFill>
                  <a:srgbClr val="0000FF"/>
                </a:solidFill>
              </a:rPr>
              <a:t>* Ôn về từ chỉ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ộng, trạng thái.</a:t>
            </a:r>
            <a:br>
              <a:rPr lang="en-US" sz="2000">
                <a:solidFill>
                  <a:srgbClr val="0000FF"/>
                </a:solidFill>
              </a:rPr>
            </a:br>
            <a:r>
              <a:rPr lang="en-US" sz="2000">
                <a:solidFill>
                  <a:srgbClr val="0000FF"/>
                </a:solidFill>
              </a:rPr>
              <a:t>Làm quen cách so sánh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 với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ộng.</a:t>
            </a:r>
            <a:endParaRPr lang="en-US" sz="2000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chemeClr val="hlink"/>
                </a:solidFill>
              </a:rPr>
              <a:t>Ôn về từ chỉ hoạt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ộng, trạng thái. So sánh.</a:t>
            </a:r>
            <a:br>
              <a:rPr lang="en-US" sz="2800" b="1">
                <a:solidFill>
                  <a:schemeClr val="hlink"/>
                </a:solidFill>
              </a:rPr>
            </a:br>
            <a:br>
              <a:rPr lang="en-US" sz="2800" b="1">
                <a:solidFill>
                  <a:schemeClr val="hlink"/>
                </a:solidFill>
              </a:rPr>
            </a:br>
            <a:r>
              <a:rPr lang="en-US" sz="2400" b="1"/>
              <a:t>Bài 1:</a:t>
            </a:r>
            <a:r>
              <a:rPr lang="en-US" sz="2400" b="1">
                <a:solidFill>
                  <a:schemeClr val="hlink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Ôn về từ chỉ hoạt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ộng, trạng thái.</a:t>
            </a:r>
          </a:p>
          <a:p>
            <a:pPr algn="ctr"/>
            <a:r>
              <a:rPr lang="en-US" sz="2000" b="1">
                <a:solidFill>
                  <a:srgbClr val="0000FF"/>
                </a:solidFill>
              </a:rPr>
              <a:t>Làm quen cách so sánh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với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8600" y="2819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Bài 2. Trong các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oạn trích sau, những hoạt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ộng nào </a:t>
            </a:r>
            <a:r>
              <a:rPr lang="vi-VN" sz="2000" b="1">
                <a:solidFill>
                  <a:schemeClr val="tx2"/>
                </a:solidFill>
              </a:rPr>
              <a:t>đư</a:t>
            </a:r>
            <a:r>
              <a:rPr lang="en-US" sz="2000" b="1">
                <a:solidFill>
                  <a:schemeClr val="tx2"/>
                </a:solidFill>
              </a:rPr>
              <a:t>ợc so sánh với nhau?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33400" y="3581400"/>
            <a:ext cx="480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a)	</a:t>
            </a:r>
            <a:r>
              <a:rPr lang="en-US" sz="2000">
                <a:solidFill>
                  <a:schemeClr val="hlink"/>
                </a:solidFill>
              </a:rPr>
              <a:t>Con trâu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en lông m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ợt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Cái sừng nó vênh vênh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Nó cao lớn lênh khênh	Chân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i nh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ập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ất.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                TRẦN ĐĂNG KHOA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04800" y="55626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-"/>
            </a:pPr>
            <a:r>
              <a:rPr lang="en-US" sz="2000" b="1" i="1">
                <a:solidFill>
                  <a:schemeClr val="tx2"/>
                </a:solidFill>
              </a:rPr>
              <a:t> </a:t>
            </a:r>
            <a:r>
              <a:rPr lang="en-US" sz="2000" b="1" i="1">
                <a:solidFill>
                  <a:schemeClr val="hlink"/>
                </a:solidFill>
              </a:rPr>
              <a:t>vênh vênh</a:t>
            </a:r>
            <a:r>
              <a:rPr lang="en-US" sz="2000" b="1">
                <a:solidFill>
                  <a:schemeClr val="tx2"/>
                </a:solidFill>
              </a:rPr>
              <a:t>:  </a:t>
            </a:r>
            <a:r>
              <a:rPr lang="vi-VN" sz="2000">
                <a:solidFill>
                  <a:schemeClr val="tx2"/>
                </a:solidFill>
              </a:rPr>
              <a:t>đư</a:t>
            </a:r>
            <a:r>
              <a:rPr lang="en-US" sz="2000">
                <a:solidFill>
                  <a:schemeClr val="tx2"/>
                </a:solidFill>
              </a:rPr>
              <a:t>a chếch – cao lên.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- </a:t>
            </a:r>
            <a:r>
              <a:rPr lang="en-US" sz="2000" b="1" i="1">
                <a:solidFill>
                  <a:schemeClr val="hlink"/>
                </a:solidFill>
              </a:rPr>
              <a:t>lênh khênh</a:t>
            </a:r>
            <a:r>
              <a:rPr lang="en-US" sz="2000" b="1">
                <a:solidFill>
                  <a:schemeClr val="tx2"/>
                </a:solidFill>
              </a:rPr>
              <a:t>: </a:t>
            </a:r>
            <a:r>
              <a:rPr lang="en-US" sz="2000">
                <a:solidFill>
                  <a:schemeClr val="tx2"/>
                </a:solidFill>
              </a:rPr>
              <a:t>cao quá.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219200" y="4343400"/>
            <a:ext cx="350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hlink"/>
                </a:solidFill>
              </a:rPr>
              <a:t>	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i</a:t>
            </a:r>
            <a:r>
              <a:rPr lang="en-US" sz="2000">
                <a:solidFill>
                  <a:schemeClr val="hlink"/>
                </a:solidFill>
              </a:rPr>
              <a:t> nh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ập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ất</a:t>
            </a:r>
            <a:r>
              <a:rPr lang="en-US" sz="2000">
                <a:solidFill>
                  <a:schemeClr val="hlink"/>
                </a:solidFill>
              </a:rPr>
              <a:t>.</a:t>
            </a:r>
            <a:endParaRPr lang="en-US" sz="2000" i="1">
              <a:solidFill>
                <a:schemeClr val="tx2"/>
              </a:solidFill>
            </a:endParaRPr>
          </a:p>
        </p:txBody>
      </p:sp>
      <p:pic>
        <p:nvPicPr>
          <p:cNvPr id="22537" name="Picture 9" descr="thin ba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667000" y="4953000"/>
            <a:ext cx="381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trau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3528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/>
      <p:bldP spid="2253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1019</TotalTime>
  <Words>1571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Default Design</vt:lpstr>
      <vt:lpstr>Mountain Top</vt:lpstr>
      <vt:lpstr>PowerPoint Presentation</vt:lpstr>
      <vt:lpstr> ÔN BÀI CŨ: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CỦNG CỐ, DẶN DÒ: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121</cp:revision>
  <dcterms:created xsi:type="dcterms:W3CDTF">2008-11-08T09:57:06Z</dcterms:created>
  <dcterms:modified xsi:type="dcterms:W3CDTF">2020-11-21T06:03:34Z</dcterms:modified>
</cp:coreProperties>
</file>