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97" r:id="rId3"/>
    <p:sldId id="263" r:id="rId4"/>
    <p:sldId id="272" r:id="rId5"/>
    <p:sldId id="276" r:id="rId6"/>
    <p:sldId id="275" r:id="rId7"/>
    <p:sldId id="277" r:id="rId8"/>
    <p:sldId id="282" r:id="rId9"/>
    <p:sldId id="283" r:id="rId10"/>
    <p:sldId id="284" r:id="rId11"/>
    <p:sldId id="286" r:id="rId12"/>
    <p:sldId id="291" r:id="rId13"/>
    <p:sldId id="265" r:id="rId14"/>
    <p:sldId id="296" r:id="rId15"/>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0066"/>
    <a:srgbClr val="0066FF"/>
    <a:srgbClr val="FF0000"/>
    <a:srgbClr val="008000"/>
    <a:srgbClr val="CCFFFF"/>
    <a:srgbClr val="FFFF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68" autoAdjust="0"/>
  </p:normalViewPr>
  <p:slideViewPr>
    <p:cSldViewPr>
      <p:cViewPr>
        <p:scale>
          <a:sx n="75" d="100"/>
          <a:sy n="75" d="100"/>
        </p:scale>
        <p:origin x="-3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4E018-F953-4FE6-ADAD-6822BB2C275C}" type="datetimeFigureOut">
              <a:rPr lang="en-US" smtClean="0"/>
              <a:t>11/12/2020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458BAB-1B6D-4564-AB4D-ED3485E5B682}" type="slidenum">
              <a:rPr lang="en-US" smtClean="0"/>
              <a:t>‹#›</a:t>
            </a:fld>
            <a:endParaRPr lang="en-US"/>
          </a:p>
        </p:txBody>
      </p:sp>
    </p:spTree>
    <p:extLst>
      <p:ext uri="{BB962C8B-B14F-4D97-AF65-F5344CB8AC3E}">
        <p14:creationId xmlns:p14="http://schemas.microsoft.com/office/powerpoint/2010/main" val="695556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rstTxWarp prst="textNoShape">
              <a:avLst/>
            </a:prstTxWarp>
          </a:bodyPr>
          <a:lstStyle/>
          <a:p>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77B1F2-C6BB-4C26-B363-F354636E63A7}" type="slidenum">
              <a:rPr lang="en-US"/>
              <a:pPr>
                <a:defRPr/>
              </a:pPr>
              <a:t>‹#›</a:t>
            </a:fld>
            <a:endParaRPr lang="en-US"/>
          </a:p>
        </p:txBody>
      </p:sp>
    </p:spTree>
  </p:cSld>
  <p:clrMapOvr>
    <a:masterClrMapping/>
  </p:clrMapOvr>
  <p:transition advClick="0" advTm="9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D51668-B39A-4CB4-9E39-7C5702DC7F80}" type="slidenum">
              <a:rPr lang="en-US"/>
              <a:pPr>
                <a:defRPr/>
              </a:pPr>
              <a:t>‹#›</a:t>
            </a:fld>
            <a:endParaRPr lang="en-US"/>
          </a:p>
        </p:txBody>
      </p:sp>
    </p:spTree>
  </p:cSld>
  <p:clrMapOvr>
    <a:masterClrMapping/>
  </p:clrMapOvr>
  <p:transition advClick="0" advTm="9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E30ECB-246B-49AC-BAA4-AD0EC4FEAFF8}" type="slidenum">
              <a:rPr lang="en-US"/>
              <a:pPr>
                <a:defRPr/>
              </a:pPr>
              <a:t>‹#›</a:t>
            </a:fld>
            <a:endParaRPr lang="en-US"/>
          </a:p>
        </p:txBody>
      </p:sp>
    </p:spTree>
  </p:cSld>
  <p:clrMapOvr>
    <a:masterClrMapping/>
  </p:clrMapOvr>
  <p:transition advClick="0" advTm="900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en-US" noProof="1" smtClean="0"/>
              <a:t>Click to edit Master title style</a:t>
            </a:r>
            <a:endParaRPr lang="en-US" noProof="1"/>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noProof="1" smtClean="0"/>
              <a:t>Click to edit Master subtitle style</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5CA134-13B6-48B2-AEF3-2651AD632B0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088690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Nội dung 2"/>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3A9A5B-90FC-4CB7-8472-00738F2F592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322572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en-US" noProof="1" smtClean="0"/>
              <a:t>Click to edit Master title style</a:t>
            </a:r>
            <a:endParaRPr lang="en-US" noProof="1"/>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1"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FBF979-E009-40B1-B705-1B4215B22AD3}"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716094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2DBA9C9-FF4E-4579-9D83-19F73C8E976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426056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en-US" noProof="1" smtClean="0"/>
              <a:t>Click to edit Master title style</a:t>
            </a:r>
            <a:endParaRPr lang="en-US" noProof="1"/>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68861B3-DD77-44A8-AD13-EC4173FE9F6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379171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048529D-9EF2-4F62-ABF1-9FA15569532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36183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9A919D7-85F0-48AE-9471-B09584F122A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4257105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en-US" noProof="1" smtClean="0"/>
              <a:t>Click to edit Master title style</a:t>
            </a:r>
            <a:endParaRPr lang="en-US" noProof="1"/>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CE0735C-9D6A-4ABE-BE60-CC41F8F6295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54617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B9778F-6D61-4DC0-A39E-CC415D717A4C}" type="slidenum">
              <a:rPr lang="en-US"/>
              <a:pPr>
                <a:defRPr/>
              </a:pPr>
              <a:t>‹#›</a:t>
            </a:fld>
            <a:endParaRPr lang="en-US"/>
          </a:p>
        </p:txBody>
      </p:sp>
    </p:spTree>
  </p:cSld>
  <p:clrMapOvr>
    <a:masterClrMapping/>
  </p:clrMapOvr>
  <p:transition advClick="0" advTm="900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en-US" noProof="1" smtClean="0"/>
              <a:t>Click to edit Master title style</a:t>
            </a:r>
            <a:endParaRPr lang="en-US" noProof="1"/>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1"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A97982-B0A5-4C2F-A32B-DB93F90C7709}"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257585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en-US" noProof="1" smtClean="0"/>
              <a:t>Click to edit Master title style</a:t>
            </a:r>
            <a:endParaRPr lang="en-US" noProof="1"/>
          </a:p>
        </p:txBody>
      </p:sp>
      <p:sp>
        <p:nvSpPr>
          <p:cNvPr id="3" name="Nơi giữ chỗ cho Văn bản Dọc 2"/>
          <p:cNvSpPr>
            <a:spLocks noGrp="1"/>
          </p:cNvSpPr>
          <p:nvPr>
            <p:ph type="body" orient="vert" idx="1"/>
          </p:nvPr>
        </p:nvSpPr>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55892B-DC29-4C74-A0C6-8ECAE30B120D}"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088868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en-US" noProof="1" smtClean="0"/>
              <a:t>Click to edit Master title style</a:t>
            </a:r>
            <a:endParaRPr lang="en-US" noProof="1"/>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A8BEF74-AFC6-4027-ABB9-AB2C965B9C8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549752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êu đề và Bả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en-US" noProof="1" smtClean="0"/>
              <a:t>Click to edit Master title style</a:t>
            </a:r>
            <a:endParaRPr lang="en-US" noProof="1"/>
          </a:p>
        </p:txBody>
      </p:sp>
      <p:sp>
        <p:nvSpPr>
          <p:cNvPr id="3" name="Nơi giữ chỗ cho Bảng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55D5880-90F7-4A30-8D09-10C500F04EA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1195698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36AC1C2-4552-41F2-8EA2-A6231208DF90}" type="slidenum">
              <a:rPr lang="en-US"/>
              <a:pPr>
                <a:defRPr/>
              </a:pPr>
              <a:t>‹#›</a:t>
            </a:fld>
            <a:endParaRPr lang="en-US"/>
          </a:p>
        </p:txBody>
      </p:sp>
    </p:spTree>
  </p:cSld>
  <p:clrMapOvr>
    <a:masterClrMapping/>
  </p:clrMapOvr>
  <p:transition advClick="0" advTm="9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B64854-817F-4A08-8159-1CF89926D5D1}" type="slidenum">
              <a:rPr lang="en-US"/>
              <a:pPr>
                <a:defRPr/>
              </a:pPr>
              <a:t>‹#›</a:t>
            </a:fld>
            <a:endParaRPr lang="en-US"/>
          </a:p>
        </p:txBody>
      </p:sp>
    </p:spTree>
  </p:cSld>
  <p:clrMapOvr>
    <a:masterClrMapping/>
  </p:clrMapOvr>
  <p:transition advClick="0" advTm="9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6DC3600-E9EB-4676-A03F-30AF2A0C1928}" type="slidenum">
              <a:rPr lang="en-US"/>
              <a:pPr>
                <a:defRPr/>
              </a:pPr>
              <a:t>‹#›</a:t>
            </a:fld>
            <a:endParaRPr lang="en-US"/>
          </a:p>
        </p:txBody>
      </p:sp>
    </p:spTree>
  </p:cSld>
  <p:clrMapOvr>
    <a:masterClrMapping/>
  </p:clrMapOvr>
  <p:transition advClick="0" advTm="9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E37E14-C1B2-4C1B-848F-A97EAEDA024B}" type="slidenum">
              <a:rPr lang="en-US"/>
              <a:pPr>
                <a:defRPr/>
              </a:pPr>
              <a:t>‹#›</a:t>
            </a:fld>
            <a:endParaRPr lang="en-US"/>
          </a:p>
        </p:txBody>
      </p:sp>
    </p:spTree>
  </p:cSld>
  <p:clrMapOvr>
    <a:masterClrMapping/>
  </p:clrMapOvr>
  <p:transition advClick="0" advTm="9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A88358-C6D3-416D-A063-1D91930071B9}" type="slidenum">
              <a:rPr lang="en-US"/>
              <a:pPr>
                <a:defRPr/>
              </a:pPr>
              <a:t>‹#›</a:t>
            </a:fld>
            <a:endParaRPr lang="en-US"/>
          </a:p>
        </p:txBody>
      </p:sp>
    </p:spTree>
  </p:cSld>
  <p:clrMapOvr>
    <a:masterClrMapping/>
  </p:clrMapOvr>
  <p:transition advClick="0" advTm="9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826596C-7758-423C-A064-B3B41EA19F16}" type="slidenum">
              <a:rPr lang="en-US"/>
              <a:pPr>
                <a:defRPr/>
              </a:pPr>
              <a:t>‹#›</a:t>
            </a:fld>
            <a:endParaRPr lang="en-US"/>
          </a:p>
        </p:txBody>
      </p:sp>
    </p:spTree>
  </p:cSld>
  <p:clrMapOvr>
    <a:masterClrMapping/>
  </p:clrMapOvr>
  <p:transition advClick="0" advTm="9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072DB1-1558-45DE-8D7B-DBE9D649186F}" type="slidenum">
              <a:rPr lang="en-US"/>
              <a:pPr>
                <a:defRPr/>
              </a:pPr>
              <a:t>‹#›</a:t>
            </a:fld>
            <a:endParaRPr lang="en-US"/>
          </a:p>
        </p:txBody>
      </p:sp>
    </p:spTree>
  </p:cSld>
  <p:clrMapOvr>
    <a:masterClrMapping/>
  </p:clrMapOvr>
  <p:transition advClick="0" advTm="9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26E3CE8-0719-4C19-BB53-45F9D87799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9000"/>
  <p:txStyles>
    <p:title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0" i="0" u="none">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buFont typeface="Arial" pitchFamily="34" charset="0"/>
              <a:buNone/>
              <a:defRPr sz="1400">
                <a:latin typeface="Arial" pitchFamily="34" charset="0"/>
                <a:ea typeface="SimSun" pitchFamily="2" charset="-122"/>
              </a:defRPr>
            </a:lvl1pPr>
          </a:lstStyle>
          <a:p>
            <a:pPr>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buFont typeface="Arial" pitchFamily="34" charset="0"/>
              <a:buNone/>
              <a:defRPr sz="1400">
                <a:latin typeface="Arial" pitchFamily="34" charset="0"/>
                <a:ea typeface="SimSun" pitchFamily="2" charset="-122"/>
              </a:defRPr>
            </a:lvl1pPr>
          </a:lstStyle>
          <a:p>
            <a:pPr>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r">
              <a:buFont typeface="Arial" pitchFamily="34" charset="0"/>
              <a:buNone/>
              <a:defRPr sz="1400">
                <a:latin typeface="Arial" pitchFamily="34" charset="0"/>
                <a:ea typeface="SimSun" pitchFamily="2" charset="-122"/>
              </a:defRPr>
            </a:lvl1pPr>
          </a:lstStyle>
          <a:p>
            <a:pPr>
              <a:defRPr/>
            </a:pPr>
            <a:fld id="{D945523F-680C-48B2-931B-417E8C91DDF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val="259582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cinet.vn/upLoadFile/HTML/9_48_24_2172008/nharong.htm" TargetMode="External"/><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hyperlink" Target="http://vi.wikipedia.org/wiki/Nh%C3%A0_r%C3%B4ng" TargetMode="External"/><Relationship Id="rId4" Type="http://schemas.openxmlformats.org/officeDocument/2006/relationships/hyperlink" Target="http://www.google.com.vn/search?q=nha+rong+tay+nguyen&amp;hl=vi&amp;prmd=imvns&amp;tbm=isch&amp;tbo=u&amp;source=univ&amp;sa=X&amp;ei=JOfCT8P1Oa-TiAeRnOm9Cg&amp;sqi=2&amp;ved=0CFEQsAQ&amp;biw=1036&amp;bih=63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file:///K:\TU%20KHO%2011.doc"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WordArt 3"/>
          <p:cNvSpPr>
            <a:spLocks noChangeArrowheads="1" noChangeShapeType="1" noTextEdit="1"/>
          </p:cNvSpPr>
          <p:nvPr/>
        </p:nvSpPr>
        <p:spPr bwMode="auto">
          <a:xfrm>
            <a:off x="533400" y="1524000"/>
            <a:ext cx="8305800" cy="4824413"/>
          </a:xfrm>
          <a:prstGeom prst="rect">
            <a:avLst/>
          </a:prstGeom>
        </p:spPr>
        <p:txBody>
          <a:bodyPr wrap="none" fromWordArt="1">
            <a:prstTxWarp prst="textPlain">
              <a:avLst>
                <a:gd name="adj" fmla="val 50000"/>
              </a:avLst>
            </a:prstTxWarp>
          </a:bodyPr>
          <a:lstStyle/>
          <a:p>
            <a:pPr algn="ctr">
              <a:buFont typeface="Arial" charset="0"/>
              <a:buNone/>
            </a:pPr>
            <a:r>
              <a:rPr lang="en-US" sz="6000" b="1" kern="10" smtClean="0">
                <a:ln w="9525">
                  <a:solidFill>
                    <a:srgbClr val="000000"/>
                  </a:solidFill>
                  <a:round/>
                  <a:headEnd/>
                  <a:tailEnd/>
                </a:ln>
                <a:solidFill>
                  <a:srgbClr val="FF0000"/>
                </a:solidFill>
                <a:latin typeface="Times New Roman"/>
                <a:cs typeface="Times New Roman"/>
              </a:rPr>
              <a:t>MÔN: TIẾNG VIỆT</a:t>
            </a:r>
          </a:p>
          <a:p>
            <a:pPr algn="ctr">
              <a:buFont typeface="Arial" charset="0"/>
              <a:buNone/>
            </a:pPr>
            <a:r>
              <a:rPr lang="en-US" sz="6000" b="1" kern="10" smtClean="0">
                <a:ln w="9525">
                  <a:solidFill>
                    <a:srgbClr val="000000"/>
                  </a:solidFill>
                  <a:round/>
                  <a:headEnd/>
                  <a:tailEnd/>
                </a:ln>
                <a:solidFill>
                  <a:srgbClr val="FF0000"/>
                </a:solidFill>
                <a:latin typeface="Times New Roman"/>
                <a:cs typeface="Times New Roman"/>
              </a:rPr>
              <a:t>PHÂN MÔN: TẬP ĐỌC</a:t>
            </a:r>
          </a:p>
          <a:p>
            <a:pPr algn="ctr">
              <a:buFont typeface="Arial" charset="0"/>
              <a:buNone/>
            </a:pPr>
            <a:r>
              <a:rPr lang="en-US" sz="6000" b="1" kern="10" smtClean="0">
                <a:ln w="9525">
                  <a:solidFill>
                    <a:srgbClr val="000000"/>
                  </a:solidFill>
                  <a:round/>
                  <a:headEnd/>
                  <a:tailEnd/>
                </a:ln>
                <a:solidFill>
                  <a:srgbClr val="FF0000"/>
                </a:solidFill>
                <a:latin typeface="Times New Roman"/>
                <a:cs typeface="Times New Roman"/>
              </a:rPr>
              <a:t>LỚP: 3</a:t>
            </a:r>
          </a:p>
        </p:txBody>
      </p:sp>
      <p:sp>
        <p:nvSpPr>
          <p:cNvPr id="3076" name="WordArt 4"/>
          <p:cNvSpPr>
            <a:spLocks noChangeArrowheads="1" noChangeShapeType="1" noTextEdit="1"/>
          </p:cNvSpPr>
          <p:nvPr/>
        </p:nvSpPr>
        <p:spPr bwMode="auto">
          <a:xfrm>
            <a:off x="2268538" y="304800"/>
            <a:ext cx="4057650" cy="523875"/>
          </a:xfrm>
          <a:prstGeom prst="rect">
            <a:avLst/>
          </a:prstGeom>
        </p:spPr>
        <p:txBody>
          <a:bodyPr wrap="none" fromWordArt="1">
            <a:prstTxWarp prst="textPlain">
              <a:avLst>
                <a:gd name="adj" fmla="val 50000"/>
              </a:avLst>
            </a:prstTxWarp>
            <a:scene3d>
              <a:camera prst="legacyPerspectiveBottomRight">
                <a:rot lat="0" lon="21239993" rev="0"/>
              </a:camera>
              <a:lightRig rig="legacyHarsh3" dir="l"/>
            </a:scene3d>
            <a:sp3d extrusionH="430200" prstMaterial="legacyMatte">
              <a:extrusionClr>
                <a:srgbClr val="C0C0C0"/>
              </a:extrusionClr>
            </a:sp3d>
          </a:bodyPr>
          <a:lstStyle/>
          <a:p>
            <a:pPr algn="ctr">
              <a:buFont typeface="Arial" charset="0"/>
              <a:buNone/>
            </a:pPr>
            <a:r>
              <a:rPr lang="vi-VN" sz="3600" kern="10" smtClean="0">
                <a:ln w="9525">
                  <a:round/>
                  <a:headEnd/>
                  <a:tailEnd/>
                </a:ln>
                <a:solidFill>
                  <a:srgbClr val="00FFFF"/>
                </a:solidFill>
                <a:latin typeface="Times New Roman"/>
                <a:cs typeface="Times New Roman"/>
              </a:rPr>
              <a:t>TRƯỜNG TIỂU HỌC ÁI MỘ B</a:t>
            </a:r>
            <a:endParaRPr lang="en-US" sz="3600" kern="10" smtClean="0">
              <a:ln w="9525">
                <a:round/>
                <a:headEnd/>
                <a:tailEnd/>
              </a:ln>
              <a:solidFill>
                <a:srgbClr val="00FFFF"/>
              </a:solidFill>
              <a:latin typeface="Times New Roman"/>
              <a:cs typeface="Times New Roman"/>
            </a:endParaRPr>
          </a:p>
        </p:txBody>
      </p:sp>
    </p:spTree>
    <p:extLst>
      <p:ext uri="{BB962C8B-B14F-4D97-AF65-F5344CB8AC3E}">
        <p14:creationId xmlns:p14="http://schemas.microsoft.com/office/powerpoint/2010/main" val="1244145465"/>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circle(in)">
                                      <p:cBhvr>
                                        <p:cTn id="7" dur="50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grpId="0"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fade">
                                      <p:cBhvr>
                                        <p:cTn id="12" dur="2000"/>
                                        <p:tgtEl>
                                          <p:spTgt spid="3076"/>
                                        </p:tgtEl>
                                      </p:cBhvr>
                                    </p:animEffect>
                                    <p:anim calcmode="lin" valueType="num">
                                      <p:cBhvr>
                                        <p:cTn id="13" dur="2000" fill="hold"/>
                                        <p:tgtEl>
                                          <p:spTgt spid="3076"/>
                                        </p:tgtEl>
                                        <p:attrNameLst>
                                          <p:attrName>style.rotation</p:attrName>
                                        </p:attrNameLst>
                                      </p:cBhvr>
                                      <p:tavLst>
                                        <p:tav tm="0">
                                          <p:val>
                                            <p:fltVal val="720"/>
                                          </p:val>
                                        </p:tav>
                                        <p:tav tm="100000">
                                          <p:val>
                                            <p:fltVal val="0"/>
                                          </p:val>
                                        </p:tav>
                                      </p:tavLst>
                                    </p:anim>
                                    <p:anim calcmode="lin" valueType="num">
                                      <p:cBhvr>
                                        <p:cTn id="14" dur="2000" fill="hold"/>
                                        <p:tgtEl>
                                          <p:spTgt spid="3076"/>
                                        </p:tgtEl>
                                        <p:attrNameLst>
                                          <p:attrName>ppt_h</p:attrName>
                                        </p:attrNameLst>
                                      </p:cBhvr>
                                      <p:tavLst>
                                        <p:tav tm="0">
                                          <p:val>
                                            <p:fltVal val="0"/>
                                          </p:val>
                                        </p:tav>
                                        <p:tav tm="100000">
                                          <p:val>
                                            <p:strVal val="#ppt_h"/>
                                          </p:val>
                                        </p:tav>
                                      </p:tavLst>
                                    </p:anim>
                                    <p:anim calcmode="lin" valueType="num">
                                      <p:cBhvr>
                                        <p:cTn id="15" dur="2000" fill="hold"/>
                                        <p:tgtEl>
                                          <p:spTgt spid="307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2800" b="1">
                <a:solidFill>
                  <a:srgbClr val="660066"/>
                </a:solidFill>
                <a:latin typeface="+mn-lt"/>
              </a:rPr>
              <a:t>Nhà rông ở Tây Nguyên</a:t>
            </a:r>
          </a:p>
        </p:txBody>
      </p:sp>
      <p:sp>
        <p:nvSpPr>
          <p:cNvPr id="10243" name="Rectangle 5"/>
          <p:cNvSpPr>
            <a:spLocks noChangeArrowheads="1"/>
          </p:cNvSpPr>
          <p:nvPr/>
        </p:nvSpPr>
        <p:spPr bwMode="auto">
          <a:xfrm>
            <a:off x="838200" y="1676400"/>
            <a:ext cx="1524000" cy="457200"/>
          </a:xfrm>
          <a:prstGeom prst="rect">
            <a:avLst/>
          </a:prstGeom>
          <a:noFill/>
          <a:ln w="9525">
            <a:noFill/>
            <a:miter lim="800000"/>
            <a:headEnd/>
            <a:tailEnd/>
          </a:ln>
        </p:spPr>
        <p:txBody>
          <a:bodyPr wrap="none" anchor="ctr"/>
          <a:lstStyle/>
          <a:p>
            <a:pPr algn="ctr"/>
            <a:r>
              <a:rPr lang="en-US" sz="2400" b="1" u="sng">
                <a:latin typeface="+mn-lt"/>
              </a:rPr>
              <a:t>Tìm hiểu bài</a:t>
            </a:r>
          </a:p>
        </p:txBody>
      </p:sp>
      <p:sp>
        <p:nvSpPr>
          <p:cNvPr id="10244" name="Rectangle 6"/>
          <p:cNvSpPr>
            <a:spLocks noChangeArrowheads="1"/>
          </p:cNvSpPr>
          <p:nvPr/>
        </p:nvSpPr>
        <p:spPr bwMode="auto">
          <a:xfrm>
            <a:off x="4572000" y="2514600"/>
            <a:ext cx="1981200" cy="381000"/>
          </a:xfrm>
          <a:prstGeom prst="rect">
            <a:avLst/>
          </a:prstGeom>
          <a:noFill/>
          <a:ln w="9525">
            <a:noFill/>
            <a:miter lim="800000"/>
            <a:headEnd/>
            <a:tailEnd/>
          </a:ln>
        </p:spPr>
        <p:txBody>
          <a:bodyPr wrap="none" anchor="ctr"/>
          <a:lstStyle/>
          <a:p>
            <a:pPr algn="ctr"/>
            <a:endParaRPr lang="en-US" sz="2000">
              <a:latin typeface="Arial" charset="0"/>
            </a:endParaRPr>
          </a:p>
        </p:txBody>
      </p:sp>
      <p:sp>
        <p:nvSpPr>
          <p:cNvPr id="10245" name="Rectangle 21"/>
          <p:cNvSpPr>
            <a:spLocks noChangeArrowheads="1"/>
          </p:cNvSpPr>
          <p:nvPr/>
        </p:nvSpPr>
        <p:spPr bwMode="auto">
          <a:xfrm>
            <a:off x="152400" y="3124200"/>
            <a:ext cx="8686800" cy="1828800"/>
          </a:xfrm>
          <a:prstGeom prst="rect">
            <a:avLst/>
          </a:prstGeom>
          <a:noFill/>
          <a:ln w="9525">
            <a:noFill/>
            <a:miter lim="800000"/>
            <a:headEnd/>
            <a:tailEnd/>
          </a:ln>
        </p:spPr>
        <p:txBody>
          <a:bodyPr/>
          <a:lstStyle/>
          <a:p>
            <a:r>
              <a:rPr lang="en-US" sz="2400">
                <a:latin typeface="Arial" charset="0"/>
              </a:rPr>
              <a:t> </a:t>
            </a:r>
            <a:endParaRPr lang="en-US" sz="2400" b="1">
              <a:solidFill>
                <a:srgbClr val="FF0000"/>
              </a:solidFill>
              <a:latin typeface="Arial" charset="0"/>
            </a:endParaRPr>
          </a:p>
        </p:txBody>
      </p:sp>
      <p:sp>
        <p:nvSpPr>
          <p:cNvPr id="33800" name="Rectangle 8"/>
          <p:cNvSpPr>
            <a:spLocks noChangeArrowheads="1"/>
          </p:cNvSpPr>
          <p:nvPr/>
        </p:nvSpPr>
        <p:spPr bwMode="auto">
          <a:xfrm>
            <a:off x="304800" y="2362200"/>
            <a:ext cx="8610600" cy="762000"/>
          </a:xfrm>
          <a:prstGeom prst="rect">
            <a:avLst/>
          </a:prstGeom>
          <a:noFill/>
          <a:ln w="9525">
            <a:noFill/>
            <a:miter lim="800000"/>
            <a:headEnd/>
            <a:tailEnd/>
          </a:ln>
        </p:spPr>
        <p:txBody>
          <a:bodyPr wrap="none" anchor="ctr"/>
          <a:lstStyle/>
          <a:p>
            <a:r>
              <a:rPr lang="en-US" sz="2400" b="1">
                <a:latin typeface="Arial" charset="0"/>
              </a:rPr>
              <a:t> </a:t>
            </a:r>
            <a:r>
              <a:rPr lang="en-US" sz="2400" b="1">
                <a:solidFill>
                  <a:srgbClr val="FF0000"/>
                </a:solidFill>
                <a:latin typeface="+mn-lt"/>
              </a:rPr>
              <a:t>Đọc đoạn 3,4: Trả lời câu hỏi.</a:t>
            </a:r>
          </a:p>
          <a:p>
            <a:r>
              <a:rPr lang="en-US" sz="2400" b="1">
                <a:solidFill>
                  <a:srgbClr val="FF0000"/>
                </a:solidFill>
                <a:latin typeface="+mn-lt"/>
              </a:rPr>
              <a:t>Vì sao nói nhà gian giữa là trung tâm của nhà rông ?</a:t>
            </a:r>
          </a:p>
        </p:txBody>
      </p:sp>
      <p:sp>
        <p:nvSpPr>
          <p:cNvPr id="16389" name="Arc 5"/>
          <p:cNvSpPr>
            <a:spLocks/>
          </p:cNvSpPr>
          <p:nvPr/>
        </p:nvSpPr>
        <p:spPr bwMode="auto">
          <a:xfrm>
            <a:off x="304800" y="3200400"/>
            <a:ext cx="7848600" cy="83026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noFill/>
            <a:miter lim="800000"/>
            <a:headEnd/>
            <a:tailEnd/>
          </a:ln>
        </p:spPr>
        <p:txBody>
          <a:bodyPr>
            <a:spAutoFit/>
          </a:bodyPr>
          <a:lstStyle/>
          <a:p>
            <a:pPr>
              <a:spcBef>
                <a:spcPct val="20000"/>
              </a:spcBef>
            </a:pPr>
            <a:r>
              <a:rPr lang="en-US" sz="2400" b="1"/>
              <a:t>(Vì gian giữa là nơi có bếp lửa, nơi già làng thường tụ họp để bàn việc lớn, nơi tiếp khách của cả làng.)</a:t>
            </a:r>
          </a:p>
        </p:txBody>
      </p:sp>
      <p:sp>
        <p:nvSpPr>
          <p:cNvPr id="10248" name="Rectangle 13"/>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400" b="1">
                <a:latin typeface="Arial" charset="0"/>
              </a:rPr>
              <a:t> </a:t>
            </a:r>
          </a:p>
        </p:txBody>
      </p:sp>
      <p:sp>
        <p:nvSpPr>
          <p:cNvPr id="10249" name="Rectangle 14"/>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000" b="1">
                <a:latin typeface="+mn-lt"/>
              </a:rPr>
              <a:t>Tập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800"/>
                                        </p:tgtEl>
                                        <p:attrNameLst>
                                          <p:attrName>style.visibility</p:attrName>
                                        </p:attrNameLst>
                                      </p:cBhvr>
                                      <p:to>
                                        <p:strVal val="visible"/>
                                      </p:to>
                                    </p:set>
                                    <p:animEffect transition="in" filter="blinds(horizontal)">
                                      <p:cBhvr>
                                        <p:cTn id="7" dur="500"/>
                                        <p:tgtEl>
                                          <p:spTgt spid="338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blinds(horizontal)">
                                      <p:cBhvr>
                                        <p:cTn id="12"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0" grpId="0"/>
      <p:bldP spid="1638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3200" b="1">
                <a:solidFill>
                  <a:srgbClr val="660066"/>
                </a:solidFill>
                <a:latin typeface="+mn-lt"/>
              </a:rPr>
              <a:t>Nhà rông ở Tây Nguyên</a:t>
            </a:r>
          </a:p>
        </p:txBody>
      </p:sp>
      <p:sp>
        <p:nvSpPr>
          <p:cNvPr id="11267" name="Line 7"/>
          <p:cNvSpPr>
            <a:spLocks noChangeShapeType="1"/>
          </p:cNvSpPr>
          <p:nvPr/>
        </p:nvSpPr>
        <p:spPr bwMode="auto">
          <a:xfrm>
            <a:off x="4572000" y="2057400"/>
            <a:ext cx="0" cy="3124200"/>
          </a:xfrm>
          <a:prstGeom prst="line">
            <a:avLst/>
          </a:prstGeom>
          <a:noFill/>
          <a:ln w="38100">
            <a:noFill/>
            <a:round/>
            <a:headEnd/>
            <a:tailEnd/>
          </a:ln>
        </p:spPr>
        <p:txBody>
          <a:bodyPr/>
          <a:lstStyle/>
          <a:p>
            <a:endParaRPr lang="en-US"/>
          </a:p>
        </p:txBody>
      </p:sp>
      <p:sp>
        <p:nvSpPr>
          <p:cNvPr id="11268" name="Rectangle 9"/>
          <p:cNvSpPr>
            <a:spLocks noChangeArrowheads="1"/>
          </p:cNvSpPr>
          <p:nvPr/>
        </p:nvSpPr>
        <p:spPr bwMode="auto">
          <a:xfrm>
            <a:off x="4572000" y="2514600"/>
            <a:ext cx="1981200" cy="381000"/>
          </a:xfrm>
          <a:prstGeom prst="rect">
            <a:avLst/>
          </a:prstGeom>
          <a:noFill/>
          <a:ln w="9525">
            <a:noFill/>
            <a:miter lim="800000"/>
            <a:headEnd/>
            <a:tailEnd/>
          </a:ln>
        </p:spPr>
        <p:txBody>
          <a:bodyPr wrap="none" anchor="ctr"/>
          <a:lstStyle/>
          <a:p>
            <a:pPr algn="ctr"/>
            <a:endParaRPr lang="en-US" sz="2400">
              <a:latin typeface="Arial" charset="0"/>
            </a:endParaRPr>
          </a:p>
        </p:txBody>
      </p:sp>
      <p:sp>
        <p:nvSpPr>
          <p:cNvPr id="11269" name="Rectangle 22"/>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11270" name="Rectangle 23"/>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mn-lt"/>
              </a:rPr>
              <a:t>Tập đọc</a:t>
            </a:r>
          </a:p>
        </p:txBody>
      </p:sp>
      <p:sp>
        <p:nvSpPr>
          <p:cNvPr id="16389" name="Arc 5"/>
          <p:cNvSpPr>
            <a:spLocks/>
          </p:cNvSpPr>
          <p:nvPr/>
        </p:nvSpPr>
        <p:spPr bwMode="auto">
          <a:xfrm>
            <a:off x="3657600" y="1905000"/>
            <a:ext cx="1905000" cy="519113"/>
          </a:xfrm>
          <a:custGeom>
            <a:avLst/>
            <a:gdLst>
              <a:gd name="T0" fmla="*/ 0 w 21600"/>
              <a:gd name="T1" fmla="*/ 0 h 21600"/>
              <a:gd name="T2" fmla="*/ 2147483647 w 21600"/>
              <a:gd name="T3" fmla="*/ 299832158 h 21600"/>
              <a:gd name="T4" fmla="*/ 0 w 21600"/>
              <a:gd name="T5" fmla="*/ 29983215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noFill/>
            <a:miter lim="800000"/>
            <a:headEnd/>
            <a:tailEnd/>
          </a:ln>
        </p:spPr>
        <p:txBody>
          <a:bodyPr>
            <a:spAutoFit/>
          </a:bodyPr>
          <a:lstStyle/>
          <a:p>
            <a:pPr>
              <a:spcBef>
                <a:spcPct val="20000"/>
              </a:spcBef>
            </a:pPr>
            <a:r>
              <a:rPr lang="en-US" sz="2800" b="1">
                <a:solidFill>
                  <a:srgbClr val="FF0000"/>
                </a:solidFill>
              </a:rPr>
              <a:t>Nội dung :</a:t>
            </a:r>
          </a:p>
        </p:txBody>
      </p:sp>
      <p:sp>
        <p:nvSpPr>
          <p:cNvPr id="11272" name="Arc 5"/>
          <p:cNvSpPr>
            <a:spLocks/>
          </p:cNvSpPr>
          <p:nvPr/>
        </p:nvSpPr>
        <p:spPr bwMode="auto">
          <a:xfrm>
            <a:off x="609600" y="2743200"/>
            <a:ext cx="8229600" cy="519113"/>
          </a:xfrm>
          <a:custGeom>
            <a:avLst/>
            <a:gdLst>
              <a:gd name="T0" fmla="*/ 0 w 21600"/>
              <a:gd name="T1" fmla="*/ 0 h 21600"/>
              <a:gd name="T2" fmla="*/ 2147483647 w 21600"/>
              <a:gd name="T3" fmla="*/ 299832158 h 21600"/>
              <a:gd name="T4" fmla="*/ 0 w 21600"/>
              <a:gd name="T5" fmla="*/ 299832158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noFill/>
            <a:miter lim="800000"/>
            <a:headEnd/>
            <a:tailEnd/>
          </a:ln>
        </p:spPr>
        <p:txBody>
          <a:bodyPr>
            <a:spAutoFit/>
          </a:bodyPr>
          <a:lstStyle/>
          <a:p>
            <a:endParaRPr lang="en-US"/>
          </a:p>
        </p:txBody>
      </p:sp>
      <p:sp>
        <p:nvSpPr>
          <p:cNvPr id="3" name="Arc 5"/>
          <p:cNvSpPr>
            <a:spLocks/>
          </p:cNvSpPr>
          <p:nvPr/>
        </p:nvSpPr>
        <p:spPr bwMode="auto">
          <a:xfrm>
            <a:off x="1447800" y="2362200"/>
            <a:ext cx="6400800" cy="1373188"/>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noFill/>
            <a:miter lim="800000"/>
            <a:headEnd/>
            <a:tailEnd/>
          </a:ln>
        </p:spPr>
        <p:txBody>
          <a:bodyPr>
            <a:spAutoFit/>
          </a:bodyPr>
          <a:lstStyle/>
          <a:p>
            <a:pPr>
              <a:spcBef>
                <a:spcPct val="20000"/>
              </a:spcBef>
            </a:pPr>
            <a:r>
              <a:rPr lang="en-US" sz="2800" b="1"/>
              <a:t>     Đặc điểm của nhà rông và những sinh    hoạt cộng đồng ở Tây Nguyên gắn với nhà rông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blinds(horizontal)">
                                      <p:cBhvr>
                                        <p:cTn id="7" dur="500"/>
                                        <p:tgtEl>
                                          <p:spTgt spid="16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CCFFFF"/>
            </a:gs>
          </a:gsLst>
          <a:lin ang="2700000" scaled="1"/>
        </a:gradFill>
        <a:effectLst/>
      </p:bgPr>
    </p:bg>
    <p:spTree>
      <p:nvGrpSpPr>
        <p:cNvPr id="1" name=""/>
        <p:cNvGrpSpPr/>
        <p:nvPr/>
      </p:nvGrpSpPr>
      <p:grpSpPr>
        <a:xfrm>
          <a:off x="0" y="0"/>
          <a:ext cx="0" cy="0"/>
          <a:chOff x="0" y="0"/>
          <a:chExt cx="0" cy="0"/>
        </a:xfrm>
      </p:grpSpPr>
      <p:sp>
        <p:nvSpPr>
          <p:cNvPr id="74758" name="Rectangle 6"/>
          <p:cNvSpPr>
            <a:spLocks noChangeArrowheads="1"/>
          </p:cNvSpPr>
          <p:nvPr/>
        </p:nvSpPr>
        <p:spPr bwMode="auto">
          <a:xfrm>
            <a:off x="304800" y="2286000"/>
            <a:ext cx="5638800" cy="609600"/>
          </a:xfrm>
          <a:prstGeom prst="rect">
            <a:avLst/>
          </a:prstGeom>
          <a:noFill/>
          <a:ln w="9525">
            <a:noFill/>
            <a:miter lim="800000"/>
            <a:headEnd/>
            <a:tailEnd/>
          </a:ln>
        </p:spPr>
        <p:txBody>
          <a:bodyPr/>
          <a:lstStyle/>
          <a:p>
            <a:r>
              <a:rPr lang="en-US" sz="2800" b="1">
                <a:latin typeface="Arial" charset="0"/>
              </a:rPr>
              <a:t>- </a:t>
            </a:r>
            <a:r>
              <a:rPr lang="en-US" sz="2800" b="1">
                <a:latin typeface="+mj-lt"/>
              </a:rPr>
              <a:t>GV đọc diễn cảm toàn bài.</a:t>
            </a:r>
          </a:p>
        </p:txBody>
      </p:sp>
      <p:sp>
        <p:nvSpPr>
          <p:cNvPr id="12291" name="Rectangle 5"/>
          <p:cNvSpPr>
            <a:spLocks noChangeArrowheads="1"/>
          </p:cNvSpPr>
          <p:nvPr/>
        </p:nvSpPr>
        <p:spPr bwMode="auto">
          <a:xfrm>
            <a:off x="2590800" y="914400"/>
            <a:ext cx="3962400" cy="685800"/>
          </a:xfrm>
          <a:prstGeom prst="rect">
            <a:avLst/>
          </a:prstGeom>
          <a:noFill/>
          <a:ln w="9525">
            <a:noFill/>
            <a:miter lim="800000"/>
            <a:headEnd/>
            <a:tailEnd/>
          </a:ln>
        </p:spPr>
        <p:txBody>
          <a:bodyPr wrap="none" anchor="ctr"/>
          <a:lstStyle/>
          <a:p>
            <a:pPr algn="ctr"/>
            <a:r>
              <a:rPr lang="en-US" sz="3200" b="1">
                <a:solidFill>
                  <a:srgbClr val="660066"/>
                </a:solidFill>
                <a:latin typeface="+mn-lt"/>
              </a:rPr>
              <a:t>Nhà rông ở Tây Nguyên</a:t>
            </a:r>
          </a:p>
        </p:txBody>
      </p:sp>
      <p:sp>
        <p:nvSpPr>
          <p:cNvPr id="11270" name="Rectangle 6"/>
          <p:cNvSpPr>
            <a:spLocks noChangeArrowheads="1"/>
          </p:cNvSpPr>
          <p:nvPr/>
        </p:nvSpPr>
        <p:spPr bwMode="auto">
          <a:xfrm>
            <a:off x="304800" y="3581400"/>
            <a:ext cx="7924800" cy="685800"/>
          </a:xfrm>
          <a:prstGeom prst="rect">
            <a:avLst/>
          </a:prstGeom>
          <a:noFill/>
          <a:ln w="9525">
            <a:noFill/>
            <a:miter lim="800000"/>
            <a:headEnd/>
            <a:tailEnd/>
          </a:ln>
        </p:spPr>
        <p:txBody>
          <a:bodyPr wrap="none" anchor="ctr"/>
          <a:lstStyle/>
          <a:p>
            <a:pPr>
              <a:spcBef>
                <a:spcPct val="20000"/>
              </a:spcBef>
            </a:pPr>
            <a:r>
              <a:rPr lang="en-US" sz="2800" b="1">
                <a:latin typeface="+mn-lt"/>
              </a:rPr>
              <a:t>- Bình chọn bạn đọc hay thể hiện đúng </a:t>
            </a:r>
            <a:r>
              <a:rPr lang="en-US" sz="2800" b="1">
                <a:latin typeface="+mj-lt"/>
              </a:rPr>
              <a:t>nội dung .</a:t>
            </a:r>
            <a:endParaRPr lang="en-US" sz="2800">
              <a:latin typeface="+mj-lt"/>
            </a:endParaRPr>
          </a:p>
        </p:txBody>
      </p:sp>
      <p:sp>
        <p:nvSpPr>
          <p:cNvPr id="11273" name="Rectangle 9"/>
          <p:cNvSpPr>
            <a:spLocks noChangeArrowheads="1"/>
          </p:cNvSpPr>
          <p:nvPr/>
        </p:nvSpPr>
        <p:spPr bwMode="auto">
          <a:xfrm>
            <a:off x="381000" y="4267200"/>
            <a:ext cx="3657600" cy="685800"/>
          </a:xfrm>
          <a:prstGeom prst="rect">
            <a:avLst/>
          </a:prstGeom>
          <a:noFill/>
          <a:ln w="9525">
            <a:noFill/>
            <a:miter lim="800000"/>
            <a:headEnd/>
            <a:tailEnd/>
          </a:ln>
        </p:spPr>
        <p:txBody>
          <a:bodyPr wrap="none" anchor="ctr"/>
          <a:lstStyle/>
          <a:p>
            <a:pPr>
              <a:spcBef>
                <a:spcPct val="20000"/>
              </a:spcBef>
            </a:pPr>
            <a:r>
              <a:rPr lang="en-US" sz="2800" b="1">
                <a:latin typeface="+mn-lt"/>
              </a:rPr>
              <a:t>- Học sinh thi đọc cả bài-khen ngợi HS.</a:t>
            </a:r>
            <a:endParaRPr lang="en-US" sz="2800">
              <a:latin typeface="+mn-lt"/>
            </a:endParaRPr>
          </a:p>
        </p:txBody>
      </p:sp>
      <p:sp>
        <p:nvSpPr>
          <p:cNvPr id="11274" name="Rectangle 10"/>
          <p:cNvSpPr>
            <a:spLocks noChangeArrowheads="1"/>
          </p:cNvSpPr>
          <p:nvPr/>
        </p:nvSpPr>
        <p:spPr bwMode="auto">
          <a:xfrm>
            <a:off x="381000" y="2895600"/>
            <a:ext cx="6553200" cy="685800"/>
          </a:xfrm>
          <a:prstGeom prst="rect">
            <a:avLst/>
          </a:prstGeom>
          <a:noFill/>
          <a:ln w="9525">
            <a:noFill/>
            <a:miter lim="800000"/>
            <a:headEnd/>
            <a:tailEnd/>
          </a:ln>
        </p:spPr>
        <p:txBody>
          <a:bodyPr wrap="none" anchor="ctr"/>
          <a:lstStyle/>
          <a:p>
            <a:pPr>
              <a:spcBef>
                <a:spcPct val="20000"/>
              </a:spcBef>
            </a:pPr>
            <a:r>
              <a:rPr lang="en-US" sz="2800" b="1">
                <a:latin typeface="+mn-lt"/>
              </a:rPr>
              <a:t>- 4 học sinh thi đọc nối tiếp 4 đoạn của bài</a:t>
            </a:r>
            <a:r>
              <a:rPr lang="en-US" sz="2800" b="1">
                <a:latin typeface="Arial" charset="0"/>
              </a:rPr>
              <a:t>.</a:t>
            </a:r>
            <a:endParaRPr lang="en-US" sz="2800">
              <a:latin typeface="Arial" charset="0"/>
            </a:endParaRPr>
          </a:p>
        </p:txBody>
      </p:sp>
      <p:sp>
        <p:nvSpPr>
          <p:cNvPr id="12295" name="Rectangle 12"/>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12296" name="Rectangle 13"/>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mn-lt"/>
              </a:rPr>
              <a:t>Tập đọc</a:t>
            </a:r>
          </a:p>
        </p:txBody>
      </p:sp>
      <p:sp>
        <p:nvSpPr>
          <p:cNvPr id="2" name="Rectangle 6"/>
          <p:cNvSpPr>
            <a:spLocks noChangeArrowheads="1"/>
          </p:cNvSpPr>
          <p:nvPr/>
        </p:nvSpPr>
        <p:spPr bwMode="auto">
          <a:xfrm>
            <a:off x="304800" y="1524000"/>
            <a:ext cx="2590800" cy="609600"/>
          </a:xfrm>
          <a:prstGeom prst="rect">
            <a:avLst/>
          </a:prstGeom>
          <a:noFill/>
          <a:ln w="9525">
            <a:noFill/>
            <a:miter lim="800000"/>
            <a:headEnd/>
            <a:tailEnd/>
          </a:ln>
        </p:spPr>
        <p:txBody>
          <a:bodyPr/>
          <a:lstStyle/>
          <a:p>
            <a:r>
              <a:rPr lang="en-US" sz="2800" b="1">
                <a:solidFill>
                  <a:srgbClr val="CC3300"/>
                </a:solidFill>
                <a:latin typeface="Arial" charset="0"/>
              </a:rPr>
              <a:t> </a:t>
            </a:r>
            <a:r>
              <a:rPr lang="en-US" sz="2800" b="1" u="sng">
                <a:solidFill>
                  <a:srgbClr val="CC3300"/>
                </a:solidFill>
                <a:latin typeface="+mn-lt"/>
              </a:rPr>
              <a:t>Luyện đọc lại</a:t>
            </a:r>
            <a:r>
              <a:rPr lang="en-US" b="1">
                <a:solidFill>
                  <a:srgbClr val="CC3300"/>
                </a:solidFill>
                <a:latin typeface="+mn-l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758"/>
                                        </p:tgtEl>
                                        <p:attrNameLst>
                                          <p:attrName>style.visibility</p:attrName>
                                        </p:attrNameLst>
                                      </p:cBhvr>
                                      <p:to>
                                        <p:strVal val="visible"/>
                                      </p:to>
                                    </p:set>
                                    <p:animEffect transition="in" filter="blinds(horizontal)">
                                      <p:cBhvr>
                                        <p:cTn id="12" dur="500"/>
                                        <p:tgtEl>
                                          <p:spTgt spid="747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74"/>
                                        </p:tgtEl>
                                        <p:attrNameLst>
                                          <p:attrName>style.visibility</p:attrName>
                                        </p:attrNameLst>
                                      </p:cBhvr>
                                      <p:to>
                                        <p:strVal val="visible"/>
                                      </p:to>
                                    </p:set>
                                    <p:animEffect transition="in" filter="blinds(horizontal)">
                                      <p:cBhvr>
                                        <p:cTn id="17" dur="500"/>
                                        <p:tgtEl>
                                          <p:spTgt spid="112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70"/>
                                        </p:tgtEl>
                                        <p:attrNameLst>
                                          <p:attrName>style.visibility</p:attrName>
                                        </p:attrNameLst>
                                      </p:cBhvr>
                                      <p:to>
                                        <p:strVal val="visible"/>
                                      </p:to>
                                    </p:set>
                                    <p:animEffect transition="in" filter="blinds(horizontal)">
                                      <p:cBhvr>
                                        <p:cTn id="22" dur="500"/>
                                        <p:tgtEl>
                                          <p:spTgt spid="1127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73"/>
                                        </p:tgtEl>
                                        <p:attrNameLst>
                                          <p:attrName>style.visibility</p:attrName>
                                        </p:attrNameLst>
                                      </p:cBhvr>
                                      <p:to>
                                        <p:strVal val="visible"/>
                                      </p:to>
                                    </p:set>
                                    <p:animEffect transition="in" filter="blinds(horizontal)">
                                      <p:cBhvr>
                                        <p:cTn id="27" dur="500"/>
                                        <p:tgtEl>
                                          <p:spTgt spid="11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8" grpId="0"/>
      <p:bldP spid="11270" grpId="0"/>
      <p:bldP spid="11273" grpId="0"/>
      <p:bldP spid="11274"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1981200" y="1219200"/>
            <a:ext cx="2743200" cy="457200"/>
          </a:xfrm>
          <a:prstGeom prst="rect">
            <a:avLst/>
          </a:prstGeom>
          <a:noFill/>
          <a:ln w="9525">
            <a:noFill/>
            <a:miter lim="800000"/>
            <a:headEnd/>
            <a:tailEnd/>
          </a:ln>
        </p:spPr>
        <p:txBody>
          <a:bodyPr wrap="none" anchor="ctr"/>
          <a:lstStyle/>
          <a:p>
            <a:pPr algn="ctr"/>
            <a:r>
              <a:rPr lang="en-US" sz="2400" b="1">
                <a:latin typeface="+mn-lt"/>
              </a:rPr>
              <a:t>Tài liệu tham khảo:</a:t>
            </a:r>
          </a:p>
        </p:txBody>
      </p:sp>
      <p:sp>
        <p:nvSpPr>
          <p:cNvPr id="13315" name="Rectangle 5"/>
          <p:cNvSpPr>
            <a:spLocks noChangeArrowheads="1"/>
          </p:cNvSpPr>
          <p:nvPr/>
        </p:nvSpPr>
        <p:spPr bwMode="auto">
          <a:xfrm>
            <a:off x="1600200" y="3136900"/>
            <a:ext cx="6858000" cy="646113"/>
          </a:xfrm>
          <a:prstGeom prst="rect">
            <a:avLst/>
          </a:prstGeom>
          <a:noFill/>
          <a:ln w="9525">
            <a:noFill/>
            <a:miter lim="800000"/>
            <a:headEnd/>
            <a:tailEnd/>
          </a:ln>
        </p:spPr>
        <p:txBody>
          <a:bodyPr anchor="ctr">
            <a:spAutoFit/>
          </a:bodyPr>
          <a:lstStyle/>
          <a:p>
            <a:r>
              <a:rPr lang="en-US">
                <a:latin typeface="Arial" charset="0"/>
                <a:hlinkClick r:id="rId3"/>
              </a:rPr>
              <a:t>http://www.cinet.vn/upLoadFile/HTML/9_48_24_2172008/nharong.htm</a:t>
            </a:r>
            <a:r>
              <a:rPr lang="en-US">
                <a:latin typeface="Arial" charset="0"/>
              </a:rPr>
              <a:t> </a:t>
            </a:r>
          </a:p>
        </p:txBody>
      </p:sp>
      <p:sp>
        <p:nvSpPr>
          <p:cNvPr id="13316" name="Rectangle 6"/>
          <p:cNvSpPr>
            <a:spLocks noChangeArrowheads="1"/>
          </p:cNvSpPr>
          <p:nvPr/>
        </p:nvSpPr>
        <p:spPr bwMode="auto">
          <a:xfrm>
            <a:off x="1600200" y="4110038"/>
            <a:ext cx="6781800" cy="1201737"/>
          </a:xfrm>
          <a:prstGeom prst="rect">
            <a:avLst/>
          </a:prstGeom>
          <a:noFill/>
          <a:ln w="9525">
            <a:noFill/>
            <a:miter lim="800000"/>
            <a:headEnd/>
            <a:tailEnd/>
          </a:ln>
        </p:spPr>
        <p:txBody>
          <a:bodyPr anchor="ctr">
            <a:spAutoFit/>
          </a:bodyPr>
          <a:lstStyle/>
          <a:p>
            <a:r>
              <a:rPr lang="en-US">
                <a:latin typeface="Arial" charset="0"/>
                <a:hlinkClick r:id="rId4"/>
              </a:rPr>
              <a:t>http://www.google.com.vn/search?q=nha+rong+tay+nguyen&amp;hl=vi&amp;prmd=imvns&amp;tbm=isch&amp;tbo=u&amp;source=univ&amp;sa=X&amp;ei=JOfCT8P1Oa-TiAeRnOm9Cg&amp;sqi=2&amp;ved=0CFEQsAQ&amp;biw=1036&amp;bih=632</a:t>
            </a:r>
            <a:r>
              <a:rPr lang="en-US">
                <a:latin typeface="Arial" charset="0"/>
              </a:rPr>
              <a:t> </a:t>
            </a:r>
          </a:p>
        </p:txBody>
      </p:sp>
      <p:sp>
        <p:nvSpPr>
          <p:cNvPr id="13317" name="Rectangle 7"/>
          <p:cNvSpPr>
            <a:spLocks noChangeArrowheads="1"/>
          </p:cNvSpPr>
          <p:nvPr/>
        </p:nvSpPr>
        <p:spPr bwMode="auto">
          <a:xfrm>
            <a:off x="1600200" y="2222500"/>
            <a:ext cx="5486400" cy="646113"/>
          </a:xfrm>
          <a:prstGeom prst="rect">
            <a:avLst/>
          </a:prstGeom>
          <a:noFill/>
          <a:ln w="9525">
            <a:noFill/>
            <a:miter lim="800000"/>
            <a:headEnd/>
            <a:tailEnd/>
          </a:ln>
        </p:spPr>
        <p:txBody>
          <a:bodyPr anchor="ctr">
            <a:spAutoFit/>
          </a:bodyPr>
          <a:lstStyle/>
          <a:p>
            <a:r>
              <a:rPr lang="en-US">
                <a:latin typeface="Arial" charset="0"/>
                <a:hlinkClick r:id="rId5"/>
              </a:rPr>
              <a:t>http://vi.wikipedia.org/wiki/Nh%C3%A0_r%C3%B4ng</a:t>
            </a:r>
            <a:r>
              <a:rPr lang="en-US">
                <a:latin typeface="Arial" charset="0"/>
              </a:rPr>
              <a:t> </a:t>
            </a:r>
          </a:p>
        </p:txBody>
      </p:sp>
      <p:sp>
        <p:nvSpPr>
          <p:cNvPr id="13318" name="AutoShape 8"/>
          <p:cNvSpPr>
            <a:spLocks noChangeArrowheads="1"/>
          </p:cNvSpPr>
          <p:nvPr/>
        </p:nvSpPr>
        <p:spPr bwMode="auto">
          <a:xfrm>
            <a:off x="1257300" y="1114425"/>
            <a:ext cx="685800" cy="685800"/>
          </a:xfrm>
          <a:prstGeom prst="star4">
            <a:avLst>
              <a:gd name="adj" fmla="val 125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Arial" charset="0"/>
            </a:endParaRPr>
          </a:p>
        </p:txBody>
      </p:sp>
      <p:sp>
        <p:nvSpPr>
          <p:cNvPr id="13319" name="AutoShape 9"/>
          <p:cNvSpPr>
            <a:spLocks noChangeArrowheads="1"/>
          </p:cNvSpPr>
          <p:nvPr/>
        </p:nvSpPr>
        <p:spPr bwMode="auto">
          <a:xfrm>
            <a:off x="1066800" y="2352675"/>
            <a:ext cx="533400" cy="457200"/>
          </a:xfrm>
          <a:prstGeom prst="star4">
            <a:avLst>
              <a:gd name="adj" fmla="val 12500"/>
            </a:avLst>
          </a:prstGeom>
          <a:solidFill>
            <a:srgbClr val="FF0000"/>
          </a:solidFill>
          <a:ln w="12700" cap="sq">
            <a:solidFill>
              <a:schemeClr val="tx1"/>
            </a:solidFill>
            <a:miter lim="800000"/>
            <a:headEnd type="none" w="sm" len="sm"/>
            <a:tailEnd type="none" w="sm" len="sm"/>
          </a:ln>
        </p:spPr>
        <p:txBody>
          <a:bodyPr wrap="none" anchor="ctr"/>
          <a:lstStyle/>
          <a:p>
            <a:endParaRPr lang="en-US">
              <a:latin typeface="Arial" charset="0"/>
            </a:endParaRPr>
          </a:p>
        </p:txBody>
      </p:sp>
      <p:sp>
        <p:nvSpPr>
          <p:cNvPr id="13320" name="AutoShape 10"/>
          <p:cNvSpPr>
            <a:spLocks noChangeArrowheads="1"/>
          </p:cNvSpPr>
          <p:nvPr/>
        </p:nvSpPr>
        <p:spPr bwMode="auto">
          <a:xfrm>
            <a:off x="1095375" y="4514850"/>
            <a:ext cx="533400" cy="457200"/>
          </a:xfrm>
          <a:prstGeom prst="star4">
            <a:avLst>
              <a:gd name="adj" fmla="val 12500"/>
            </a:avLst>
          </a:prstGeom>
          <a:solidFill>
            <a:srgbClr val="FF0000"/>
          </a:solidFill>
          <a:ln w="12700" cap="sq">
            <a:solidFill>
              <a:schemeClr val="tx1"/>
            </a:solidFill>
            <a:miter lim="800000"/>
            <a:headEnd type="none" w="sm" len="sm"/>
            <a:tailEnd type="none" w="sm" len="sm"/>
          </a:ln>
        </p:spPr>
        <p:txBody>
          <a:bodyPr wrap="none" anchor="ctr"/>
          <a:lstStyle/>
          <a:p>
            <a:endParaRPr lang="en-US">
              <a:latin typeface="Arial" charset="0"/>
            </a:endParaRPr>
          </a:p>
        </p:txBody>
      </p:sp>
      <p:sp>
        <p:nvSpPr>
          <p:cNvPr id="13321" name="AutoShape 11"/>
          <p:cNvSpPr>
            <a:spLocks noChangeArrowheads="1"/>
          </p:cNvSpPr>
          <p:nvPr/>
        </p:nvSpPr>
        <p:spPr bwMode="auto">
          <a:xfrm>
            <a:off x="1076325" y="3286125"/>
            <a:ext cx="533400" cy="457200"/>
          </a:xfrm>
          <a:prstGeom prst="star4">
            <a:avLst>
              <a:gd name="adj" fmla="val 12500"/>
            </a:avLst>
          </a:prstGeom>
          <a:solidFill>
            <a:srgbClr val="FF0000"/>
          </a:solidFill>
          <a:ln w="12700" cap="sq">
            <a:solidFill>
              <a:schemeClr val="tx1"/>
            </a:solidFill>
            <a:miter lim="800000"/>
            <a:headEnd type="none" w="sm" len="sm"/>
            <a:tailEnd type="none" w="sm" len="sm"/>
          </a:ln>
        </p:spPr>
        <p:txBody>
          <a:bodyPr wrap="none" anchor="ctr"/>
          <a:lstStyle/>
          <a:p>
            <a:endParaRPr lang="en-US">
              <a:latin typeface="Arial" charset="0"/>
            </a:endParaRPr>
          </a:p>
        </p:txBody>
      </p:sp>
    </p:spTree>
  </p:cSld>
  <p:clrMapOvr>
    <a:masterClrMapping/>
  </p:clrMapOvr>
  <p:transition advClick="0" advTm="9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endParaRPr lang="en-US" sz="2400" b="1">
              <a:latin typeface="Arial" charset="0"/>
            </a:endParaRPr>
          </a:p>
        </p:txBody>
      </p:sp>
      <p:sp>
        <p:nvSpPr>
          <p:cNvPr id="2051" name="Rectangle 3"/>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endParaRPr lang="en-US" sz="2000" b="1">
              <a:latin typeface="Arial" charset="0"/>
            </a:endParaRPr>
          </a:p>
        </p:txBody>
      </p:sp>
      <p:sp>
        <p:nvSpPr>
          <p:cNvPr id="9221" name="Rectangle 5"/>
          <p:cNvSpPr>
            <a:spLocks noChangeArrowheads="1"/>
          </p:cNvSpPr>
          <p:nvPr/>
        </p:nvSpPr>
        <p:spPr bwMode="auto">
          <a:xfrm>
            <a:off x="685800" y="1752600"/>
            <a:ext cx="7086600" cy="533400"/>
          </a:xfrm>
          <a:prstGeom prst="rect">
            <a:avLst/>
          </a:prstGeom>
          <a:noFill/>
          <a:ln w="9525">
            <a:noFill/>
            <a:miter lim="800000"/>
            <a:headEnd/>
            <a:tailEnd/>
          </a:ln>
        </p:spPr>
        <p:txBody>
          <a:bodyPr wrap="none" anchor="ctr"/>
          <a:lstStyle/>
          <a:p>
            <a:pPr algn="ctr"/>
            <a:r>
              <a:rPr lang="en-US" sz="3600" b="1">
                <a:solidFill>
                  <a:srgbClr val="0000CC"/>
                </a:solidFill>
                <a:latin typeface="+mn-lt"/>
              </a:rPr>
              <a:t>Bài: Hũ bạc của người cha</a:t>
            </a:r>
          </a:p>
        </p:txBody>
      </p:sp>
      <p:sp>
        <p:nvSpPr>
          <p:cNvPr id="9223" name="Rectangle 7"/>
          <p:cNvSpPr>
            <a:spLocks noChangeArrowheads="1"/>
          </p:cNvSpPr>
          <p:nvPr/>
        </p:nvSpPr>
        <p:spPr bwMode="auto">
          <a:xfrm>
            <a:off x="228600" y="1143000"/>
            <a:ext cx="3733800" cy="533400"/>
          </a:xfrm>
          <a:prstGeom prst="rect">
            <a:avLst/>
          </a:prstGeom>
          <a:noFill/>
          <a:ln w="9525">
            <a:noFill/>
            <a:miter lim="800000"/>
            <a:headEnd/>
            <a:tailEnd/>
          </a:ln>
        </p:spPr>
        <p:txBody>
          <a:bodyPr wrap="none" anchor="ctr"/>
          <a:lstStyle/>
          <a:p>
            <a:pPr algn="ctr"/>
            <a:r>
              <a:rPr lang="en-US" sz="3200" b="1" smtClean="0">
                <a:solidFill>
                  <a:schemeClr val="hlink"/>
                </a:solidFill>
                <a:latin typeface="+mj-lt"/>
              </a:rPr>
              <a:t>Ôn </a:t>
            </a:r>
            <a:r>
              <a:rPr lang="en-US" sz="3200" b="1" smtClean="0">
                <a:solidFill>
                  <a:schemeClr val="hlink"/>
                </a:solidFill>
                <a:latin typeface="+mj-lt"/>
              </a:rPr>
              <a:t>bài </a:t>
            </a:r>
            <a:r>
              <a:rPr lang="en-US" sz="3200" b="1">
                <a:solidFill>
                  <a:schemeClr val="hlink"/>
                </a:solidFill>
                <a:latin typeface="+mj-lt"/>
              </a:rPr>
              <a:t>cũ:</a:t>
            </a:r>
          </a:p>
        </p:txBody>
      </p:sp>
      <p:sp>
        <p:nvSpPr>
          <p:cNvPr id="9225" name="Rectangle 9"/>
          <p:cNvSpPr>
            <a:spLocks noChangeArrowheads="1"/>
          </p:cNvSpPr>
          <p:nvPr/>
        </p:nvSpPr>
        <p:spPr bwMode="auto">
          <a:xfrm>
            <a:off x="304800" y="2413000"/>
            <a:ext cx="8458200" cy="609600"/>
          </a:xfrm>
          <a:prstGeom prst="rect">
            <a:avLst/>
          </a:prstGeom>
          <a:noFill/>
          <a:ln w="9525">
            <a:noFill/>
            <a:miter lim="800000"/>
            <a:headEnd/>
            <a:tailEnd/>
          </a:ln>
        </p:spPr>
        <p:txBody>
          <a:bodyPr wrap="none" anchor="ctr"/>
          <a:lstStyle/>
          <a:p>
            <a:r>
              <a:rPr lang="en-US" sz="2000" b="1">
                <a:latin typeface="+mj-lt"/>
              </a:rPr>
              <a:t>Câu 1: Ông Lão muốn con trai trở thành người như thế nào ? </a:t>
            </a:r>
          </a:p>
        </p:txBody>
      </p:sp>
      <p:sp>
        <p:nvSpPr>
          <p:cNvPr id="9226" name="Rectangle 10"/>
          <p:cNvSpPr>
            <a:spLocks noChangeArrowheads="1"/>
          </p:cNvSpPr>
          <p:nvPr/>
        </p:nvSpPr>
        <p:spPr bwMode="auto">
          <a:xfrm>
            <a:off x="609600" y="3022600"/>
            <a:ext cx="8001000" cy="609600"/>
          </a:xfrm>
          <a:prstGeom prst="rect">
            <a:avLst/>
          </a:prstGeom>
          <a:noFill/>
          <a:ln w="9525">
            <a:noFill/>
            <a:miter lim="800000"/>
            <a:headEnd/>
            <a:tailEnd/>
          </a:ln>
        </p:spPr>
        <p:txBody>
          <a:bodyPr wrap="none" anchor="ctr"/>
          <a:lstStyle/>
          <a:p>
            <a:r>
              <a:rPr lang="en-US" sz="2400" b="1">
                <a:latin typeface="+mj-lt"/>
              </a:rPr>
              <a:t>-Ông muốn con trai trở thành người siêng năng </a:t>
            </a:r>
          </a:p>
          <a:p>
            <a:r>
              <a:rPr lang="en-US" sz="2400" b="1">
                <a:latin typeface="+mn-lt"/>
              </a:rPr>
              <a:t>chăm chỉ , tự mình kiếm nổi bát cơm </a:t>
            </a:r>
          </a:p>
        </p:txBody>
      </p:sp>
      <p:sp>
        <p:nvSpPr>
          <p:cNvPr id="9227" name="Rectangle 11"/>
          <p:cNvSpPr>
            <a:spLocks noChangeArrowheads="1"/>
          </p:cNvSpPr>
          <p:nvPr/>
        </p:nvSpPr>
        <p:spPr bwMode="auto">
          <a:xfrm>
            <a:off x="228600" y="3810000"/>
            <a:ext cx="8458200" cy="609600"/>
          </a:xfrm>
          <a:prstGeom prst="rect">
            <a:avLst/>
          </a:prstGeom>
          <a:noFill/>
          <a:ln w="9525">
            <a:noFill/>
            <a:miter lim="800000"/>
            <a:headEnd/>
            <a:tailEnd/>
          </a:ln>
        </p:spPr>
        <p:txBody>
          <a:bodyPr wrap="none" anchor="ctr"/>
          <a:lstStyle/>
          <a:p>
            <a:r>
              <a:rPr lang="en-US" sz="2400" b="1">
                <a:latin typeface="+mj-lt"/>
              </a:rPr>
              <a:t>Câu 2:</a:t>
            </a:r>
            <a:r>
              <a:rPr lang="en-US" sz="2400" b="1">
                <a:solidFill>
                  <a:srgbClr val="CCFFFF"/>
                </a:solidFill>
                <a:latin typeface="+mj-lt"/>
              </a:rPr>
              <a:t> </a:t>
            </a:r>
            <a:r>
              <a:rPr lang="en-US" sz="2400" b="1">
                <a:latin typeface="+mj-lt"/>
              </a:rPr>
              <a:t>Ông lão vứt tiền xuống ao để làm gì?</a:t>
            </a:r>
          </a:p>
        </p:txBody>
      </p:sp>
      <p:sp>
        <p:nvSpPr>
          <p:cNvPr id="9229" name="Rectangle 13"/>
          <p:cNvSpPr>
            <a:spLocks noChangeArrowheads="1"/>
          </p:cNvSpPr>
          <p:nvPr/>
        </p:nvSpPr>
        <p:spPr bwMode="auto">
          <a:xfrm>
            <a:off x="457200" y="4724400"/>
            <a:ext cx="7924800" cy="838200"/>
          </a:xfrm>
          <a:prstGeom prst="rect">
            <a:avLst/>
          </a:prstGeom>
          <a:noFill/>
          <a:ln w="9525">
            <a:noFill/>
            <a:miter lim="800000"/>
            <a:headEnd/>
            <a:tailEnd/>
          </a:ln>
        </p:spPr>
        <p:txBody>
          <a:bodyPr wrap="none" anchor="ctr"/>
          <a:lstStyle/>
          <a:p>
            <a:r>
              <a:rPr lang="en-US" sz="2000" b="1">
                <a:latin typeface="+mn-lt"/>
              </a:rPr>
              <a:t>-</a:t>
            </a:r>
            <a:r>
              <a:rPr lang="en-US" sz="2400" b="1">
                <a:latin typeface="+mn-lt"/>
              </a:rPr>
              <a:t>Ông muốn thử xem những đồng tiền ấy có phải tự tay </a:t>
            </a:r>
          </a:p>
          <a:p>
            <a:r>
              <a:rPr lang="en-US" sz="2400" b="1">
                <a:latin typeface="+mn-lt"/>
              </a:rPr>
              <a:t>con mình kiếm ra không </a:t>
            </a:r>
          </a:p>
        </p:txBody>
      </p:sp>
      <p:sp>
        <p:nvSpPr>
          <p:cNvPr id="9230" name="Rectangle 14"/>
          <p:cNvSpPr>
            <a:spLocks noChangeArrowheads="1"/>
          </p:cNvSpPr>
          <p:nvPr/>
        </p:nvSpPr>
        <p:spPr bwMode="auto">
          <a:xfrm>
            <a:off x="228600" y="2667000"/>
            <a:ext cx="8458200" cy="609600"/>
          </a:xfrm>
          <a:prstGeom prst="rect">
            <a:avLst/>
          </a:prstGeom>
          <a:noFill/>
          <a:ln w="9525">
            <a:noFill/>
            <a:miter lim="800000"/>
            <a:headEnd/>
            <a:tailEnd/>
          </a:ln>
        </p:spPr>
        <p:txBody>
          <a:bodyPr wrap="none" anchor="ctr"/>
          <a:lstStyle/>
          <a:p>
            <a:r>
              <a:rPr lang="en-US" sz="2000" b="1">
                <a:latin typeface="+mj-lt"/>
              </a:rPr>
              <a:t>Câu 3:</a:t>
            </a:r>
            <a:r>
              <a:rPr lang="en-US" sz="2000" b="1">
                <a:solidFill>
                  <a:srgbClr val="CCFFFF"/>
                </a:solidFill>
                <a:latin typeface="+mj-lt"/>
              </a:rPr>
              <a:t> </a:t>
            </a:r>
            <a:r>
              <a:rPr lang="en-US" sz="2000" b="1">
                <a:latin typeface="+mj-lt"/>
              </a:rPr>
              <a:t> Người con đã làm lụng vất vả và tiết kiệm như thế nào ?</a:t>
            </a:r>
          </a:p>
        </p:txBody>
      </p:sp>
      <p:sp>
        <p:nvSpPr>
          <p:cNvPr id="9231" name="Rectangle 15"/>
          <p:cNvSpPr>
            <a:spLocks noChangeArrowheads="1"/>
          </p:cNvSpPr>
          <p:nvPr/>
        </p:nvSpPr>
        <p:spPr bwMode="auto">
          <a:xfrm>
            <a:off x="381000" y="3352800"/>
            <a:ext cx="8458200" cy="914400"/>
          </a:xfrm>
          <a:prstGeom prst="rect">
            <a:avLst/>
          </a:prstGeom>
          <a:noFill/>
          <a:ln w="9525">
            <a:noFill/>
            <a:miter lim="800000"/>
            <a:headEnd/>
            <a:tailEnd/>
          </a:ln>
        </p:spPr>
        <p:txBody>
          <a:bodyPr wrap="none" anchor="ctr"/>
          <a:lstStyle/>
          <a:p>
            <a:r>
              <a:rPr lang="en-US" sz="2000" b="1">
                <a:latin typeface="Arial" charset="0"/>
              </a:rPr>
              <a:t>-</a:t>
            </a:r>
            <a:r>
              <a:rPr lang="en-US" sz="2000" b="1">
                <a:latin typeface="+mn-lt"/>
              </a:rPr>
              <a:t>Anh đi xay thóc thuê ,mỗi ngày được 2 bát gạo, chỉ dám ăn</a:t>
            </a:r>
          </a:p>
          <a:p>
            <a:r>
              <a:rPr lang="en-US" sz="2000" b="1">
                <a:latin typeface="+mn-lt"/>
              </a:rPr>
              <a:t> một bát. Ba tháng dành dụm được 90 bát gạo anh bán lấy</a:t>
            </a:r>
          </a:p>
          <a:p>
            <a:r>
              <a:rPr lang="en-US" sz="2000" b="1">
                <a:latin typeface="+mn-lt"/>
              </a:rPr>
              <a:t> tiền đem về </a:t>
            </a:r>
          </a:p>
        </p:txBody>
      </p:sp>
      <p:sp>
        <p:nvSpPr>
          <p:cNvPr id="9232" name="Rectangle 16"/>
          <p:cNvSpPr>
            <a:spLocks noChangeArrowheads="1"/>
          </p:cNvSpPr>
          <p:nvPr/>
        </p:nvSpPr>
        <p:spPr bwMode="auto">
          <a:xfrm>
            <a:off x="381000" y="4267200"/>
            <a:ext cx="8458200" cy="609600"/>
          </a:xfrm>
          <a:prstGeom prst="rect">
            <a:avLst/>
          </a:prstGeom>
          <a:noFill/>
          <a:ln w="9525">
            <a:noFill/>
            <a:miter lim="800000"/>
            <a:headEnd/>
            <a:tailEnd/>
          </a:ln>
        </p:spPr>
        <p:txBody>
          <a:bodyPr wrap="none" anchor="ctr"/>
          <a:lstStyle/>
          <a:p>
            <a:r>
              <a:rPr lang="en-US" sz="2000" b="1">
                <a:latin typeface="+mj-lt"/>
              </a:rPr>
              <a:t>Câu 4:</a:t>
            </a:r>
            <a:r>
              <a:rPr lang="en-US" sz="2000" b="1">
                <a:solidFill>
                  <a:srgbClr val="CCFFFF"/>
                </a:solidFill>
                <a:latin typeface="+mj-lt"/>
              </a:rPr>
              <a:t> </a:t>
            </a:r>
            <a:r>
              <a:rPr lang="en-US" sz="2000" b="1">
                <a:latin typeface="+mj-lt"/>
              </a:rPr>
              <a:t> Khi ông lão vứt tiền vào bếp lửa, người con làm gì?</a:t>
            </a:r>
          </a:p>
        </p:txBody>
      </p:sp>
      <p:sp>
        <p:nvSpPr>
          <p:cNvPr id="9233" name="Rectangle 17"/>
          <p:cNvSpPr>
            <a:spLocks noChangeArrowheads="1"/>
          </p:cNvSpPr>
          <p:nvPr/>
        </p:nvSpPr>
        <p:spPr bwMode="auto">
          <a:xfrm>
            <a:off x="457200" y="4724400"/>
            <a:ext cx="8458200" cy="609600"/>
          </a:xfrm>
          <a:prstGeom prst="rect">
            <a:avLst/>
          </a:prstGeom>
          <a:noFill/>
          <a:ln w="9525">
            <a:noFill/>
            <a:miter lim="800000"/>
            <a:headEnd/>
            <a:tailEnd/>
          </a:ln>
        </p:spPr>
        <p:txBody>
          <a:bodyPr wrap="none" anchor="ctr"/>
          <a:lstStyle/>
          <a:p>
            <a:r>
              <a:rPr lang="en-US" sz="2000" b="1">
                <a:latin typeface="Arial" charset="0"/>
              </a:rPr>
              <a:t>-</a:t>
            </a:r>
            <a:r>
              <a:rPr lang="en-US" sz="2000" b="1">
                <a:latin typeface="+mn-lt"/>
              </a:rPr>
              <a:t>Người con vội thọc tay vào lửa để lấy tiền ra, không hề sợ bỏng</a:t>
            </a:r>
            <a:r>
              <a:rPr lang="en-US" sz="1600" b="1">
                <a:latin typeface="+mn-lt"/>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blinds(horizontal)">
                                      <p:cBhvr>
                                        <p:cTn id="7" dur="500"/>
                                        <p:tgtEl>
                                          <p:spTgt spid="92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21"/>
                                        </p:tgtEl>
                                        <p:attrNameLst>
                                          <p:attrName>style.visibility</p:attrName>
                                        </p:attrNameLst>
                                      </p:cBhvr>
                                      <p:to>
                                        <p:strVal val="visible"/>
                                      </p:to>
                                    </p:set>
                                    <p:animEffect transition="in" filter="diamond(in)">
                                      <p:cBhvr>
                                        <p:cTn id="12" dur="2000"/>
                                        <p:tgtEl>
                                          <p:spTgt spid="92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225"/>
                                        </p:tgtEl>
                                        <p:attrNameLst>
                                          <p:attrName>style.visibility</p:attrName>
                                        </p:attrNameLst>
                                      </p:cBhvr>
                                      <p:to>
                                        <p:strVal val="visible"/>
                                      </p:to>
                                    </p:set>
                                    <p:anim calcmode="lin" valueType="num">
                                      <p:cBhvr additive="base">
                                        <p:cTn id="17" dur="500" fill="hold"/>
                                        <p:tgtEl>
                                          <p:spTgt spid="9225"/>
                                        </p:tgtEl>
                                        <p:attrNameLst>
                                          <p:attrName>ppt_x</p:attrName>
                                        </p:attrNameLst>
                                      </p:cBhvr>
                                      <p:tavLst>
                                        <p:tav tm="0">
                                          <p:val>
                                            <p:strVal val="#ppt_x"/>
                                          </p:val>
                                        </p:tav>
                                        <p:tav tm="100000">
                                          <p:val>
                                            <p:strVal val="#ppt_x"/>
                                          </p:val>
                                        </p:tav>
                                      </p:tavLst>
                                    </p:anim>
                                    <p:anim calcmode="lin" valueType="num">
                                      <p:cBhvr additive="base">
                                        <p:cTn id="18"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9226"/>
                                        </p:tgtEl>
                                        <p:attrNameLst>
                                          <p:attrName>style.visibility</p:attrName>
                                        </p:attrNameLst>
                                      </p:cBhvr>
                                      <p:to>
                                        <p:strVal val="visible"/>
                                      </p:to>
                                    </p:set>
                                    <p:animEffect transition="in" filter="box(in)">
                                      <p:cBhvr>
                                        <p:cTn id="23" dur="500"/>
                                        <p:tgtEl>
                                          <p:spTgt spid="922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9227"/>
                                        </p:tgtEl>
                                        <p:attrNameLst>
                                          <p:attrName>style.visibility</p:attrName>
                                        </p:attrNameLst>
                                      </p:cBhvr>
                                      <p:to>
                                        <p:strVal val="visible"/>
                                      </p:to>
                                    </p:set>
                                    <p:animEffect transition="in" filter="diamond(in)">
                                      <p:cBhvr>
                                        <p:cTn id="28" dur="2000"/>
                                        <p:tgtEl>
                                          <p:spTgt spid="922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9229"/>
                                        </p:tgtEl>
                                        <p:attrNameLst>
                                          <p:attrName>style.visibility</p:attrName>
                                        </p:attrNameLst>
                                      </p:cBhvr>
                                      <p:to>
                                        <p:strVal val="visible"/>
                                      </p:to>
                                    </p:set>
                                    <p:animEffect transition="in" filter="diamond(in)">
                                      <p:cBhvr>
                                        <p:cTn id="33" dur="2000"/>
                                        <p:tgtEl>
                                          <p:spTgt spid="922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9229"/>
                                        </p:tgtEl>
                                      </p:cBhvr>
                                    </p:animEffect>
                                    <p:set>
                                      <p:cBhvr>
                                        <p:cTn id="38" dur="1" fill="hold">
                                          <p:stCondLst>
                                            <p:cond delay="499"/>
                                          </p:stCondLst>
                                        </p:cTn>
                                        <p:tgtEl>
                                          <p:spTgt spid="9229"/>
                                        </p:tgtEl>
                                        <p:attrNameLst>
                                          <p:attrName>style.visibility</p:attrName>
                                        </p:attrNameLst>
                                      </p:cBhvr>
                                      <p:to>
                                        <p:strVal val="hidden"/>
                                      </p:to>
                                    </p:set>
                                  </p:childTnLst>
                                </p:cTn>
                              </p:par>
                              <p:par>
                                <p:cTn id="39" presetID="4" presetClass="exit" presetSubtype="16" fill="hold" grpId="1" nodeType="withEffect">
                                  <p:stCondLst>
                                    <p:cond delay="0"/>
                                  </p:stCondLst>
                                  <p:childTnLst>
                                    <p:animEffect transition="out" filter="box(in)">
                                      <p:cBhvr>
                                        <p:cTn id="40" dur="500"/>
                                        <p:tgtEl>
                                          <p:spTgt spid="9227"/>
                                        </p:tgtEl>
                                      </p:cBhvr>
                                    </p:animEffect>
                                    <p:set>
                                      <p:cBhvr>
                                        <p:cTn id="41" dur="1" fill="hold">
                                          <p:stCondLst>
                                            <p:cond delay="499"/>
                                          </p:stCondLst>
                                        </p:cTn>
                                        <p:tgtEl>
                                          <p:spTgt spid="9227"/>
                                        </p:tgtEl>
                                        <p:attrNameLst>
                                          <p:attrName>style.visibility</p:attrName>
                                        </p:attrNameLst>
                                      </p:cBhvr>
                                      <p:to>
                                        <p:strVal val="hidden"/>
                                      </p:to>
                                    </p:set>
                                  </p:childTnLst>
                                </p:cTn>
                              </p:par>
                              <p:par>
                                <p:cTn id="42" presetID="4" presetClass="exit" presetSubtype="16" fill="hold" grpId="1" nodeType="withEffect">
                                  <p:stCondLst>
                                    <p:cond delay="0"/>
                                  </p:stCondLst>
                                  <p:childTnLst>
                                    <p:animEffect transition="out" filter="box(in)">
                                      <p:cBhvr>
                                        <p:cTn id="43" dur="500"/>
                                        <p:tgtEl>
                                          <p:spTgt spid="9226"/>
                                        </p:tgtEl>
                                      </p:cBhvr>
                                    </p:animEffect>
                                    <p:set>
                                      <p:cBhvr>
                                        <p:cTn id="44" dur="1" fill="hold">
                                          <p:stCondLst>
                                            <p:cond delay="499"/>
                                          </p:stCondLst>
                                        </p:cTn>
                                        <p:tgtEl>
                                          <p:spTgt spid="9226"/>
                                        </p:tgtEl>
                                        <p:attrNameLst>
                                          <p:attrName>style.visibility</p:attrName>
                                        </p:attrNameLst>
                                      </p:cBhvr>
                                      <p:to>
                                        <p:strVal val="hidden"/>
                                      </p:to>
                                    </p:set>
                                  </p:childTnLst>
                                </p:cTn>
                              </p:par>
                              <p:par>
                                <p:cTn id="45" presetID="4" presetClass="exit" presetSubtype="16" fill="hold" grpId="1" nodeType="withEffect">
                                  <p:stCondLst>
                                    <p:cond delay="0"/>
                                  </p:stCondLst>
                                  <p:childTnLst>
                                    <p:animEffect transition="out" filter="box(in)">
                                      <p:cBhvr>
                                        <p:cTn id="46" dur="500"/>
                                        <p:tgtEl>
                                          <p:spTgt spid="9225"/>
                                        </p:tgtEl>
                                      </p:cBhvr>
                                    </p:animEffect>
                                    <p:set>
                                      <p:cBhvr>
                                        <p:cTn id="47" dur="1" fill="hold">
                                          <p:stCondLst>
                                            <p:cond delay="499"/>
                                          </p:stCondLst>
                                        </p:cTn>
                                        <p:tgtEl>
                                          <p:spTgt spid="9225"/>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9230"/>
                                        </p:tgtEl>
                                        <p:attrNameLst>
                                          <p:attrName>style.visibility</p:attrName>
                                        </p:attrNameLst>
                                      </p:cBhvr>
                                      <p:to>
                                        <p:strVal val="visible"/>
                                      </p:to>
                                    </p:set>
                                    <p:animEffect transition="in" filter="box(in)">
                                      <p:cBhvr>
                                        <p:cTn id="52" dur="500"/>
                                        <p:tgtEl>
                                          <p:spTgt spid="9230"/>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9231"/>
                                        </p:tgtEl>
                                        <p:attrNameLst>
                                          <p:attrName>style.visibility</p:attrName>
                                        </p:attrNameLst>
                                      </p:cBhvr>
                                      <p:to>
                                        <p:strVal val="visible"/>
                                      </p:to>
                                    </p:set>
                                    <p:animEffect transition="in" filter="box(in)">
                                      <p:cBhvr>
                                        <p:cTn id="57" dur="500"/>
                                        <p:tgtEl>
                                          <p:spTgt spid="923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9232"/>
                                        </p:tgtEl>
                                        <p:attrNameLst>
                                          <p:attrName>style.visibility</p:attrName>
                                        </p:attrNameLst>
                                      </p:cBhvr>
                                      <p:to>
                                        <p:strVal val="visible"/>
                                      </p:to>
                                    </p:set>
                                    <p:animEffect transition="in" filter="box(in)">
                                      <p:cBhvr>
                                        <p:cTn id="62" dur="500"/>
                                        <p:tgtEl>
                                          <p:spTgt spid="923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9233"/>
                                        </p:tgtEl>
                                        <p:attrNameLst>
                                          <p:attrName>style.visibility</p:attrName>
                                        </p:attrNameLst>
                                      </p:cBhvr>
                                      <p:to>
                                        <p:strVal val="visible"/>
                                      </p:to>
                                    </p:set>
                                    <p:animEffect transition="in" filter="checkerboard(across)">
                                      <p:cBhvr>
                                        <p:cTn id="67" dur="500"/>
                                        <p:tgtEl>
                                          <p:spTgt spid="9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3" grpId="0"/>
      <p:bldP spid="9225" grpId="0"/>
      <p:bldP spid="9225" grpId="1"/>
      <p:bldP spid="9226" grpId="0"/>
      <p:bldP spid="9226" grpId="1"/>
      <p:bldP spid="9227" grpId="0"/>
      <p:bldP spid="9227" grpId="1"/>
      <p:bldP spid="9229" grpId="0"/>
      <p:bldP spid="9229" grpId="1"/>
      <p:bldP spid="9230" grpId="0"/>
      <p:bldP spid="9231" grpId="0"/>
      <p:bldP spid="9232" grpId="0"/>
      <p:bldP spid="92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taynguyen5"/>
          <p:cNvPicPr>
            <a:picLocks noChangeAspect="1" noChangeArrowheads="1"/>
          </p:cNvPicPr>
          <p:nvPr/>
        </p:nvPicPr>
        <p:blipFill>
          <a:blip r:embed="rId2"/>
          <a:srcRect/>
          <a:stretch>
            <a:fillRect/>
          </a:stretch>
        </p:blipFill>
        <p:spPr bwMode="auto">
          <a:xfrm>
            <a:off x="533400" y="304800"/>
            <a:ext cx="7620000" cy="6096000"/>
          </a:xfrm>
          <a:prstGeom prst="rect">
            <a:avLst/>
          </a:prstGeom>
          <a:noFill/>
          <a:ln w="57150">
            <a:solidFill>
              <a:srgbClr val="000099"/>
            </a:solidFill>
            <a:miter lim="800000"/>
            <a:headEnd/>
            <a:tailEnd/>
          </a:ln>
        </p:spPr>
      </p:pic>
      <p:pic>
        <p:nvPicPr>
          <p:cNvPr id="18435" name="Picture 3" descr="tay%20nguyen-nha%20rong2-57k"/>
          <p:cNvPicPr>
            <a:picLocks noChangeAspect="1" noChangeArrowheads="1"/>
          </p:cNvPicPr>
          <p:nvPr/>
        </p:nvPicPr>
        <p:blipFill>
          <a:blip r:embed="rId3"/>
          <a:srcRect/>
          <a:stretch>
            <a:fillRect/>
          </a:stretch>
        </p:blipFill>
        <p:spPr bwMode="auto">
          <a:xfrm>
            <a:off x="533400" y="304800"/>
            <a:ext cx="7620000" cy="6096000"/>
          </a:xfrm>
          <a:prstGeom prst="rect">
            <a:avLst/>
          </a:prstGeom>
          <a:noFill/>
          <a:ln w="57150">
            <a:solidFill>
              <a:srgbClr val="000099"/>
            </a:solidFill>
            <a:miter lim="800000"/>
            <a:headEnd/>
            <a:tailEnd/>
          </a:ln>
        </p:spPr>
      </p:pic>
      <p:pic>
        <p:nvPicPr>
          <p:cNvPr id="18436" name="Picture 4" descr="6_Nha_rong_1"/>
          <p:cNvPicPr>
            <a:picLocks noChangeAspect="1" noChangeArrowheads="1"/>
          </p:cNvPicPr>
          <p:nvPr/>
        </p:nvPicPr>
        <p:blipFill>
          <a:blip r:embed="rId4"/>
          <a:srcRect/>
          <a:stretch>
            <a:fillRect/>
          </a:stretch>
        </p:blipFill>
        <p:spPr bwMode="auto">
          <a:xfrm>
            <a:off x="457200" y="304800"/>
            <a:ext cx="7696200" cy="6096000"/>
          </a:xfrm>
          <a:prstGeom prst="rect">
            <a:avLst/>
          </a:prstGeom>
          <a:noFill/>
          <a:ln w="38100">
            <a:solidFill>
              <a:srgbClr val="000099"/>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randombar(horizontal)">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nodeType="clickEffect">
                                  <p:stCondLst>
                                    <p:cond delay="0"/>
                                  </p:stCondLst>
                                  <p:childTnLst>
                                    <p:animEffect transition="out" filter="blinds(horizontal)">
                                      <p:cBhvr>
                                        <p:cTn id="11" dur="500"/>
                                        <p:tgtEl>
                                          <p:spTgt spid="18434"/>
                                        </p:tgtEl>
                                      </p:cBhvr>
                                    </p:animEffect>
                                    <p:set>
                                      <p:cBhvr>
                                        <p:cTn id="12" dur="1" fill="hold">
                                          <p:stCondLst>
                                            <p:cond delay="499"/>
                                          </p:stCondLst>
                                        </p:cTn>
                                        <p:tgtEl>
                                          <p:spTgt spid="18434"/>
                                        </p:tgtEl>
                                        <p:attrNameLst>
                                          <p:attrName>style.visibility</p:attrName>
                                        </p:attrNameLst>
                                      </p:cBhvr>
                                      <p:to>
                                        <p:strVal val="hidden"/>
                                      </p:to>
                                    </p:set>
                                  </p:childTnLst>
                                </p:cTn>
                              </p:par>
                              <p:par>
                                <p:cTn id="13" presetID="3" presetClass="entr" presetSubtype="10" fill="hold" nodeType="withEffect">
                                  <p:stCondLst>
                                    <p:cond delay="0"/>
                                  </p:stCondLst>
                                  <p:childTnLst>
                                    <p:set>
                                      <p:cBhvr>
                                        <p:cTn id="14" dur="1" fill="hold">
                                          <p:stCondLst>
                                            <p:cond delay="0"/>
                                          </p:stCondLst>
                                        </p:cTn>
                                        <p:tgtEl>
                                          <p:spTgt spid="18435"/>
                                        </p:tgtEl>
                                        <p:attrNameLst>
                                          <p:attrName>style.visibility</p:attrName>
                                        </p:attrNameLst>
                                      </p:cBhvr>
                                      <p:to>
                                        <p:strVal val="visible"/>
                                      </p:to>
                                    </p:set>
                                    <p:animEffect transition="in" filter="blinds(horizontal)">
                                      <p:cBhvr>
                                        <p:cTn id="15" dur="500"/>
                                        <p:tgtEl>
                                          <p:spTgt spid="1843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xit" presetSubtype="10" fill="hold" nodeType="clickEffect">
                                  <p:stCondLst>
                                    <p:cond delay="0"/>
                                  </p:stCondLst>
                                  <p:childTnLst>
                                    <p:animEffect transition="out" filter="blinds(horizontal)">
                                      <p:cBhvr>
                                        <p:cTn id="19" dur="500"/>
                                        <p:tgtEl>
                                          <p:spTgt spid="18435"/>
                                        </p:tgtEl>
                                      </p:cBhvr>
                                    </p:animEffect>
                                    <p:set>
                                      <p:cBhvr>
                                        <p:cTn id="20" dur="1" fill="hold">
                                          <p:stCondLst>
                                            <p:cond delay="499"/>
                                          </p:stCondLst>
                                        </p:cTn>
                                        <p:tgtEl>
                                          <p:spTgt spid="18435"/>
                                        </p:tgtEl>
                                        <p:attrNameLst>
                                          <p:attrName>style.visibility</p:attrName>
                                        </p:attrNameLst>
                                      </p:cBhvr>
                                      <p:to>
                                        <p:strVal val="hidden"/>
                                      </p:to>
                                    </p:set>
                                  </p:childTnLst>
                                </p:cTn>
                              </p:par>
                              <p:par>
                                <p:cTn id="21" presetID="3" presetClass="entr" presetSubtype="10" fill="hold" nodeType="withEffect">
                                  <p:stCondLst>
                                    <p:cond delay="0"/>
                                  </p:stCondLst>
                                  <p:childTnLst>
                                    <p:set>
                                      <p:cBhvr>
                                        <p:cTn id="22" dur="1" fill="hold">
                                          <p:stCondLst>
                                            <p:cond delay="0"/>
                                          </p:stCondLst>
                                        </p:cTn>
                                        <p:tgtEl>
                                          <p:spTgt spid="18436"/>
                                        </p:tgtEl>
                                        <p:attrNameLst>
                                          <p:attrName>style.visibility</p:attrName>
                                        </p:attrNameLst>
                                      </p:cBhvr>
                                      <p:to>
                                        <p:strVal val="visible"/>
                                      </p:to>
                                    </p:set>
                                    <p:animEffect transition="in" filter="blinds(horizontal)">
                                      <p:cBhvr>
                                        <p:cTn id="23"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3200" b="1">
                <a:solidFill>
                  <a:srgbClr val="660066"/>
                </a:solidFill>
                <a:latin typeface="Arial" charset="0"/>
              </a:rPr>
              <a:t>Nhà rông ở Tây Nguyên</a:t>
            </a:r>
          </a:p>
        </p:txBody>
      </p:sp>
      <p:sp>
        <p:nvSpPr>
          <p:cNvPr id="23557" name="Rectangle 5"/>
          <p:cNvSpPr>
            <a:spLocks noChangeArrowheads="1"/>
          </p:cNvSpPr>
          <p:nvPr/>
        </p:nvSpPr>
        <p:spPr bwMode="auto">
          <a:xfrm>
            <a:off x="533400" y="1371600"/>
            <a:ext cx="1524000" cy="457200"/>
          </a:xfrm>
          <a:prstGeom prst="rect">
            <a:avLst/>
          </a:prstGeom>
          <a:noFill/>
          <a:ln w="9525">
            <a:noFill/>
            <a:miter lim="800000"/>
            <a:headEnd/>
            <a:tailEnd/>
          </a:ln>
        </p:spPr>
        <p:txBody>
          <a:bodyPr wrap="none" anchor="ctr"/>
          <a:lstStyle/>
          <a:p>
            <a:pPr algn="ctr"/>
            <a:r>
              <a:rPr lang="en-US" sz="2800" b="1" u="sng">
                <a:solidFill>
                  <a:srgbClr val="CC3300"/>
                </a:solidFill>
                <a:latin typeface="Arial" charset="0"/>
              </a:rPr>
              <a:t>Luyện đọc</a:t>
            </a:r>
          </a:p>
        </p:txBody>
      </p:sp>
      <p:sp>
        <p:nvSpPr>
          <p:cNvPr id="4100" name="Line 6"/>
          <p:cNvSpPr>
            <a:spLocks noChangeShapeType="1"/>
          </p:cNvSpPr>
          <p:nvPr/>
        </p:nvSpPr>
        <p:spPr bwMode="auto">
          <a:xfrm>
            <a:off x="4572000" y="2057400"/>
            <a:ext cx="0" cy="3124200"/>
          </a:xfrm>
          <a:prstGeom prst="line">
            <a:avLst/>
          </a:prstGeom>
          <a:noFill/>
          <a:ln w="38100">
            <a:noFill/>
            <a:round/>
            <a:headEnd/>
            <a:tailEnd/>
          </a:ln>
        </p:spPr>
        <p:txBody>
          <a:bodyPr/>
          <a:lstStyle/>
          <a:p>
            <a:endParaRPr lang="en-US"/>
          </a:p>
        </p:txBody>
      </p:sp>
      <p:sp>
        <p:nvSpPr>
          <p:cNvPr id="23561" name="Rectangle 9"/>
          <p:cNvSpPr>
            <a:spLocks noChangeArrowheads="1"/>
          </p:cNvSpPr>
          <p:nvPr/>
        </p:nvSpPr>
        <p:spPr bwMode="auto">
          <a:xfrm>
            <a:off x="685800" y="1981200"/>
            <a:ext cx="1447800" cy="381000"/>
          </a:xfrm>
          <a:prstGeom prst="rect">
            <a:avLst/>
          </a:prstGeom>
          <a:noFill/>
          <a:ln w="9525">
            <a:noFill/>
            <a:miter lim="800000"/>
            <a:headEnd/>
            <a:tailEnd/>
          </a:ln>
        </p:spPr>
        <p:txBody>
          <a:bodyPr wrap="none" anchor="ctr"/>
          <a:lstStyle/>
          <a:p>
            <a:r>
              <a:rPr lang="en-US" sz="2400" b="1" i="1">
                <a:solidFill>
                  <a:srgbClr val="0000CC"/>
                </a:solidFill>
                <a:latin typeface="Arial" charset="0"/>
              </a:rPr>
              <a:t>Từ khó:</a:t>
            </a:r>
            <a:r>
              <a:rPr lang="en-US" sz="2400">
                <a:solidFill>
                  <a:srgbClr val="FF0000"/>
                </a:solidFill>
                <a:latin typeface="Arial" charset="0"/>
              </a:rPr>
              <a:t>    </a:t>
            </a:r>
          </a:p>
        </p:txBody>
      </p:sp>
      <p:sp>
        <p:nvSpPr>
          <p:cNvPr id="23570" name="Rectangle 18"/>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23571" name="Rectangle 19"/>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Arial" charset="0"/>
              </a:rPr>
              <a:t>Tập đọc</a:t>
            </a:r>
          </a:p>
        </p:txBody>
      </p:sp>
      <p:sp>
        <p:nvSpPr>
          <p:cNvPr id="23609" name="AutoShape 57">
            <a:hlinkClick r:id="rId3" action="ppaction://hlinkfile" highlightClick="1"/>
          </p:cNvPr>
          <p:cNvSpPr>
            <a:spLocks noChangeArrowheads="1"/>
          </p:cNvSpPr>
          <p:nvPr/>
        </p:nvSpPr>
        <p:spPr bwMode="auto">
          <a:xfrm>
            <a:off x="1905000" y="1981200"/>
            <a:ext cx="533400" cy="457200"/>
          </a:xfrm>
          <a:prstGeom prst="actionButtonEnd">
            <a:avLst/>
          </a:prstGeom>
          <a:solidFill>
            <a:schemeClr val="accent1"/>
          </a:solidFill>
          <a:ln w="9525">
            <a:noFill/>
            <a:miter lim="800000"/>
            <a:headEnd/>
            <a:tailEnd/>
          </a:ln>
        </p:spPr>
        <p:txBody>
          <a:bodyPr wrap="none" anchor="ctr"/>
          <a:lstStyle/>
          <a:p>
            <a:endParaRPr lang="en-US">
              <a:latin typeface="Arial" charset="0"/>
            </a:endParaRPr>
          </a:p>
        </p:txBody>
      </p:sp>
      <p:pic>
        <p:nvPicPr>
          <p:cNvPr id="23610" name="Picture 58" descr="ban do 111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0" y="228600"/>
            <a:ext cx="14401800" cy="6629400"/>
          </a:xfrm>
          <a:prstGeom prst="rect">
            <a:avLst/>
          </a:prstGeom>
          <a:noFill/>
          <a:ln w="9525">
            <a:noFill/>
            <a:miter lim="800000"/>
            <a:headEnd/>
            <a:tailEnd/>
          </a:ln>
        </p:spPr>
      </p:pic>
      <p:sp>
        <p:nvSpPr>
          <p:cNvPr id="23613" name="AutoShape 61"/>
          <p:cNvSpPr>
            <a:spLocks noChangeArrowheads="1"/>
          </p:cNvSpPr>
          <p:nvPr/>
        </p:nvSpPr>
        <p:spPr bwMode="auto">
          <a:xfrm rot="1116330">
            <a:off x="-2209800" y="3352800"/>
            <a:ext cx="1905000" cy="1600200"/>
          </a:xfrm>
          <a:prstGeom prst="rightArrow">
            <a:avLst>
              <a:gd name="adj1" fmla="val 50000"/>
              <a:gd name="adj2" fmla="val 29762"/>
            </a:avLst>
          </a:prstGeom>
          <a:solidFill>
            <a:schemeClr val="accent1"/>
          </a:solidFill>
          <a:ln w="9525">
            <a:solidFill>
              <a:schemeClr val="tx1"/>
            </a:solidFill>
            <a:miter lim="800000"/>
            <a:headEnd/>
            <a:tailEnd/>
          </a:ln>
        </p:spPr>
        <p:txBody>
          <a:bodyPr wrap="none" anchor="ctr"/>
          <a:lstStyle/>
          <a:p>
            <a:pPr algn="ctr"/>
            <a:r>
              <a:rPr lang="en-US" sz="2400">
                <a:latin typeface="Arial" charset="0"/>
              </a:rPr>
              <a:t>Tây Nguyên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linds(horizontal)">
                                      <p:cBhvr>
                                        <p:cTn id="7" dur="500"/>
                                        <p:tgtEl>
                                          <p:spTgt spid="235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1" nodeType="clickEffect">
                                  <p:stCondLst>
                                    <p:cond delay="0"/>
                                  </p:stCondLst>
                                  <p:childTnLst>
                                    <p:animEffect transition="out" filter="blinds(horizontal)">
                                      <p:cBhvr>
                                        <p:cTn id="11" dur="500"/>
                                        <p:tgtEl>
                                          <p:spTgt spid="23556"/>
                                        </p:tgtEl>
                                      </p:cBhvr>
                                    </p:animEffect>
                                    <p:set>
                                      <p:cBhvr>
                                        <p:cTn id="12" dur="1" fill="hold">
                                          <p:stCondLst>
                                            <p:cond delay="499"/>
                                          </p:stCondLst>
                                        </p:cTn>
                                        <p:tgtEl>
                                          <p:spTgt spid="23556"/>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23571"/>
                                        </p:tgtEl>
                                      </p:cBhvr>
                                    </p:animEffect>
                                    <p:set>
                                      <p:cBhvr>
                                        <p:cTn id="15" dur="1" fill="hold">
                                          <p:stCondLst>
                                            <p:cond delay="499"/>
                                          </p:stCondLst>
                                        </p:cTn>
                                        <p:tgtEl>
                                          <p:spTgt spid="23571"/>
                                        </p:tgtEl>
                                        <p:attrNameLst>
                                          <p:attrName>style.visibility</p:attrName>
                                        </p:attrNameLst>
                                      </p:cBhvr>
                                      <p:to>
                                        <p:strVal val="hidden"/>
                                      </p:to>
                                    </p:set>
                                  </p:childTnLst>
                                </p:cTn>
                              </p:par>
                              <p:par>
                                <p:cTn id="16" presetID="3" presetClass="exit" presetSubtype="10" fill="hold" grpId="0" nodeType="withEffect">
                                  <p:stCondLst>
                                    <p:cond delay="0"/>
                                  </p:stCondLst>
                                  <p:childTnLst>
                                    <p:animEffect transition="out" filter="blinds(horizontal)">
                                      <p:cBhvr>
                                        <p:cTn id="17" dur="500"/>
                                        <p:tgtEl>
                                          <p:spTgt spid="23570"/>
                                        </p:tgtEl>
                                      </p:cBhvr>
                                    </p:animEffect>
                                    <p:set>
                                      <p:cBhvr>
                                        <p:cTn id="18" dur="1" fill="hold">
                                          <p:stCondLst>
                                            <p:cond delay="499"/>
                                          </p:stCondLst>
                                        </p:cTn>
                                        <p:tgtEl>
                                          <p:spTgt spid="23570"/>
                                        </p:tgtEl>
                                        <p:attrNameLst>
                                          <p:attrName>style.visibility</p:attrName>
                                        </p:attrNameLst>
                                      </p:cBhvr>
                                      <p:to>
                                        <p:strVal val="hidden"/>
                                      </p:to>
                                    </p:set>
                                  </p:childTnLst>
                                </p:cTn>
                              </p:par>
                              <p:par>
                                <p:cTn id="19" presetID="3" presetClass="entr" presetSubtype="10" fill="hold" nodeType="withEffect">
                                  <p:stCondLst>
                                    <p:cond delay="0"/>
                                  </p:stCondLst>
                                  <p:childTnLst>
                                    <p:set>
                                      <p:cBhvr>
                                        <p:cTn id="20" dur="1" fill="hold">
                                          <p:stCondLst>
                                            <p:cond delay="0"/>
                                          </p:stCondLst>
                                        </p:cTn>
                                        <p:tgtEl>
                                          <p:spTgt spid="23610"/>
                                        </p:tgtEl>
                                        <p:attrNameLst>
                                          <p:attrName>style.visibility</p:attrName>
                                        </p:attrNameLst>
                                      </p:cBhvr>
                                      <p:to>
                                        <p:strVal val="visible"/>
                                      </p:to>
                                    </p:set>
                                    <p:animEffect transition="in" filter="blinds(horizontal)">
                                      <p:cBhvr>
                                        <p:cTn id="21" dur="500"/>
                                        <p:tgtEl>
                                          <p:spTgt spid="2361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63" presetClass="path" presetSubtype="0" accel="50000" decel="50000" fill="hold" grpId="0" nodeType="clickEffect">
                                  <p:stCondLst>
                                    <p:cond delay="0"/>
                                  </p:stCondLst>
                                  <p:childTnLst>
                                    <p:animMotion origin="layout" path="M 0 4.44444E-6 L 0.6625 -0.00556 " pathEditMode="relative" rAng="0" ptsTypes="AA">
                                      <p:cBhvr>
                                        <p:cTn id="25" dur="2000" fill="hold"/>
                                        <p:tgtEl>
                                          <p:spTgt spid="23613">
                                            <p:bg/>
                                          </p:spTgt>
                                        </p:tgtEl>
                                        <p:attrNameLst>
                                          <p:attrName>ppt_x</p:attrName>
                                          <p:attrName>ppt_y</p:attrName>
                                        </p:attrNameLst>
                                      </p:cBhvr>
                                      <p:rCtr x="33100" y="-300"/>
                                    </p:animMotion>
                                  </p:childTnLst>
                                </p:cTn>
                              </p:par>
                              <p:par>
                                <p:cTn id="26" presetID="63" presetClass="path" presetSubtype="0" accel="50000" decel="50000" fill="hold" grpId="0" nodeType="withEffect">
                                  <p:stCondLst>
                                    <p:cond delay="0"/>
                                  </p:stCondLst>
                                  <p:iterate type="lt">
                                    <p:tmPct val="0"/>
                                  </p:iterate>
                                  <p:childTnLst>
                                    <p:animMotion origin="layout" path="M 0 4.44444E-6 L 0.6625 -0.00556 " pathEditMode="relative" rAng="0" ptsTypes="AA">
                                      <p:cBhvr>
                                        <p:cTn id="27" dur="2000" fill="hold"/>
                                        <p:tgtEl>
                                          <p:spTgt spid="23613">
                                            <p:txEl>
                                              <p:pRg st="0" end="0"/>
                                            </p:txEl>
                                          </p:spTgt>
                                        </p:tgtEl>
                                        <p:attrNameLst>
                                          <p:attrName>ppt_x</p:attrName>
                                          <p:attrName>ppt_y</p:attrName>
                                        </p:attrNameLst>
                                      </p:cBhvr>
                                      <p:rCtr x="33100" y="-300"/>
                                    </p:animMotion>
                                  </p:childTnLst>
                                </p:cTn>
                              </p:par>
                              <p:par>
                                <p:cTn id="28" presetID="20" presetClass="emph" presetSubtype="0" fill="hold" nodeType="withEffect">
                                  <p:stCondLst>
                                    <p:cond delay="0"/>
                                  </p:stCondLst>
                                  <p:iterate type="lt">
                                    <p:tmPct val="10000"/>
                                  </p:iterate>
                                  <p:childTnLst>
                                    <p:set>
                                      <p:cBhvr override="childStyle">
                                        <p:cTn id="29" dur="500" autoRev="1" fill="hold"/>
                                        <p:tgtEl>
                                          <p:spTgt spid="23613">
                                            <p:txEl>
                                              <p:pRg st="0" end="0"/>
                                            </p:txEl>
                                          </p:spTgt>
                                        </p:tgtEl>
                                        <p:attrNameLst>
                                          <p:attrName>style.color</p:attrName>
                                        </p:attrNameLst>
                                      </p:cBhvr>
                                      <p:to>
                                        <p:clrVal>
                                          <a:srgbClr val="FF0000"/>
                                        </p:clrVal>
                                      </p:to>
                                    </p:set>
                                    <p:set>
                                      <p:cBhvr>
                                        <p:cTn id="30" dur="500" autoRev="1" fill="hold"/>
                                        <p:tgtEl>
                                          <p:spTgt spid="23613">
                                            <p:txEl>
                                              <p:pRg st="0" end="0"/>
                                            </p:txEl>
                                          </p:spTgt>
                                        </p:tgtEl>
                                        <p:attrNameLst>
                                          <p:attrName>fillcolor</p:attrName>
                                        </p:attrNameLst>
                                      </p:cBhvr>
                                      <p:to>
                                        <p:clrVal>
                                          <a:srgbClr val="FF0000"/>
                                        </p:clrVal>
                                      </p:to>
                                    </p:set>
                                    <p:set>
                                      <p:cBhvr>
                                        <p:cTn id="31" dur="500" autoRev="1" fill="hold"/>
                                        <p:tgtEl>
                                          <p:spTgt spid="23613">
                                            <p:txEl>
                                              <p:pRg st="0" end="0"/>
                                            </p:txEl>
                                          </p:spTgt>
                                        </p:tgtEl>
                                        <p:attrNameLst>
                                          <p:attrName>fill.type</p:attrName>
                                        </p:attrNameLst>
                                      </p:cBhvr>
                                      <p:to>
                                        <p:strVal val="soli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xit" presetSubtype="10" fill="hold" nodeType="clickEffect">
                                  <p:stCondLst>
                                    <p:cond delay="0"/>
                                  </p:stCondLst>
                                  <p:childTnLst>
                                    <p:animEffect transition="out" filter="blinds(horizontal)">
                                      <p:cBhvr>
                                        <p:cTn id="35" dur="500"/>
                                        <p:tgtEl>
                                          <p:spTgt spid="23610"/>
                                        </p:tgtEl>
                                      </p:cBhvr>
                                    </p:animEffect>
                                    <p:set>
                                      <p:cBhvr>
                                        <p:cTn id="36" dur="1" fill="hold">
                                          <p:stCondLst>
                                            <p:cond delay="499"/>
                                          </p:stCondLst>
                                        </p:cTn>
                                        <p:tgtEl>
                                          <p:spTgt spid="23610"/>
                                        </p:tgtEl>
                                        <p:attrNameLst>
                                          <p:attrName>style.visibility</p:attrName>
                                        </p:attrNameLst>
                                      </p:cBhvr>
                                      <p:to>
                                        <p:strVal val="hidden"/>
                                      </p:to>
                                    </p:set>
                                  </p:childTnLst>
                                </p:cTn>
                              </p:par>
                              <p:par>
                                <p:cTn id="37" presetID="3" presetClass="exit" presetSubtype="10" fill="hold" grpId="1" nodeType="withEffect">
                                  <p:stCondLst>
                                    <p:cond delay="0"/>
                                  </p:stCondLst>
                                  <p:iterate type="lt">
                                    <p:tmPct val="0"/>
                                  </p:iterate>
                                  <p:childTnLst>
                                    <p:animEffect transition="out" filter="blinds(horizontal)">
                                      <p:cBhvr>
                                        <p:cTn id="38" dur="500"/>
                                        <p:tgtEl>
                                          <p:spTgt spid="23613">
                                            <p:txEl>
                                              <p:pRg st="0" end="0"/>
                                            </p:txEl>
                                          </p:spTgt>
                                        </p:tgtEl>
                                      </p:cBhvr>
                                    </p:animEffect>
                                    <p:set>
                                      <p:cBhvr>
                                        <p:cTn id="39" dur="1" fill="hold">
                                          <p:stCondLst>
                                            <p:cond delay="499"/>
                                          </p:stCondLst>
                                        </p:cTn>
                                        <p:tgtEl>
                                          <p:spTgt spid="23613">
                                            <p:txEl>
                                              <p:pRg st="0" end="0"/>
                                            </p:txEl>
                                          </p:spTgt>
                                        </p:tgtEl>
                                        <p:attrNameLst>
                                          <p:attrName>style.visibility</p:attrName>
                                        </p:attrNameLst>
                                      </p:cBhvr>
                                      <p:to>
                                        <p:strVal val="hidden"/>
                                      </p:to>
                                    </p:set>
                                  </p:childTnLst>
                                </p:cTn>
                              </p:par>
                              <p:par>
                                <p:cTn id="40" presetID="3" presetClass="exit" presetSubtype="10" fill="hold" grpId="1" nodeType="withEffect">
                                  <p:stCondLst>
                                    <p:cond delay="0"/>
                                  </p:stCondLst>
                                  <p:childTnLst>
                                    <p:animEffect transition="out" filter="blinds(horizontal)">
                                      <p:cBhvr>
                                        <p:cTn id="41" dur="500"/>
                                        <p:tgtEl>
                                          <p:spTgt spid="23613">
                                            <p:bg/>
                                          </p:spTgt>
                                        </p:tgtEl>
                                      </p:cBhvr>
                                    </p:animEffect>
                                    <p:set>
                                      <p:cBhvr>
                                        <p:cTn id="42" dur="1" fill="hold">
                                          <p:stCondLst>
                                            <p:cond delay="499"/>
                                          </p:stCondLst>
                                        </p:cTn>
                                        <p:tgtEl>
                                          <p:spTgt spid="23613">
                                            <p:bg/>
                                          </p:spTgt>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2" nodeType="clickEffect">
                                  <p:stCondLst>
                                    <p:cond delay="0"/>
                                  </p:stCondLst>
                                  <p:childTnLst>
                                    <p:set>
                                      <p:cBhvr>
                                        <p:cTn id="46" dur="1" fill="hold">
                                          <p:stCondLst>
                                            <p:cond delay="0"/>
                                          </p:stCondLst>
                                        </p:cTn>
                                        <p:tgtEl>
                                          <p:spTgt spid="23556"/>
                                        </p:tgtEl>
                                        <p:attrNameLst>
                                          <p:attrName>style.visibility</p:attrName>
                                        </p:attrNameLst>
                                      </p:cBhvr>
                                      <p:to>
                                        <p:strVal val="visible"/>
                                      </p:to>
                                    </p:set>
                                    <p:animEffect transition="in" filter="blinds(horizontal)">
                                      <p:cBhvr>
                                        <p:cTn id="47" dur="500"/>
                                        <p:tgtEl>
                                          <p:spTgt spid="23556"/>
                                        </p:tgtEl>
                                      </p:cBhvr>
                                    </p:animEffect>
                                  </p:childTnLst>
                                </p:cTn>
                              </p:par>
                              <p:par>
                                <p:cTn id="48" presetID="3" presetClass="entr" presetSubtype="10" fill="hold" grpId="1" nodeType="withEffect">
                                  <p:stCondLst>
                                    <p:cond delay="0"/>
                                  </p:stCondLst>
                                  <p:childTnLst>
                                    <p:set>
                                      <p:cBhvr>
                                        <p:cTn id="49" dur="1" fill="hold">
                                          <p:stCondLst>
                                            <p:cond delay="0"/>
                                          </p:stCondLst>
                                        </p:cTn>
                                        <p:tgtEl>
                                          <p:spTgt spid="23570"/>
                                        </p:tgtEl>
                                        <p:attrNameLst>
                                          <p:attrName>style.visibility</p:attrName>
                                        </p:attrNameLst>
                                      </p:cBhvr>
                                      <p:to>
                                        <p:strVal val="visible"/>
                                      </p:to>
                                    </p:set>
                                    <p:animEffect transition="in" filter="blinds(horizontal)">
                                      <p:cBhvr>
                                        <p:cTn id="50" dur="500"/>
                                        <p:tgtEl>
                                          <p:spTgt spid="23570"/>
                                        </p:tgtEl>
                                      </p:cBhvr>
                                    </p:animEffect>
                                  </p:childTnLst>
                                </p:cTn>
                              </p:par>
                              <p:par>
                                <p:cTn id="51" presetID="3" presetClass="entr" presetSubtype="10" fill="hold" grpId="1" nodeType="withEffect">
                                  <p:stCondLst>
                                    <p:cond delay="0"/>
                                  </p:stCondLst>
                                  <p:childTnLst>
                                    <p:set>
                                      <p:cBhvr>
                                        <p:cTn id="52" dur="1" fill="hold">
                                          <p:stCondLst>
                                            <p:cond delay="0"/>
                                          </p:stCondLst>
                                        </p:cTn>
                                        <p:tgtEl>
                                          <p:spTgt spid="23571"/>
                                        </p:tgtEl>
                                        <p:attrNameLst>
                                          <p:attrName>style.visibility</p:attrName>
                                        </p:attrNameLst>
                                      </p:cBhvr>
                                      <p:to>
                                        <p:strVal val="visible"/>
                                      </p:to>
                                    </p:set>
                                    <p:animEffect transition="in" filter="blinds(horizontal)">
                                      <p:cBhvr>
                                        <p:cTn id="53" dur="500"/>
                                        <p:tgtEl>
                                          <p:spTgt spid="2357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23557"/>
                                        </p:tgtEl>
                                        <p:attrNameLst>
                                          <p:attrName>style.visibility</p:attrName>
                                        </p:attrNameLst>
                                      </p:cBhvr>
                                      <p:to>
                                        <p:strVal val="visible"/>
                                      </p:to>
                                    </p:set>
                                    <p:animEffect transition="in" filter="blinds(horizontal)">
                                      <p:cBhvr>
                                        <p:cTn id="58" dur="500"/>
                                        <p:tgtEl>
                                          <p:spTgt spid="23557"/>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3609"/>
                                        </p:tgtEl>
                                        <p:attrNameLst>
                                          <p:attrName>style.visibility</p:attrName>
                                        </p:attrNameLst>
                                      </p:cBhvr>
                                      <p:to>
                                        <p:strVal val="visible"/>
                                      </p:to>
                                    </p:set>
                                    <p:animEffect transition="in" filter="blinds(horizontal)">
                                      <p:cBhvr>
                                        <p:cTn id="63" dur="500"/>
                                        <p:tgtEl>
                                          <p:spTgt spid="23609"/>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23561"/>
                                        </p:tgtEl>
                                        <p:attrNameLst>
                                          <p:attrName>style.visibility</p:attrName>
                                        </p:attrNameLst>
                                      </p:cBhvr>
                                      <p:to>
                                        <p:strVal val="visible"/>
                                      </p:to>
                                    </p:set>
                                    <p:animEffect transition="in" filter="blinds(horizontal)">
                                      <p:cBhvr>
                                        <p:cTn id="66" dur="5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6" grpId="1"/>
      <p:bldP spid="23556" grpId="2"/>
      <p:bldP spid="23557" grpId="0"/>
      <p:bldP spid="23561" grpId="0"/>
      <p:bldP spid="23570" grpId="0"/>
      <p:bldP spid="23570" grpId="1"/>
      <p:bldP spid="23571" grpId="0"/>
      <p:bldP spid="23571" grpId="1"/>
      <p:bldP spid="23609" grpId="0" animBg="1"/>
      <p:bldP spid="23613" grpId="0" build="allAtOnce" animBg="1"/>
      <p:bldP spid="23613" grpId="1"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sp>
        <p:nvSpPr>
          <p:cNvPr id="5122" name="Rectangle 4"/>
          <p:cNvSpPr>
            <a:spLocks noChangeArrowheads="1"/>
          </p:cNvSpPr>
          <p:nvPr/>
        </p:nvSpPr>
        <p:spPr bwMode="auto">
          <a:xfrm>
            <a:off x="2590800" y="990600"/>
            <a:ext cx="4343400" cy="685800"/>
          </a:xfrm>
          <a:prstGeom prst="rect">
            <a:avLst/>
          </a:prstGeom>
          <a:noFill/>
          <a:ln w="9525">
            <a:noFill/>
            <a:miter lim="800000"/>
            <a:headEnd/>
            <a:tailEnd/>
          </a:ln>
        </p:spPr>
        <p:txBody>
          <a:bodyPr wrap="none" anchor="ctr"/>
          <a:lstStyle/>
          <a:p>
            <a:pPr algn="ctr"/>
            <a:r>
              <a:rPr lang="en-US" sz="3200" b="1">
                <a:solidFill>
                  <a:srgbClr val="660066"/>
                </a:solidFill>
                <a:latin typeface="+mj-lt"/>
              </a:rPr>
              <a:t>Nhà rông ở Tây Nguyên</a:t>
            </a:r>
          </a:p>
        </p:txBody>
      </p:sp>
      <p:sp>
        <p:nvSpPr>
          <p:cNvPr id="21509" name="Rectangle 5"/>
          <p:cNvSpPr>
            <a:spLocks noChangeArrowheads="1"/>
          </p:cNvSpPr>
          <p:nvPr/>
        </p:nvSpPr>
        <p:spPr bwMode="auto">
          <a:xfrm>
            <a:off x="533400" y="1828800"/>
            <a:ext cx="1524000" cy="457200"/>
          </a:xfrm>
          <a:prstGeom prst="rect">
            <a:avLst/>
          </a:prstGeom>
          <a:noFill/>
          <a:ln w="9525">
            <a:noFill/>
            <a:miter lim="800000"/>
            <a:headEnd/>
            <a:tailEnd/>
          </a:ln>
        </p:spPr>
        <p:txBody>
          <a:bodyPr wrap="none" anchor="ctr"/>
          <a:lstStyle/>
          <a:p>
            <a:pPr algn="ctr"/>
            <a:r>
              <a:rPr lang="en-US" sz="2800" b="1" u="sng">
                <a:solidFill>
                  <a:srgbClr val="CC3300"/>
                </a:solidFill>
                <a:latin typeface="+mj-lt"/>
              </a:rPr>
              <a:t>Luyện đọc</a:t>
            </a:r>
          </a:p>
        </p:txBody>
      </p:sp>
      <p:sp>
        <p:nvSpPr>
          <p:cNvPr id="5124" name="Line 7"/>
          <p:cNvSpPr>
            <a:spLocks noChangeShapeType="1"/>
          </p:cNvSpPr>
          <p:nvPr/>
        </p:nvSpPr>
        <p:spPr bwMode="auto">
          <a:xfrm>
            <a:off x="4572000" y="2057400"/>
            <a:ext cx="0" cy="3124200"/>
          </a:xfrm>
          <a:prstGeom prst="line">
            <a:avLst/>
          </a:prstGeom>
          <a:noFill/>
          <a:ln w="38100">
            <a:noFill/>
            <a:round/>
            <a:headEnd/>
            <a:tailEnd/>
          </a:ln>
        </p:spPr>
        <p:txBody>
          <a:bodyPr/>
          <a:lstStyle/>
          <a:p>
            <a:endParaRPr lang="en-US"/>
          </a:p>
        </p:txBody>
      </p:sp>
      <p:sp>
        <p:nvSpPr>
          <p:cNvPr id="5125" name="Rectangle 9"/>
          <p:cNvSpPr>
            <a:spLocks noChangeArrowheads="1"/>
          </p:cNvSpPr>
          <p:nvPr/>
        </p:nvSpPr>
        <p:spPr bwMode="auto">
          <a:xfrm>
            <a:off x="4572000" y="2514600"/>
            <a:ext cx="1981200" cy="381000"/>
          </a:xfrm>
          <a:prstGeom prst="rect">
            <a:avLst/>
          </a:prstGeom>
          <a:noFill/>
          <a:ln w="9525">
            <a:noFill/>
            <a:miter lim="800000"/>
            <a:headEnd/>
            <a:tailEnd/>
          </a:ln>
        </p:spPr>
        <p:txBody>
          <a:bodyPr wrap="none" anchor="ctr"/>
          <a:lstStyle/>
          <a:p>
            <a:pPr algn="ctr"/>
            <a:endParaRPr lang="en-US" sz="2400">
              <a:latin typeface="Arial" charset="0"/>
            </a:endParaRPr>
          </a:p>
        </p:txBody>
      </p:sp>
      <p:sp>
        <p:nvSpPr>
          <p:cNvPr id="21522" name="Rectangle 18"/>
          <p:cNvSpPr>
            <a:spLocks noChangeArrowheads="1"/>
          </p:cNvSpPr>
          <p:nvPr/>
        </p:nvSpPr>
        <p:spPr bwMode="auto">
          <a:xfrm>
            <a:off x="685800" y="2438400"/>
            <a:ext cx="7848600" cy="609600"/>
          </a:xfrm>
          <a:prstGeom prst="rect">
            <a:avLst/>
          </a:prstGeom>
          <a:noFill/>
          <a:ln w="9525">
            <a:noFill/>
            <a:miter lim="800000"/>
            <a:headEnd/>
            <a:tailEnd/>
          </a:ln>
        </p:spPr>
        <p:txBody>
          <a:bodyPr wrap="none" anchor="ctr"/>
          <a:lstStyle/>
          <a:p>
            <a:pPr algn="ctr"/>
            <a:r>
              <a:rPr lang="en-US" sz="3200" b="1">
                <a:latin typeface="+mj-lt"/>
              </a:rPr>
              <a:t>Bài được chia thành mấy đoạn?</a:t>
            </a:r>
          </a:p>
        </p:txBody>
      </p:sp>
      <p:sp>
        <p:nvSpPr>
          <p:cNvPr id="21525" name="Rectangle 21"/>
          <p:cNvSpPr>
            <a:spLocks noChangeArrowheads="1"/>
          </p:cNvSpPr>
          <p:nvPr/>
        </p:nvSpPr>
        <p:spPr bwMode="auto">
          <a:xfrm>
            <a:off x="914400" y="4114800"/>
            <a:ext cx="6705600" cy="762000"/>
          </a:xfrm>
          <a:prstGeom prst="rect">
            <a:avLst/>
          </a:prstGeom>
          <a:noFill/>
          <a:ln w="9525">
            <a:noFill/>
            <a:miter lim="800000"/>
            <a:headEnd/>
            <a:tailEnd/>
          </a:ln>
        </p:spPr>
        <p:txBody>
          <a:bodyPr wrap="none" anchor="ctr"/>
          <a:lstStyle/>
          <a:p>
            <a:pPr algn="ctr"/>
            <a:r>
              <a:rPr lang="en-US" sz="2800" b="1">
                <a:latin typeface="+mn-lt"/>
              </a:rPr>
              <a:t>Mời 4 bạn đọc tiếp nối bài</a:t>
            </a:r>
          </a:p>
        </p:txBody>
      </p:sp>
      <p:sp>
        <p:nvSpPr>
          <p:cNvPr id="5128" name="Rectangle 22"/>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5129" name="Rectangle 23"/>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mn-lt"/>
              </a:rPr>
              <a:t>Tập đọc</a:t>
            </a:r>
          </a:p>
        </p:txBody>
      </p:sp>
      <p:sp>
        <p:nvSpPr>
          <p:cNvPr id="9226" name="Rectangle 10"/>
          <p:cNvSpPr>
            <a:spLocks noChangeArrowheads="1"/>
          </p:cNvSpPr>
          <p:nvPr/>
        </p:nvSpPr>
        <p:spPr bwMode="auto">
          <a:xfrm>
            <a:off x="2235200" y="3276600"/>
            <a:ext cx="4800600" cy="523220"/>
          </a:xfrm>
          <a:prstGeom prst="rect">
            <a:avLst/>
          </a:prstGeom>
          <a:noFill/>
          <a:ln w="9525">
            <a:noFill/>
            <a:miter lim="800000"/>
            <a:headEnd/>
            <a:tailEnd/>
          </a:ln>
        </p:spPr>
        <p:txBody>
          <a:bodyPr>
            <a:spAutoFit/>
          </a:bodyPr>
          <a:lstStyle/>
          <a:p>
            <a:r>
              <a:rPr lang="en-US" sz="2800" b="1">
                <a:latin typeface="+mj-lt"/>
              </a:rPr>
              <a:t>-  Bài được chia thành 4 đoạn)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checkerboard(across)">
                                      <p:cBhvr>
                                        <p:cTn id="7" dur="500"/>
                                        <p:tgtEl>
                                          <p:spTgt spid="215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1522"/>
                                        </p:tgtEl>
                                        <p:attrNameLst>
                                          <p:attrName>style.visibility</p:attrName>
                                        </p:attrNameLst>
                                      </p:cBhvr>
                                      <p:to>
                                        <p:strVal val="visible"/>
                                      </p:to>
                                    </p:set>
                                    <p:anim to="" calcmode="lin" valueType="num">
                                      <p:cBhvr>
                                        <p:cTn id="12" dur="1" fill="hold"/>
                                        <p:tgtEl>
                                          <p:spTgt spid="21522"/>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226"/>
                                        </p:tgtEl>
                                        <p:attrNameLst>
                                          <p:attrName>style.visibility</p:attrName>
                                        </p:attrNameLst>
                                      </p:cBhvr>
                                      <p:to>
                                        <p:strVal val="visible"/>
                                      </p:to>
                                    </p:set>
                                    <p:anim calcmode="lin" valueType="num">
                                      <p:cBhvr additive="base">
                                        <p:cTn id="17" dur="500" fill="hold"/>
                                        <p:tgtEl>
                                          <p:spTgt spid="9226"/>
                                        </p:tgtEl>
                                        <p:attrNameLst>
                                          <p:attrName>ppt_x</p:attrName>
                                        </p:attrNameLst>
                                      </p:cBhvr>
                                      <p:tavLst>
                                        <p:tav tm="0">
                                          <p:val>
                                            <p:strVal val="#ppt_x"/>
                                          </p:val>
                                        </p:tav>
                                        <p:tav tm="100000">
                                          <p:val>
                                            <p:strVal val="#ppt_x"/>
                                          </p:val>
                                        </p:tav>
                                      </p:tavLst>
                                    </p:anim>
                                    <p:anim calcmode="lin" valueType="num">
                                      <p:cBhvr additive="base">
                                        <p:cTn id="18" dur="500" fill="hold"/>
                                        <p:tgtEl>
                                          <p:spTgt spid="9226"/>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21525"/>
                                        </p:tgtEl>
                                        <p:attrNameLst>
                                          <p:attrName>style.visibility</p:attrName>
                                        </p:attrNameLst>
                                      </p:cBhvr>
                                      <p:to>
                                        <p:strVal val="visible"/>
                                      </p:to>
                                    </p:set>
                                    <p:animEffect transition="in" filter="diamond(in)">
                                      <p:cBhvr>
                                        <p:cTn id="23" dur="2000"/>
                                        <p:tgtEl>
                                          <p:spTgt spid="21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22" grpId="0"/>
      <p:bldP spid="21525" grpId="0"/>
      <p:bldP spid="922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2800" b="1" smtClean="0">
                <a:solidFill>
                  <a:srgbClr val="660066"/>
                </a:solidFill>
                <a:latin typeface="+mn-lt"/>
              </a:rPr>
              <a:t>Nhà rông ở Tây Nguyên</a:t>
            </a:r>
            <a:endParaRPr lang="en-US" sz="2800" b="1">
              <a:solidFill>
                <a:srgbClr val="660066"/>
              </a:solidFill>
              <a:latin typeface="+mn-lt"/>
            </a:endParaRPr>
          </a:p>
        </p:txBody>
      </p:sp>
      <p:sp>
        <p:nvSpPr>
          <p:cNvPr id="6147" name="Rectangle 5"/>
          <p:cNvSpPr>
            <a:spLocks noChangeArrowheads="1"/>
          </p:cNvSpPr>
          <p:nvPr/>
        </p:nvSpPr>
        <p:spPr bwMode="auto">
          <a:xfrm>
            <a:off x="533400" y="1333500"/>
            <a:ext cx="1524000" cy="457200"/>
          </a:xfrm>
          <a:prstGeom prst="rect">
            <a:avLst/>
          </a:prstGeom>
          <a:noFill/>
          <a:ln w="9525">
            <a:noFill/>
            <a:miter lim="800000"/>
            <a:headEnd/>
            <a:tailEnd/>
          </a:ln>
        </p:spPr>
        <p:txBody>
          <a:bodyPr wrap="none" anchor="ctr"/>
          <a:lstStyle/>
          <a:p>
            <a:pPr algn="ctr"/>
            <a:r>
              <a:rPr lang="en-US" sz="2400" b="1" u="sng">
                <a:solidFill>
                  <a:srgbClr val="CC3300"/>
                </a:solidFill>
                <a:latin typeface="+mn-lt"/>
              </a:rPr>
              <a:t>Luyện đọc</a:t>
            </a:r>
          </a:p>
        </p:txBody>
      </p:sp>
      <p:sp>
        <p:nvSpPr>
          <p:cNvPr id="6148" name="Line 6"/>
          <p:cNvSpPr>
            <a:spLocks noChangeShapeType="1"/>
          </p:cNvSpPr>
          <p:nvPr/>
        </p:nvSpPr>
        <p:spPr bwMode="auto">
          <a:xfrm>
            <a:off x="4572000" y="2057400"/>
            <a:ext cx="0" cy="3124200"/>
          </a:xfrm>
          <a:prstGeom prst="line">
            <a:avLst/>
          </a:prstGeom>
          <a:noFill/>
          <a:ln w="38100">
            <a:noFill/>
            <a:round/>
            <a:headEnd/>
            <a:tailEnd/>
          </a:ln>
        </p:spPr>
        <p:txBody>
          <a:bodyPr/>
          <a:lstStyle/>
          <a:p>
            <a:endParaRPr lang="en-US"/>
          </a:p>
        </p:txBody>
      </p:sp>
      <p:sp>
        <p:nvSpPr>
          <p:cNvPr id="120835" name="Rectangle 3"/>
          <p:cNvSpPr>
            <a:spLocks noChangeArrowheads="1"/>
          </p:cNvSpPr>
          <p:nvPr/>
        </p:nvSpPr>
        <p:spPr bwMode="auto">
          <a:xfrm>
            <a:off x="355600" y="1701800"/>
            <a:ext cx="6426200" cy="609600"/>
          </a:xfrm>
          <a:prstGeom prst="rect">
            <a:avLst/>
          </a:prstGeom>
          <a:noFill/>
          <a:ln w="9525">
            <a:noFill/>
            <a:miter lim="800000"/>
            <a:headEnd/>
            <a:tailEnd/>
          </a:ln>
        </p:spPr>
        <p:txBody>
          <a:bodyPr anchor="ctr"/>
          <a:lstStyle/>
          <a:p>
            <a:r>
              <a:rPr lang="en-US" sz="2000" b="1">
                <a:latin typeface="+mn-lt"/>
              </a:rPr>
              <a:t>Chú ý ngắt giọng đúng ở các câu sau:</a:t>
            </a:r>
          </a:p>
        </p:txBody>
      </p:sp>
      <p:sp>
        <p:nvSpPr>
          <p:cNvPr id="120836" name="Rectangle 4"/>
          <p:cNvSpPr>
            <a:spLocks noChangeArrowheads="1"/>
          </p:cNvSpPr>
          <p:nvPr/>
        </p:nvSpPr>
        <p:spPr bwMode="auto">
          <a:xfrm>
            <a:off x="-25400" y="2197100"/>
            <a:ext cx="8915400" cy="762000"/>
          </a:xfrm>
          <a:prstGeom prst="rect">
            <a:avLst/>
          </a:prstGeom>
          <a:noFill/>
          <a:ln w="9525">
            <a:noFill/>
            <a:miter lim="800000"/>
            <a:headEnd/>
            <a:tailEnd/>
          </a:ln>
        </p:spPr>
        <p:txBody>
          <a:bodyPr/>
          <a:lstStyle/>
          <a:p>
            <a:r>
              <a:rPr lang="en-US" sz="1600">
                <a:solidFill>
                  <a:srgbClr val="0000CC"/>
                </a:solidFill>
                <a:latin typeface="Arial" charset="0"/>
              </a:rPr>
              <a:t>	</a:t>
            </a:r>
            <a:r>
              <a:rPr lang="en-US">
                <a:latin typeface="+mn-lt"/>
              </a:rPr>
              <a:t>Nó phải cao  để  đàn voi đi qua mà không đụng sàn  và khi múa rông chiêng </a:t>
            </a:r>
          </a:p>
          <a:p>
            <a:r>
              <a:rPr lang="en-US">
                <a:latin typeface="+mn-lt"/>
              </a:rPr>
              <a:t>     </a:t>
            </a:r>
            <a:r>
              <a:rPr lang="en-US" sz="1600">
                <a:latin typeface="+mn-lt"/>
              </a:rPr>
              <a:t>trên sàn ,</a:t>
            </a:r>
            <a:r>
              <a:rPr lang="en-US">
                <a:latin typeface="+mn-lt"/>
              </a:rPr>
              <a:t>   ngọn giáo không vướng mái.	</a:t>
            </a:r>
          </a:p>
        </p:txBody>
      </p:sp>
      <p:sp>
        <p:nvSpPr>
          <p:cNvPr id="6151" name="Rectangle 20"/>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400" b="1">
                <a:latin typeface="Arial" charset="0"/>
              </a:rPr>
              <a:t> </a:t>
            </a:r>
          </a:p>
        </p:txBody>
      </p:sp>
      <p:sp>
        <p:nvSpPr>
          <p:cNvPr id="6152" name="Rectangle 21"/>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000" b="1">
                <a:latin typeface="+mn-lt"/>
              </a:rPr>
              <a:t>Tập đọc</a:t>
            </a:r>
          </a:p>
        </p:txBody>
      </p:sp>
      <p:sp>
        <p:nvSpPr>
          <p:cNvPr id="2" name="Rectangle 4"/>
          <p:cNvSpPr>
            <a:spLocks noChangeArrowheads="1"/>
          </p:cNvSpPr>
          <p:nvPr/>
        </p:nvSpPr>
        <p:spPr bwMode="auto">
          <a:xfrm>
            <a:off x="304800" y="2895600"/>
            <a:ext cx="8610600" cy="838200"/>
          </a:xfrm>
          <a:prstGeom prst="rect">
            <a:avLst/>
          </a:prstGeom>
          <a:noFill/>
          <a:ln w="9525">
            <a:noFill/>
            <a:miter lim="800000"/>
            <a:headEnd/>
            <a:tailEnd/>
          </a:ln>
        </p:spPr>
        <p:txBody>
          <a:bodyPr/>
          <a:lstStyle/>
          <a:p>
            <a:r>
              <a:rPr lang="en-US">
                <a:latin typeface="Arial" charset="0"/>
              </a:rPr>
              <a:t>	</a:t>
            </a:r>
            <a:r>
              <a:rPr lang="en-US">
                <a:latin typeface="+mn-lt"/>
              </a:rPr>
              <a:t>Theo tập quán của nhiều dân tộc,   trai làng từ 16 tuổi chưa lập gia đình  </a:t>
            </a:r>
          </a:p>
          <a:p>
            <a:r>
              <a:rPr lang="en-US">
                <a:latin typeface="Arial" charset="0"/>
              </a:rPr>
              <a:t>đều ngủ tập trung ở nhà rông    để bảo vệ buôn làng.</a:t>
            </a:r>
          </a:p>
        </p:txBody>
      </p:sp>
      <p:sp>
        <p:nvSpPr>
          <p:cNvPr id="3" name="Rectangle 4"/>
          <p:cNvSpPr>
            <a:spLocks noChangeArrowheads="1"/>
          </p:cNvSpPr>
          <p:nvPr/>
        </p:nvSpPr>
        <p:spPr bwMode="auto">
          <a:xfrm>
            <a:off x="1765300" y="2257425"/>
            <a:ext cx="381000" cy="304800"/>
          </a:xfrm>
          <a:prstGeom prst="rect">
            <a:avLst/>
          </a:prstGeom>
          <a:noFill/>
          <a:ln w="9525">
            <a:noFill/>
            <a:miter lim="800000"/>
            <a:headEnd/>
            <a:tailEnd/>
          </a:ln>
        </p:spPr>
        <p:txBody>
          <a:bodyPr lIns="0" tIns="0" rIns="0" bIns="0"/>
          <a:lstStyle/>
          <a:p>
            <a:r>
              <a:rPr lang="en-US" u="sng">
                <a:solidFill>
                  <a:srgbClr val="FF0000"/>
                </a:solidFill>
                <a:latin typeface="+mn-lt"/>
              </a:rPr>
              <a:t>cao</a:t>
            </a:r>
            <a:r>
              <a:rPr lang="en-US">
                <a:solidFill>
                  <a:srgbClr val="FF0000"/>
                </a:solidFill>
                <a:latin typeface="+mn-lt"/>
              </a:rPr>
              <a:t> </a:t>
            </a:r>
            <a:r>
              <a:rPr lang="en-US" b="1">
                <a:solidFill>
                  <a:srgbClr val="0000CC"/>
                </a:solidFill>
                <a:latin typeface="Arial" charset="0"/>
              </a:rPr>
              <a:t> </a:t>
            </a:r>
            <a:endParaRPr lang="en-US">
              <a:solidFill>
                <a:srgbClr val="0000CC"/>
              </a:solidFill>
              <a:latin typeface="Arial" charset="0"/>
            </a:endParaRPr>
          </a:p>
        </p:txBody>
      </p:sp>
      <p:sp>
        <p:nvSpPr>
          <p:cNvPr id="4" name="Rectangle 4"/>
          <p:cNvSpPr>
            <a:spLocks noChangeArrowheads="1"/>
          </p:cNvSpPr>
          <p:nvPr/>
        </p:nvSpPr>
        <p:spPr bwMode="auto">
          <a:xfrm>
            <a:off x="4191000" y="2238375"/>
            <a:ext cx="1752600" cy="381000"/>
          </a:xfrm>
          <a:prstGeom prst="rect">
            <a:avLst/>
          </a:prstGeom>
          <a:noFill/>
          <a:ln w="9525">
            <a:noFill/>
            <a:miter lim="800000"/>
            <a:headEnd/>
            <a:tailEnd/>
          </a:ln>
        </p:spPr>
        <p:txBody>
          <a:bodyPr lIns="0" tIns="0" rIns="0" bIns="0"/>
          <a:lstStyle/>
          <a:p>
            <a:r>
              <a:rPr lang="en-US" u="sng">
                <a:solidFill>
                  <a:srgbClr val="FF0000"/>
                </a:solidFill>
                <a:latin typeface="+mj-lt"/>
              </a:rPr>
              <a:t>không đụng sàn</a:t>
            </a:r>
            <a:r>
              <a:rPr lang="en-US">
                <a:solidFill>
                  <a:srgbClr val="FF0000"/>
                </a:solidFill>
                <a:latin typeface="+mj-lt"/>
              </a:rPr>
              <a:t> </a:t>
            </a:r>
          </a:p>
        </p:txBody>
      </p:sp>
      <p:sp>
        <p:nvSpPr>
          <p:cNvPr id="5" name="Rectangle 4"/>
          <p:cNvSpPr>
            <a:spLocks noChangeArrowheads="1"/>
          </p:cNvSpPr>
          <p:nvPr/>
        </p:nvSpPr>
        <p:spPr bwMode="auto">
          <a:xfrm>
            <a:off x="2209800" y="2514600"/>
            <a:ext cx="1828800" cy="304800"/>
          </a:xfrm>
          <a:prstGeom prst="rect">
            <a:avLst/>
          </a:prstGeom>
          <a:noFill/>
          <a:ln w="9525">
            <a:noFill/>
            <a:miter lim="800000"/>
            <a:headEnd/>
            <a:tailEnd/>
          </a:ln>
        </p:spPr>
        <p:txBody>
          <a:bodyPr lIns="0" tIns="0" rIns="0" bIns="0"/>
          <a:lstStyle/>
          <a:p>
            <a:r>
              <a:rPr lang="en-US" u="sng">
                <a:solidFill>
                  <a:srgbClr val="FF0000"/>
                </a:solidFill>
                <a:latin typeface="+mn-lt"/>
              </a:rPr>
              <a:t>không vướng mái</a:t>
            </a:r>
            <a:endParaRPr lang="en-US">
              <a:solidFill>
                <a:srgbClr val="FF0000"/>
              </a:solidFill>
              <a:latin typeface="+mn-lt"/>
            </a:endParaRPr>
          </a:p>
        </p:txBody>
      </p:sp>
      <p:sp>
        <p:nvSpPr>
          <p:cNvPr id="6" name="Rectangle 4"/>
          <p:cNvSpPr>
            <a:spLocks noChangeArrowheads="1"/>
          </p:cNvSpPr>
          <p:nvPr/>
        </p:nvSpPr>
        <p:spPr bwMode="auto">
          <a:xfrm>
            <a:off x="746125" y="2511425"/>
            <a:ext cx="381000" cy="304800"/>
          </a:xfrm>
          <a:prstGeom prst="rect">
            <a:avLst/>
          </a:prstGeom>
          <a:noFill/>
          <a:ln w="9525">
            <a:noFill/>
            <a:miter lim="800000"/>
            <a:headEnd/>
            <a:tailEnd/>
          </a:ln>
        </p:spPr>
        <p:txBody>
          <a:bodyPr lIns="0" tIns="0" rIns="0" bIns="0"/>
          <a:lstStyle/>
          <a:p>
            <a:r>
              <a:rPr lang="en-US" sz="1600" u="sng">
                <a:solidFill>
                  <a:srgbClr val="FF0000"/>
                </a:solidFill>
                <a:latin typeface="+mn-lt"/>
              </a:rPr>
              <a:t>sàn</a:t>
            </a:r>
            <a:r>
              <a:rPr lang="en-US" sz="1600">
                <a:solidFill>
                  <a:srgbClr val="FF0000"/>
                </a:solidFill>
                <a:latin typeface="Arial" charset="0"/>
              </a:rPr>
              <a:t>,</a:t>
            </a:r>
            <a:r>
              <a:rPr lang="en-US">
                <a:solidFill>
                  <a:srgbClr val="0000CC"/>
                </a:solidFill>
                <a:latin typeface="Arial" charset="0"/>
              </a:rPr>
              <a:t> </a:t>
            </a:r>
          </a:p>
        </p:txBody>
      </p:sp>
      <p:sp>
        <p:nvSpPr>
          <p:cNvPr id="7" name="Rectangle 4"/>
          <p:cNvSpPr>
            <a:spLocks noChangeArrowheads="1"/>
          </p:cNvSpPr>
          <p:nvPr/>
        </p:nvSpPr>
        <p:spPr bwMode="auto">
          <a:xfrm>
            <a:off x="8524875" y="2943225"/>
            <a:ext cx="381000" cy="381000"/>
          </a:xfrm>
          <a:prstGeom prst="rect">
            <a:avLst/>
          </a:prstGeom>
          <a:noFill/>
          <a:ln w="9525">
            <a:noFill/>
            <a:miter lim="800000"/>
            <a:headEnd/>
            <a:tailEnd/>
          </a:ln>
        </p:spPr>
        <p:txBody>
          <a:bodyPr/>
          <a:lstStyle/>
          <a:p>
            <a:r>
              <a:rPr lang="en-US" sz="1600">
                <a:solidFill>
                  <a:srgbClr val="FF0000"/>
                </a:solidFill>
                <a:latin typeface="Arial" charset="0"/>
              </a:rPr>
              <a:t>/</a:t>
            </a:r>
            <a:r>
              <a:rPr lang="en-US" sz="1600">
                <a:solidFill>
                  <a:srgbClr val="0000CC"/>
                </a:solidFill>
                <a:latin typeface="Arial" charset="0"/>
              </a:rPr>
              <a:t> </a:t>
            </a:r>
            <a:endParaRPr lang="en-US">
              <a:solidFill>
                <a:srgbClr val="0000CC"/>
              </a:solidFill>
              <a:latin typeface="Arial" charset="0"/>
            </a:endParaRPr>
          </a:p>
        </p:txBody>
      </p:sp>
      <p:sp>
        <p:nvSpPr>
          <p:cNvPr id="8" name="Rectangle 4"/>
          <p:cNvSpPr>
            <a:spLocks noChangeArrowheads="1"/>
          </p:cNvSpPr>
          <p:nvPr/>
        </p:nvSpPr>
        <p:spPr bwMode="auto">
          <a:xfrm>
            <a:off x="733425" y="3200400"/>
            <a:ext cx="1752600" cy="304800"/>
          </a:xfrm>
          <a:prstGeom prst="rect">
            <a:avLst/>
          </a:prstGeom>
          <a:noFill/>
          <a:ln w="9525">
            <a:noFill/>
            <a:miter lim="800000"/>
            <a:headEnd/>
            <a:tailEnd/>
          </a:ln>
        </p:spPr>
        <p:txBody>
          <a:bodyPr/>
          <a:lstStyle/>
          <a:p>
            <a:r>
              <a:rPr lang="en-US" u="sng">
                <a:solidFill>
                  <a:srgbClr val="FF0000"/>
                </a:solidFill>
                <a:latin typeface="Arial" charset="0"/>
              </a:rPr>
              <a:t>ngủ tập trung</a:t>
            </a:r>
            <a:endParaRPr lang="en-US">
              <a:solidFill>
                <a:srgbClr val="FF0000"/>
              </a:solidFill>
              <a:latin typeface="Arial" charset="0"/>
            </a:endParaRPr>
          </a:p>
        </p:txBody>
      </p:sp>
      <p:sp>
        <p:nvSpPr>
          <p:cNvPr id="9" name="Rectangle 4"/>
          <p:cNvSpPr>
            <a:spLocks noChangeArrowheads="1"/>
          </p:cNvSpPr>
          <p:nvPr/>
        </p:nvSpPr>
        <p:spPr bwMode="auto">
          <a:xfrm>
            <a:off x="4533900" y="3200400"/>
            <a:ext cx="1371600" cy="304800"/>
          </a:xfrm>
          <a:prstGeom prst="rect">
            <a:avLst/>
          </a:prstGeom>
          <a:noFill/>
          <a:ln w="9525">
            <a:noFill/>
            <a:miter lim="800000"/>
            <a:headEnd/>
            <a:tailEnd/>
          </a:ln>
        </p:spPr>
        <p:txBody>
          <a:bodyPr/>
          <a:lstStyle/>
          <a:p>
            <a:r>
              <a:rPr lang="en-US" u="sng">
                <a:solidFill>
                  <a:srgbClr val="FF0000"/>
                </a:solidFill>
                <a:latin typeface="Arial" charset="0"/>
              </a:rPr>
              <a:t>buôn làng</a:t>
            </a:r>
            <a:endParaRPr lang="en-US">
              <a:solidFill>
                <a:srgbClr val="FF0000"/>
              </a:solidFill>
              <a:latin typeface="Arial" charset="0"/>
            </a:endParaRPr>
          </a:p>
        </p:txBody>
      </p:sp>
      <p:sp>
        <p:nvSpPr>
          <p:cNvPr id="24612" name="Rectangle 36"/>
          <p:cNvSpPr>
            <a:spLocks noChangeArrowheads="1"/>
          </p:cNvSpPr>
          <p:nvPr/>
        </p:nvSpPr>
        <p:spPr bwMode="auto">
          <a:xfrm>
            <a:off x="381000" y="3190875"/>
            <a:ext cx="1905000" cy="469900"/>
          </a:xfrm>
          <a:prstGeom prst="rect">
            <a:avLst/>
          </a:prstGeom>
          <a:noFill/>
          <a:ln w="9525">
            <a:noFill/>
            <a:miter lim="800000"/>
            <a:headEnd/>
            <a:tailEnd/>
          </a:ln>
        </p:spPr>
        <p:txBody>
          <a:bodyPr wrap="none" anchor="ctr"/>
          <a:lstStyle/>
          <a:p>
            <a:pPr algn="ctr"/>
            <a:r>
              <a:rPr lang="en-US" sz="2400" b="1">
                <a:latin typeface="Arial" charset="0"/>
              </a:rPr>
              <a:t>- </a:t>
            </a:r>
            <a:r>
              <a:rPr lang="en-US" sz="2400" b="1">
                <a:solidFill>
                  <a:srgbClr val="FF0000"/>
                </a:solidFill>
                <a:latin typeface="Arial" charset="0"/>
              </a:rPr>
              <a:t>Rông chiêng</a:t>
            </a:r>
            <a:r>
              <a:rPr lang="en-US" sz="1600">
                <a:latin typeface="Arial" charset="0"/>
              </a:rPr>
              <a:t> </a:t>
            </a:r>
            <a:r>
              <a:rPr lang="en-US" sz="2400" b="1">
                <a:solidFill>
                  <a:srgbClr val="FF0000"/>
                </a:solidFill>
                <a:latin typeface="Arial" charset="0"/>
              </a:rPr>
              <a:t>:</a:t>
            </a:r>
          </a:p>
        </p:txBody>
      </p:sp>
      <p:sp>
        <p:nvSpPr>
          <p:cNvPr id="24613" name="Rectangle 37"/>
          <p:cNvSpPr>
            <a:spLocks noChangeArrowheads="1"/>
          </p:cNvSpPr>
          <p:nvPr/>
        </p:nvSpPr>
        <p:spPr bwMode="auto">
          <a:xfrm>
            <a:off x="228600" y="2743200"/>
            <a:ext cx="1295400" cy="609600"/>
          </a:xfrm>
          <a:prstGeom prst="rect">
            <a:avLst/>
          </a:prstGeom>
          <a:noFill/>
          <a:ln w="9525">
            <a:noFill/>
            <a:miter lim="800000"/>
            <a:headEnd/>
            <a:tailEnd/>
          </a:ln>
        </p:spPr>
        <p:txBody>
          <a:bodyPr wrap="none" anchor="ctr"/>
          <a:lstStyle/>
          <a:p>
            <a:pPr algn="ctr"/>
            <a:r>
              <a:rPr lang="en-US" sz="2400" b="1" u="sng">
                <a:latin typeface="+mj-lt"/>
              </a:rPr>
              <a:t>Từ ngữ</a:t>
            </a:r>
            <a:r>
              <a:rPr lang="en-US" sz="2400" b="1">
                <a:latin typeface="+mj-lt"/>
              </a:rPr>
              <a:t>:</a:t>
            </a:r>
          </a:p>
        </p:txBody>
      </p:sp>
      <p:pic>
        <p:nvPicPr>
          <p:cNvPr id="24614" name="Picture 38" descr="news_1239337290"/>
          <p:cNvPicPr>
            <a:picLocks noChangeAspect="1" noChangeArrowheads="1"/>
          </p:cNvPicPr>
          <p:nvPr/>
        </p:nvPicPr>
        <p:blipFill>
          <a:blip r:embed="rId2"/>
          <a:srcRect/>
          <a:stretch>
            <a:fillRect/>
          </a:stretch>
        </p:blipFill>
        <p:spPr bwMode="auto">
          <a:xfrm>
            <a:off x="381000" y="3733800"/>
            <a:ext cx="4114800" cy="2971800"/>
          </a:xfrm>
          <a:prstGeom prst="rect">
            <a:avLst/>
          </a:prstGeom>
          <a:noFill/>
          <a:ln w="57150">
            <a:solidFill>
              <a:srgbClr val="000099"/>
            </a:solidFill>
            <a:miter lim="800000"/>
            <a:headEnd/>
            <a:tailEnd/>
          </a:ln>
        </p:spPr>
      </p:pic>
      <p:pic>
        <p:nvPicPr>
          <p:cNvPr id="24615" name="Picture 39" descr="CongChiengTayNguyen01"/>
          <p:cNvPicPr>
            <a:picLocks noChangeAspect="1" noChangeArrowheads="1"/>
          </p:cNvPicPr>
          <p:nvPr/>
        </p:nvPicPr>
        <p:blipFill>
          <a:blip r:embed="rId3"/>
          <a:srcRect/>
          <a:stretch>
            <a:fillRect/>
          </a:stretch>
        </p:blipFill>
        <p:spPr bwMode="auto">
          <a:xfrm>
            <a:off x="4495800" y="3733800"/>
            <a:ext cx="3810000" cy="2971800"/>
          </a:xfrm>
          <a:prstGeom prst="rect">
            <a:avLst/>
          </a:prstGeom>
          <a:noFill/>
          <a:ln w="57150">
            <a:solidFill>
              <a:srgbClr val="000099"/>
            </a:solidFill>
            <a:miter lim="800000"/>
            <a:headEnd/>
            <a:tailEnd/>
          </a:ln>
        </p:spPr>
      </p:pic>
      <p:sp>
        <p:nvSpPr>
          <p:cNvPr id="140290" name="Rectangle 2"/>
          <p:cNvSpPr>
            <a:spLocks noChangeArrowheads="1"/>
          </p:cNvSpPr>
          <p:nvPr/>
        </p:nvSpPr>
        <p:spPr bwMode="auto">
          <a:xfrm>
            <a:off x="2362200" y="3190875"/>
            <a:ext cx="6477000" cy="533400"/>
          </a:xfrm>
          <a:prstGeom prst="rect">
            <a:avLst/>
          </a:prstGeom>
          <a:noFill/>
          <a:ln w="9525">
            <a:noFill/>
            <a:miter lim="800000"/>
            <a:headEnd/>
            <a:tailEnd/>
          </a:ln>
          <a:effectLst/>
        </p:spPr>
        <p:txBody>
          <a:bodyPr/>
          <a:lstStyle/>
          <a:p>
            <a:pPr>
              <a:lnSpc>
                <a:spcPct val="90000"/>
              </a:lnSpc>
              <a:defRPr/>
            </a:pPr>
            <a:r>
              <a:rPr lang="en-US" sz="2400" b="1">
                <a:latin typeface="+mn-lt"/>
              </a:rPr>
              <a:t> một điệu múa của đồng bào Tây Nguyên</a:t>
            </a:r>
            <a:endParaRPr lang="en-US" sz="2400" b="1">
              <a:solidFill>
                <a:srgbClr val="FF0000"/>
              </a:solidFill>
              <a:effectLst>
                <a:outerShdw blurRad="38100" dist="38100" dir="2700000" algn="tl">
                  <a:srgbClr val="C0C0C0"/>
                </a:outerShdw>
              </a:effectLst>
              <a:latin typeface="+mn-lt"/>
            </a:endParaRPr>
          </a:p>
        </p:txBody>
      </p:sp>
      <p:sp>
        <p:nvSpPr>
          <p:cNvPr id="77829" name="Rectangle 5"/>
          <p:cNvSpPr>
            <a:spLocks noChangeArrowheads="1"/>
          </p:cNvSpPr>
          <p:nvPr/>
        </p:nvSpPr>
        <p:spPr bwMode="auto">
          <a:xfrm>
            <a:off x="838200" y="3276600"/>
            <a:ext cx="8458200" cy="609600"/>
          </a:xfrm>
          <a:prstGeom prst="rect">
            <a:avLst/>
          </a:prstGeom>
          <a:noFill/>
          <a:ln w="9525">
            <a:noFill/>
            <a:miter lim="800000"/>
            <a:headEnd/>
            <a:tailEnd/>
          </a:ln>
        </p:spPr>
        <p:txBody>
          <a:bodyPr/>
          <a:lstStyle/>
          <a:p>
            <a:r>
              <a:rPr lang="en-US" sz="2400" b="1">
                <a:latin typeface="Arial" charset="0"/>
              </a:rPr>
              <a:t>         </a:t>
            </a:r>
            <a:r>
              <a:rPr lang="en-US" sz="2400" b="1">
                <a:latin typeface="+mj-lt"/>
              </a:rPr>
              <a:t>đồ dùng để làm ruộng (cuốc, cày, bừa, liềm, hái)</a:t>
            </a:r>
          </a:p>
        </p:txBody>
      </p:sp>
      <p:sp>
        <p:nvSpPr>
          <p:cNvPr id="24618" name="Rectangle 42"/>
          <p:cNvSpPr>
            <a:spLocks noChangeArrowheads="1"/>
          </p:cNvSpPr>
          <p:nvPr/>
        </p:nvSpPr>
        <p:spPr bwMode="auto">
          <a:xfrm>
            <a:off x="0" y="3273425"/>
            <a:ext cx="1752600" cy="533400"/>
          </a:xfrm>
          <a:prstGeom prst="rect">
            <a:avLst/>
          </a:prstGeom>
          <a:noFill/>
          <a:ln w="9525">
            <a:noFill/>
            <a:miter lim="800000"/>
            <a:headEnd/>
            <a:tailEnd/>
          </a:ln>
        </p:spPr>
        <p:txBody>
          <a:bodyPr wrap="none" anchor="ctr"/>
          <a:lstStyle/>
          <a:p>
            <a:pPr algn="ctr"/>
            <a:r>
              <a:rPr lang="en-US" sz="2400" b="1">
                <a:latin typeface="Arial" charset="0"/>
              </a:rPr>
              <a:t>- </a:t>
            </a:r>
            <a:r>
              <a:rPr lang="en-US" sz="2400" b="1">
                <a:solidFill>
                  <a:srgbClr val="FF0000"/>
                </a:solidFill>
                <a:latin typeface="+mn-lt"/>
              </a:rPr>
              <a:t>Nông cụ:</a:t>
            </a:r>
          </a:p>
        </p:txBody>
      </p:sp>
      <p:pic>
        <p:nvPicPr>
          <p:cNvPr id="24619" name="Picture 10" descr="scan0085"/>
          <p:cNvPicPr>
            <a:picLocks noChangeAspect="1" noChangeArrowheads="1"/>
          </p:cNvPicPr>
          <p:nvPr/>
        </p:nvPicPr>
        <p:blipFill>
          <a:blip r:embed="rId4"/>
          <a:srcRect/>
          <a:stretch>
            <a:fillRect/>
          </a:stretch>
        </p:blipFill>
        <p:spPr bwMode="auto">
          <a:xfrm>
            <a:off x="215900" y="3886200"/>
            <a:ext cx="3276600" cy="2816225"/>
          </a:xfrm>
          <a:prstGeom prst="rect">
            <a:avLst/>
          </a:prstGeom>
          <a:noFill/>
          <a:ln w="38100">
            <a:solidFill>
              <a:srgbClr val="800000"/>
            </a:solidFill>
            <a:miter lim="800000"/>
            <a:headEnd/>
            <a:tailEnd/>
          </a:ln>
        </p:spPr>
      </p:pic>
      <p:pic>
        <p:nvPicPr>
          <p:cNvPr id="24620" name="Picture 11" descr="scan0084"/>
          <p:cNvPicPr>
            <a:picLocks noChangeAspect="1" noChangeArrowheads="1"/>
          </p:cNvPicPr>
          <p:nvPr/>
        </p:nvPicPr>
        <p:blipFill>
          <a:blip r:embed="rId5"/>
          <a:srcRect/>
          <a:stretch>
            <a:fillRect/>
          </a:stretch>
        </p:blipFill>
        <p:spPr bwMode="auto">
          <a:xfrm>
            <a:off x="5903913" y="3883025"/>
            <a:ext cx="2617787" cy="2819400"/>
          </a:xfrm>
          <a:prstGeom prst="rect">
            <a:avLst/>
          </a:prstGeom>
          <a:noFill/>
          <a:ln w="38100">
            <a:solidFill>
              <a:srgbClr val="800000"/>
            </a:solidFill>
            <a:miter lim="800000"/>
            <a:headEnd/>
            <a:tailEnd/>
          </a:ln>
        </p:spPr>
      </p:pic>
      <p:pic>
        <p:nvPicPr>
          <p:cNvPr id="24621" name="Picture 45" descr="Cay"/>
          <p:cNvPicPr>
            <a:picLocks noChangeAspect="1" noChangeArrowheads="1"/>
          </p:cNvPicPr>
          <p:nvPr/>
        </p:nvPicPr>
        <p:blipFill>
          <a:blip r:embed="rId6"/>
          <a:srcRect/>
          <a:stretch>
            <a:fillRect/>
          </a:stretch>
        </p:blipFill>
        <p:spPr bwMode="auto">
          <a:xfrm>
            <a:off x="2806700" y="3886200"/>
            <a:ext cx="3124200" cy="2819400"/>
          </a:xfrm>
          <a:prstGeom prst="rect">
            <a:avLst/>
          </a:prstGeom>
          <a:noFill/>
          <a:ln w="38100">
            <a:solidFill>
              <a:srgbClr val="800000"/>
            </a:solidFill>
            <a:miter lim="800000"/>
            <a:headEnd/>
            <a:tailEnd/>
          </a:ln>
        </p:spPr>
      </p:pic>
      <p:sp>
        <p:nvSpPr>
          <p:cNvPr id="24622" name="Rectangle 46"/>
          <p:cNvSpPr>
            <a:spLocks noChangeArrowheads="1"/>
          </p:cNvSpPr>
          <p:nvPr/>
        </p:nvSpPr>
        <p:spPr bwMode="auto">
          <a:xfrm>
            <a:off x="215900" y="2816225"/>
            <a:ext cx="1295400" cy="609600"/>
          </a:xfrm>
          <a:prstGeom prst="rect">
            <a:avLst/>
          </a:prstGeom>
          <a:noFill/>
          <a:ln w="9525">
            <a:noFill/>
            <a:miter lim="800000"/>
            <a:headEnd/>
            <a:tailEnd/>
          </a:ln>
        </p:spPr>
        <p:txBody>
          <a:bodyPr wrap="none" anchor="ctr"/>
          <a:lstStyle/>
          <a:p>
            <a:pPr algn="ctr"/>
            <a:r>
              <a:rPr lang="en-US" sz="2400" b="1" u="sng">
                <a:latin typeface="+mj-lt"/>
              </a:rPr>
              <a:t>Từ ngữ</a:t>
            </a:r>
            <a:r>
              <a:rPr lang="en-US" sz="2400" b="1">
                <a:latin typeface="+mj-lt"/>
              </a:rPr>
              <a:t>:</a:t>
            </a:r>
          </a:p>
        </p:txBody>
      </p:sp>
      <p:sp>
        <p:nvSpPr>
          <p:cNvPr id="10" name="Rectangle 4"/>
          <p:cNvSpPr>
            <a:spLocks noChangeArrowheads="1"/>
          </p:cNvSpPr>
          <p:nvPr/>
        </p:nvSpPr>
        <p:spPr bwMode="auto">
          <a:xfrm>
            <a:off x="2152650" y="2244725"/>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1" name="Rectangle 4"/>
          <p:cNvSpPr>
            <a:spLocks noChangeArrowheads="1"/>
          </p:cNvSpPr>
          <p:nvPr/>
        </p:nvSpPr>
        <p:spPr bwMode="auto">
          <a:xfrm>
            <a:off x="5715000" y="2193925"/>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2" name="Rectangle 4"/>
          <p:cNvSpPr>
            <a:spLocks noChangeArrowheads="1"/>
          </p:cNvSpPr>
          <p:nvPr/>
        </p:nvSpPr>
        <p:spPr bwMode="auto">
          <a:xfrm>
            <a:off x="1050925" y="2511425"/>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3" name="Rectangle 4"/>
          <p:cNvSpPr>
            <a:spLocks noChangeArrowheads="1"/>
          </p:cNvSpPr>
          <p:nvPr/>
        </p:nvSpPr>
        <p:spPr bwMode="auto">
          <a:xfrm>
            <a:off x="3962400" y="2438400"/>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4" name="Rectangle 4"/>
          <p:cNvSpPr>
            <a:spLocks noChangeArrowheads="1"/>
          </p:cNvSpPr>
          <p:nvPr/>
        </p:nvSpPr>
        <p:spPr bwMode="auto">
          <a:xfrm>
            <a:off x="3409950" y="3257550"/>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5" name="Rectangle 4"/>
          <p:cNvSpPr>
            <a:spLocks noChangeArrowheads="1"/>
          </p:cNvSpPr>
          <p:nvPr/>
        </p:nvSpPr>
        <p:spPr bwMode="auto">
          <a:xfrm>
            <a:off x="5715000" y="3248025"/>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
        <p:nvSpPr>
          <p:cNvPr id="16" name="Rectangle 4"/>
          <p:cNvSpPr>
            <a:spLocks noChangeArrowheads="1"/>
          </p:cNvSpPr>
          <p:nvPr/>
        </p:nvSpPr>
        <p:spPr bwMode="auto">
          <a:xfrm>
            <a:off x="4724400" y="2971800"/>
            <a:ext cx="152400" cy="304800"/>
          </a:xfrm>
          <a:prstGeom prst="rect">
            <a:avLst/>
          </a:prstGeom>
          <a:noFill/>
          <a:ln w="9525">
            <a:noFill/>
            <a:miter lim="800000"/>
            <a:headEnd/>
            <a:tailEnd/>
          </a:ln>
        </p:spPr>
        <p:txBody>
          <a:bodyPr lIns="0" tIns="0" rIns="0" bIns="0"/>
          <a:lstStyle/>
          <a:p>
            <a:r>
              <a:rPr lang="en-US" b="1">
                <a:solidFill>
                  <a:srgbClr val="FF0000"/>
                </a:solidFill>
                <a:latin typeface="Arial" charset="0"/>
              </a:rPr>
              <a:t>/</a:t>
            </a:r>
            <a:r>
              <a:rPr lang="en-US" b="1">
                <a:solidFill>
                  <a:srgbClr val="0000CC"/>
                </a:solidFill>
                <a:latin typeface="Arial" charset="0"/>
              </a:rPr>
              <a:t> </a:t>
            </a:r>
            <a:endParaRPr lang="en-US">
              <a:solidFill>
                <a:srgbClr val="0000CC"/>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blinds(horizontal)">
                                      <p:cBhvr>
                                        <p:cTn id="7" dur="500"/>
                                        <p:tgtEl>
                                          <p:spTgt spid="120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0836"/>
                                        </p:tgtEl>
                                        <p:attrNameLst>
                                          <p:attrName>style.visibility</p:attrName>
                                        </p:attrNameLst>
                                      </p:cBhvr>
                                      <p:to>
                                        <p:strVal val="visible"/>
                                      </p:to>
                                    </p:set>
                                    <p:animEffect transition="in" filter="blinds(horizontal)">
                                      <p:cBhvr>
                                        <p:cTn id="12" dur="500"/>
                                        <p:tgtEl>
                                          <p:spTgt spid="1208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linds(horizontal)">
                                      <p:cBhvr>
                                        <p:cTn id="37" dur="500"/>
                                        <p:tgtEl>
                                          <p:spTgt spid="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linds(horizontal)">
                                      <p:cBhvr>
                                        <p:cTn id="42" dur="500"/>
                                        <p:tgtEl>
                                          <p:spTgt spid="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linds(horizontal)">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blinds(horizontal)">
                                      <p:cBhvr>
                                        <p:cTn id="52" dur="5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613"/>
                                        </p:tgtEl>
                                        <p:attrNameLst>
                                          <p:attrName>style.visibility</p:attrName>
                                        </p:attrNameLst>
                                      </p:cBhvr>
                                      <p:to>
                                        <p:strVal val="visible"/>
                                      </p:to>
                                    </p:set>
                                    <p:animEffect transition="in" filter="blinds(horizontal)">
                                      <p:cBhvr>
                                        <p:cTn id="57" dur="500"/>
                                        <p:tgtEl>
                                          <p:spTgt spid="24613"/>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24612"/>
                                        </p:tgtEl>
                                        <p:attrNameLst>
                                          <p:attrName>style.visibility</p:attrName>
                                        </p:attrNameLst>
                                      </p:cBhvr>
                                      <p:to>
                                        <p:strVal val="visible"/>
                                      </p:to>
                                    </p:set>
                                    <p:animEffect transition="in" filter="blinds(horizontal)">
                                      <p:cBhvr>
                                        <p:cTn id="60" dur="500"/>
                                        <p:tgtEl>
                                          <p:spTgt spid="24612"/>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140290"/>
                                        </p:tgtEl>
                                        <p:attrNameLst>
                                          <p:attrName>style.visibility</p:attrName>
                                        </p:attrNameLst>
                                      </p:cBhvr>
                                      <p:to>
                                        <p:strVal val="visible"/>
                                      </p:to>
                                    </p:set>
                                    <p:animEffect transition="in" filter="blinds(horizontal)">
                                      <p:cBhvr>
                                        <p:cTn id="65" dur="500"/>
                                        <p:tgtEl>
                                          <p:spTgt spid="140290"/>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 presetClass="entr" presetSubtype="10" fill="hold" nodeType="clickEffect">
                                  <p:stCondLst>
                                    <p:cond delay="0"/>
                                  </p:stCondLst>
                                  <p:childTnLst>
                                    <p:set>
                                      <p:cBhvr>
                                        <p:cTn id="69" dur="1" fill="hold">
                                          <p:stCondLst>
                                            <p:cond delay="0"/>
                                          </p:stCondLst>
                                        </p:cTn>
                                        <p:tgtEl>
                                          <p:spTgt spid="24614"/>
                                        </p:tgtEl>
                                        <p:attrNameLst>
                                          <p:attrName>style.visibility</p:attrName>
                                        </p:attrNameLst>
                                      </p:cBhvr>
                                      <p:to>
                                        <p:strVal val="visible"/>
                                      </p:to>
                                    </p:set>
                                    <p:animEffect transition="in" filter="blinds(horizontal)">
                                      <p:cBhvr>
                                        <p:cTn id="70" dur="500"/>
                                        <p:tgtEl>
                                          <p:spTgt spid="24614"/>
                                        </p:tgtEl>
                                      </p:cBhvr>
                                    </p:animEffect>
                                  </p:childTnLst>
                                </p:cTn>
                              </p:par>
                              <p:par>
                                <p:cTn id="71" presetID="3" presetClass="entr" presetSubtype="10" fill="hold" nodeType="withEffect">
                                  <p:stCondLst>
                                    <p:cond delay="0"/>
                                  </p:stCondLst>
                                  <p:childTnLst>
                                    <p:set>
                                      <p:cBhvr>
                                        <p:cTn id="72" dur="1" fill="hold">
                                          <p:stCondLst>
                                            <p:cond delay="0"/>
                                          </p:stCondLst>
                                        </p:cTn>
                                        <p:tgtEl>
                                          <p:spTgt spid="24615"/>
                                        </p:tgtEl>
                                        <p:attrNameLst>
                                          <p:attrName>style.visibility</p:attrName>
                                        </p:attrNameLst>
                                      </p:cBhvr>
                                      <p:to>
                                        <p:strVal val="visible"/>
                                      </p:to>
                                    </p:set>
                                    <p:animEffect transition="in" filter="blinds(horizontal)">
                                      <p:cBhvr>
                                        <p:cTn id="73" dur="500"/>
                                        <p:tgtEl>
                                          <p:spTgt spid="24615"/>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xit" presetSubtype="10" fill="hold" nodeType="clickEffect">
                                  <p:stCondLst>
                                    <p:cond delay="0"/>
                                  </p:stCondLst>
                                  <p:childTnLst>
                                    <p:animEffect transition="out" filter="blinds(horizontal)">
                                      <p:cBhvr>
                                        <p:cTn id="77" dur="500"/>
                                        <p:tgtEl>
                                          <p:spTgt spid="24614"/>
                                        </p:tgtEl>
                                      </p:cBhvr>
                                    </p:animEffect>
                                    <p:set>
                                      <p:cBhvr>
                                        <p:cTn id="78" dur="1" fill="hold">
                                          <p:stCondLst>
                                            <p:cond delay="499"/>
                                          </p:stCondLst>
                                        </p:cTn>
                                        <p:tgtEl>
                                          <p:spTgt spid="24614"/>
                                        </p:tgtEl>
                                        <p:attrNameLst>
                                          <p:attrName>style.visibility</p:attrName>
                                        </p:attrNameLst>
                                      </p:cBhvr>
                                      <p:to>
                                        <p:strVal val="hidden"/>
                                      </p:to>
                                    </p:set>
                                  </p:childTnLst>
                                </p:cTn>
                              </p:par>
                              <p:par>
                                <p:cTn id="79" presetID="3" presetClass="exit" presetSubtype="10" fill="hold" nodeType="withEffect">
                                  <p:stCondLst>
                                    <p:cond delay="0"/>
                                  </p:stCondLst>
                                  <p:childTnLst>
                                    <p:animEffect transition="out" filter="blinds(horizontal)">
                                      <p:cBhvr>
                                        <p:cTn id="80" dur="500"/>
                                        <p:tgtEl>
                                          <p:spTgt spid="24615"/>
                                        </p:tgtEl>
                                      </p:cBhvr>
                                    </p:animEffect>
                                    <p:set>
                                      <p:cBhvr>
                                        <p:cTn id="81" dur="1" fill="hold">
                                          <p:stCondLst>
                                            <p:cond delay="499"/>
                                          </p:stCondLst>
                                        </p:cTn>
                                        <p:tgtEl>
                                          <p:spTgt spid="24615"/>
                                        </p:tgtEl>
                                        <p:attrNameLst>
                                          <p:attrName>style.visibility</p:attrName>
                                        </p:attrNameLst>
                                      </p:cBhvr>
                                      <p:to>
                                        <p:strVal val="hidden"/>
                                      </p:to>
                                    </p:set>
                                  </p:childTnLst>
                                </p:cTn>
                              </p:par>
                              <p:par>
                                <p:cTn id="82" presetID="3" presetClass="exit" presetSubtype="10" fill="hold" grpId="1" nodeType="withEffect">
                                  <p:stCondLst>
                                    <p:cond delay="0"/>
                                  </p:stCondLst>
                                  <p:childTnLst>
                                    <p:animEffect transition="out" filter="blinds(horizontal)">
                                      <p:cBhvr>
                                        <p:cTn id="83" dur="500"/>
                                        <p:tgtEl>
                                          <p:spTgt spid="140290"/>
                                        </p:tgtEl>
                                      </p:cBhvr>
                                    </p:animEffect>
                                    <p:set>
                                      <p:cBhvr>
                                        <p:cTn id="84" dur="1" fill="hold">
                                          <p:stCondLst>
                                            <p:cond delay="499"/>
                                          </p:stCondLst>
                                        </p:cTn>
                                        <p:tgtEl>
                                          <p:spTgt spid="140290"/>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24612"/>
                                        </p:tgtEl>
                                      </p:cBhvr>
                                    </p:animEffect>
                                    <p:set>
                                      <p:cBhvr>
                                        <p:cTn id="87" dur="1" fill="hold">
                                          <p:stCondLst>
                                            <p:cond delay="499"/>
                                          </p:stCondLst>
                                        </p:cTn>
                                        <p:tgtEl>
                                          <p:spTgt spid="24612"/>
                                        </p:tgtEl>
                                        <p:attrNameLst>
                                          <p:attrName>style.visibility</p:attrName>
                                        </p:attrNameLst>
                                      </p:cBhvr>
                                      <p:to>
                                        <p:strVal val="hidden"/>
                                      </p:to>
                                    </p:set>
                                  </p:childTnLst>
                                </p:cTn>
                              </p:par>
                              <p:par>
                                <p:cTn id="88" presetID="3" presetClass="exit" presetSubtype="10" fill="hold" grpId="1" nodeType="withEffect">
                                  <p:stCondLst>
                                    <p:cond delay="0"/>
                                  </p:stCondLst>
                                  <p:childTnLst>
                                    <p:animEffect transition="out" filter="blinds(horizontal)">
                                      <p:cBhvr>
                                        <p:cTn id="89" dur="500"/>
                                        <p:tgtEl>
                                          <p:spTgt spid="24613"/>
                                        </p:tgtEl>
                                      </p:cBhvr>
                                    </p:animEffect>
                                    <p:set>
                                      <p:cBhvr>
                                        <p:cTn id="90" dur="1" fill="hold">
                                          <p:stCondLst>
                                            <p:cond delay="499"/>
                                          </p:stCondLst>
                                        </p:cTn>
                                        <p:tgtEl>
                                          <p:spTgt spid="24613"/>
                                        </p:tgtEl>
                                        <p:attrNameLst>
                                          <p:attrName>style.visibility</p:attrName>
                                        </p:attrNameLst>
                                      </p:cBhvr>
                                      <p:to>
                                        <p:strVal val="hidden"/>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24622"/>
                                        </p:tgtEl>
                                        <p:attrNameLst>
                                          <p:attrName>style.visibility</p:attrName>
                                        </p:attrNameLst>
                                      </p:cBhvr>
                                      <p:to>
                                        <p:strVal val="visible"/>
                                      </p:to>
                                    </p:set>
                                    <p:animEffect transition="in" filter="blinds(horizontal)">
                                      <p:cBhvr>
                                        <p:cTn id="95" dur="500"/>
                                        <p:tgtEl>
                                          <p:spTgt spid="24622"/>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24618"/>
                                        </p:tgtEl>
                                        <p:attrNameLst>
                                          <p:attrName>style.visibility</p:attrName>
                                        </p:attrNameLst>
                                      </p:cBhvr>
                                      <p:to>
                                        <p:strVal val="visible"/>
                                      </p:to>
                                    </p:set>
                                    <p:animEffect transition="in" filter="blinds(horizontal)">
                                      <p:cBhvr>
                                        <p:cTn id="98" dur="500"/>
                                        <p:tgtEl>
                                          <p:spTgt spid="2461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77829"/>
                                        </p:tgtEl>
                                        <p:attrNameLst>
                                          <p:attrName>style.visibility</p:attrName>
                                        </p:attrNameLst>
                                      </p:cBhvr>
                                      <p:to>
                                        <p:strVal val="visible"/>
                                      </p:to>
                                    </p:set>
                                    <p:animEffect transition="in" filter="blinds(horizontal)">
                                      <p:cBhvr>
                                        <p:cTn id="103" dur="500"/>
                                        <p:tgtEl>
                                          <p:spTgt spid="77829"/>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 presetClass="entr" presetSubtype="10" fill="hold" nodeType="clickEffect">
                                  <p:stCondLst>
                                    <p:cond delay="0"/>
                                  </p:stCondLst>
                                  <p:childTnLst>
                                    <p:set>
                                      <p:cBhvr>
                                        <p:cTn id="107" dur="1" fill="hold">
                                          <p:stCondLst>
                                            <p:cond delay="0"/>
                                          </p:stCondLst>
                                        </p:cTn>
                                        <p:tgtEl>
                                          <p:spTgt spid="24619"/>
                                        </p:tgtEl>
                                        <p:attrNameLst>
                                          <p:attrName>style.visibility</p:attrName>
                                        </p:attrNameLst>
                                      </p:cBhvr>
                                      <p:to>
                                        <p:strVal val="visible"/>
                                      </p:to>
                                    </p:set>
                                    <p:animEffect transition="in" filter="blinds(horizontal)">
                                      <p:cBhvr>
                                        <p:cTn id="108" dur="500"/>
                                        <p:tgtEl>
                                          <p:spTgt spid="24619"/>
                                        </p:tgtEl>
                                      </p:cBhvr>
                                    </p:animEffect>
                                  </p:childTnLst>
                                </p:cTn>
                              </p:par>
                              <p:par>
                                <p:cTn id="109" presetID="3" presetClass="entr" presetSubtype="10" fill="hold" nodeType="withEffect">
                                  <p:stCondLst>
                                    <p:cond delay="0"/>
                                  </p:stCondLst>
                                  <p:childTnLst>
                                    <p:set>
                                      <p:cBhvr>
                                        <p:cTn id="110" dur="1" fill="hold">
                                          <p:stCondLst>
                                            <p:cond delay="0"/>
                                          </p:stCondLst>
                                        </p:cTn>
                                        <p:tgtEl>
                                          <p:spTgt spid="24621"/>
                                        </p:tgtEl>
                                        <p:attrNameLst>
                                          <p:attrName>style.visibility</p:attrName>
                                        </p:attrNameLst>
                                      </p:cBhvr>
                                      <p:to>
                                        <p:strVal val="visible"/>
                                      </p:to>
                                    </p:set>
                                    <p:animEffect transition="in" filter="blinds(horizontal)">
                                      <p:cBhvr>
                                        <p:cTn id="111" dur="500"/>
                                        <p:tgtEl>
                                          <p:spTgt spid="24621"/>
                                        </p:tgtEl>
                                      </p:cBhvr>
                                    </p:animEffect>
                                  </p:childTnLst>
                                </p:cTn>
                              </p:par>
                              <p:par>
                                <p:cTn id="112" presetID="3" presetClass="entr" presetSubtype="10" fill="hold" nodeType="withEffect">
                                  <p:stCondLst>
                                    <p:cond delay="0"/>
                                  </p:stCondLst>
                                  <p:childTnLst>
                                    <p:set>
                                      <p:cBhvr>
                                        <p:cTn id="113" dur="1" fill="hold">
                                          <p:stCondLst>
                                            <p:cond delay="0"/>
                                          </p:stCondLst>
                                        </p:cTn>
                                        <p:tgtEl>
                                          <p:spTgt spid="24620"/>
                                        </p:tgtEl>
                                        <p:attrNameLst>
                                          <p:attrName>style.visibility</p:attrName>
                                        </p:attrNameLst>
                                      </p:cBhvr>
                                      <p:to>
                                        <p:strVal val="visible"/>
                                      </p:to>
                                    </p:set>
                                    <p:animEffect transition="in" filter="blinds(horizontal)">
                                      <p:cBhvr>
                                        <p:cTn id="114" dur="500"/>
                                        <p:tgtEl>
                                          <p:spTgt spid="24620"/>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3" presetClass="exit" presetSubtype="10" fill="hold" nodeType="clickEffect">
                                  <p:stCondLst>
                                    <p:cond delay="0"/>
                                  </p:stCondLst>
                                  <p:childTnLst>
                                    <p:animEffect transition="out" filter="blinds(horizontal)">
                                      <p:cBhvr>
                                        <p:cTn id="118" dur="500"/>
                                        <p:tgtEl>
                                          <p:spTgt spid="24619"/>
                                        </p:tgtEl>
                                      </p:cBhvr>
                                    </p:animEffect>
                                    <p:set>
                                      <p:cBhvr>
                                        <p:cTn id="119" dur="1" fill="hold">
                                          <p:stCondLst>
                                            <p:cond delay="499"/>
                                          </p:stCondLst>
                                        </p:cTn>
                                        <p:tgtEl>
                                          <p:spTgt spid="24619"/>
                                        </p:tgtEl>
                                        <p:attrNameLst>
                                          <p:attrName>style.visibility</p:attrName>
                                        </p:attrNameLst>
                                      </p:cBhvr>
                                      <p:to>
                                        <p:strVal val="hidden"/>
                                      </p:to>
                                    </p:set>
                                  </p:childTnLst>
                                </p:cTn>
                              </p:par>
                              <p:par>
                                <p:cTn id="120" presetID="3" presetClass="exit" presetSubtype="10" fill="hold" nodeType="withEffect">
                                  <p:stCondLst>
                                    <p:cond delay="0"/>
                                  </p:stCondLst>
                                  <p:childTnLst>
                                    <p:animEffect transition="out" filter="blinds(horizontal)">
                                      <p:cBhvr>
                                        <p:cTn id="121" dur="500"/>
                                        <p:tgtEl>
                                          <p:spTgt spid="24621"/>
                                        </p:tgtEl>
                                      </p:cBhvr>
                                    </p:animEffect>
                                    <p:set>
                                      <p:cBhvr>
                                        <p:cTn id="122" dur="1" fill="hold">
                                          <p:stCondLst>
                                            <p:cond delay="499"/>
                                          </p:stCondLst>
                                        </p:cTn>
                                        <p:tgtEl>
                                          <p:spTgt spid="24621"/>
                                        </p:tgtEl>
                                        <p:attrNameLst>
                                          <p:attrName>style.visibility</p:attrName>
                                        </p:attrNameLst>
                                      </p:cBhvr>
                                      <p:to>
                                        <p:strVal val="hidden"/>
                                      </p:to>
                                    </p:set>
                                  </p:childTnLst>
                                </p:cTn>
                              </p:par>
                              <p:par>
                                <p:cTn id="123" presetID="3" presetClass="exit" presetSubtype="10" fill="hold" nodeType="withEffect">
                                  <p:stCondLst>
                                    <p:cond delay="0"/>
                                  </p:stCondLst>
                                  <p:childTnLst>
                                    <p:animEffect transition="out" filter="blinds(horizontal)">
                                      <p:cBhvr>
                                        <p:cTn id="124" dur="500"/>
                                        <p:tgtEl>
                                          <p:spTgt spid="24620"/>
                                        </p:tgtEl>
                                      </p:cBhvr>
                                    </p:animEffect>
                                    <p:set>
                                      <p:cBhvr>
                                        <p:cTn id="125" dur="1" fill="hold">
                                          <p:stCondLst>
                                            <p:cond delay="499"/>
                                          </p:stCondLst>
                                        </p:cTn>
                                        <p:tgtEl>
                                          <p:spTgt spid="24620"/>
                                        </p:tgtEl>
                                        <p:attrNameLst>
                                          <p:attrName>style.visibility</p:attrName>
                                        </p:attrNameLst>
                                      </p:cBhvr>
                                      <p:to>
                                        <p:strVal val="hidden"/>
                                      </p:to>
                                    </p:set>
                                  </p:childTnLst>
                                </p:cTn>
                              </p:par>
                              <p:par>
                                <p:cTn id="126" presetID="3" presetClass="exit" presetSubtype="10" fill="hold" grpId="1" nodeType="withEffect">
                                  <p:stCondLst>
                                    <p:cond delay="0"/>
                                  </p:stCondLst>
                                  <p:childTnLst>
                                    <p:animEffect transition="out" filter="blinds(horizontal)">
                                      <p:cBhvr>
                                        <p:cTn id="127" dur="500"/>
                                        <p:tgtEl>
                                          <p:spTgt spid="77829"/>
                                        </p:tgtEl>
                                      </p:cBhvr>
                                    </p:animEffect>
                                    <p:set>
                                      <p:cBhvr>
                                        <p:cTn id="128" dur="1" fill="hold">
                                          <p:stCondLst>
                                            <p:cond delay="499"/>
                                          </p:stCondLst>
                                        </p:cTn>
                                        <p:tgtEl>
                                          <p:spTgt spid="77829"/>
                                        </p:tgtEl>
                                        <p:attrNameLst>
                                          <p:attrName>style.visibility</p:attrName>
                                        </p:attrNameLst>
                                      </p:cBhvr>
                                      <p:to>
                                        <p:strVal val="hidden"/>
                                      </p:to>
                                    </p:set>
                                  </p:childTnLst>
                                </p:cTn>
                              </p:par>
                              <p:par>
                                <p:cTn id="129" presetID="3" presetClass="exit" presetSubtype="10" fill="hold" grpId="1" nodeType="withEffect">
                                  <p:stCondLst>
                                    <p:cond delay="0"/>
                                  </p:stCondLst>
                                  <p:childTnLst>
                                    <p:animEffect transition="out" filter="blinds(horizontal)">
                                      <p:cBhvr>
                                        <p:cTn id="130" dur="500"/>
                                        <p:tgtEl>
                                          <p:spTgt spid="24618"/>
                                        </p:tgtEl>
                                      </p:cBhvr>
                                    </p:animEffect>
                                    <p:set>
                                      <p:cBhvr>
                                        <p:cTn id="131" dur="1" fill="hold">
                                          <p:stCondLst>
                                            <p:cond delay="499"/>
                                          </p:stCondLst>
                                        </p:cTn>
                                        <p:tgtEl>
                                          <p:spTgt spid="24618"/>
                                        </p:tgtEl>
                                        <p:attrNameLst>
                                          <p:attrName>style.visibility</p:attrName>
                                        </p:attrNameLst>
                                      </p:cBhvr>
                                      <p:to>
                                        <p:strVal val="hidden"/>
                                      </p:to>
                                    </p:set>
                                  </p:childTnLst>
                                </p:cTn>
                              </p:par>
                              <p:par>
                                <p:cTn id="132" presetID="3" presetClass="exit" presetSubtype="10" fill="hold" grpId="1" nodeType="withEffect">
                                  <p:stCondLst>
                                    <p:cond delay="0"/>
                                  </p:stCondLst>
                                  <p:childTnLst>
                                    <p:animEffect transition="out" filter="blinds(horizontal)">
                                      <p:cBhvr>
                                        <p:cTn id="133" dur="500"/>
                                        <p:tgtEl>
                                          <p:spTgt spid="24622"/>
                                        </p:tgtEl>
                                      </p:cBhvr>
                                    </p:animEffect>
                                    <p:set>
                                      <p:cBhvr>
                                        <p:cTn id="134" dur="1" fill="hold">
                                          <p:stCondLst>
                                            <p:cond delay="499"/>
                                          </p:stCondLst>
                                        </p:cTn>
                                        <p:tgtEl>
                                          <p:spTgt spid="24622"/>
                                        </p:tgtEl>
                                        <p:attrNameLst>
                                          <p:attrName>style.visibility</p:attrName>
                                        </p:attrNameLst>
                                      </p:cBhvr>
                                      <p:to>
                                        <p:strVal val="hidden"/>
                                      </p:to>
                                    </p:se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2"/>
                                        </p:tgtEl>
                                        <p:attrNameLst>
                                          <p:attrName>style.visibility</p:attrName>
                                        </p:attrNameLst>
                                      </p:cBhvr>
                                      <p:to>
                                        <p:strVal val="visible"/>
                                      </p:to>
                                    </p:set>
                                    <p:animEffect transition="in" filter="blinds(horizontal)">
                                      <p:cBhvr>
                                        <p:cTn id="139" dur="500"/>
                                        <p:tgtEl>
                                          <p:spTgt spid="2"/>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16"/>
                                        </p:tgtEl>
                                        <p:attrNameLst>
                                          <p:attrName>style.visibility</p:attrName>
                                        </p:attrNameLst>
                                      </p:cBhvr>
                                      <p:to>
                                        <p:strVal val="visible"/>
                                      </p:to>
                                    </p:set>
                                    <p:animEffect transition="in" filter="blinds(horizontal)">
                                      <p:cBhvr>
                                        <p:cTn id="144" dur="500"/>
                                        <p:tgtEl>
                                          <p:spTgt spid="16"/>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7"/>
                                        </p:tgtEl>
                                        <p:attrNameLst>
                                          <p:attrName>style.visibility</p:attrName>
                                        </p:attrNameLst>
                                      </p:cBhvr>
                                      <p:to>
                                        <p:strVal val="visible"/>
                                      </p:to>
                                    </p:set>
                                    <p:animEffect transition="in" filter="blinds(horizontal)">
                                      <p:cBhvr>
                                        <p:cTn id="149" dur="500"/>
                                        <p:tgtEl>
                                          <p:spTgt spid="7"/>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14"/>
                                        </p:tgtEl>
                                        <p:attrNameLst>
                                          <p:attrName>style.visibility</p:attrName>
                                        </p:attrNameLst>
                                      </p:cBhvr>
                                      <p:to>
                                        <p:strVal val="visible"/>
                                      </p:to>
                                    </p:set>
                                    <p:animEffect transition="in" filter="blinds(horizontal)">
                                      <p:cBhvr>
                                        <p:cTn id="154" dur="500"/>
                                        <p:tgtEl>
                                          <p:spTgt spid="14"/>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3" presetClass="entr" presetSubtype="10" fill="hold" grpId="0" nodeType="clickEffect">
                                  <p:stCondLst>
                                    <p:cond delay="0"/>
                                  </p:stCondLst>
                                  <p:childTnLst>
                                    <p:set>
                                      <p:cBhvr>
                                        <p:cTn id="158" dur="1" fill="hold">
                                          <p:stCondLst>
                                            <p:cond delay="0"/>
                                          </p:stCondLst>
                                        </p:cTn>
                                        <p:tgtEl>
                                          <p:spTgt spid="15"/>
                                        </p:tgtEl>
                                        <p:attrNameLst>
                                          <p:attrName>style.visibility</p:attrName>
                                        </p:attrNameLst>
                                      </p:cBhvr>
                                      <p:to>
                                        <p:strVal val="visible"/>
                                      </p:to>
                                    </p:set>
                                    <p:animEffect transition="in" filter="blinds(horizontal)">
                                      <p:cBhvr>
                                        <p:cTn id="159" dur="500"/>
                                        <p:tgtEl>
                                          <p:spTgt spid="15"/>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3" presetClass="entr" presetSubtype="10" fill="hold" grpId="0" nodeType="clickEffect">
                                  <p:stCondLst>
                                    <p:cond delay="0"/>
                                  </p:stCondLst>
                                  <p:childTnLst>
                                    <p:set>
                                      <p:cBhvr>
                                        <p:cTn id="163" dur="1" fill="hold">
                                          <p:stCondLst>
                                            <p:cond delay="0"/>
                                          </p:stCondLst>
                                        </p:cTn>
                                        <p:tgtEl>
                                          <p:spTgt spid="8"/>
                                        </p:tgtEl>
                                        <p:attrNameLst>
                                          <p:attrName>style.visibility</p:attrName>
                                        </p:attrNameLst>
                                      </p:cBhvr>
                                      <p:to>
                                        <p:strVal val="visible"/>
                                      </p:to>
                                    </p:set>
                                    <p:animEffect transition="in" filter="blinds(horizontal)">
                                      <p:cBhvr>
                                        <p:cTn id="164" dur="500"/>
                                        <p:tgtEl>
                                          <p:spTgt spid="8"/>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3" presetClass="entr" presetSubtype="10" fill="hold" grpId="0" nodeType="clickEffect">
                                  <p:stCondLst>
                                    <p:cond delay="0"/>
                                  </p:stCondLst>
                                  <p:childTnLst>
                                    <p:set>
                                      <p:cBhvr>
                                        <p:cTn id="168" dur="1" fill="hold">
                                          <p:stCondLst>
                                            <p:cond delay="0"/>
                                          </p:stCondLst>
                                        </p:cTn>
                                        <p:tgtEl>
                                          <p:spTgt spid="9"/>
                                        </p:tgtEl>
                                        <p:attrNameLst>
                                          <p:attrName>style.visibility</p:attrName>
                                        </p:attrNameLst>
                                      </p:cBhvr>
                                      <p:to>
                                        <p:strVal val="visible"/>
                                      </p:to>
                                    </p:set>
                                    <p:animEffect transition="in" filter="blinds(horizontal)">
                                      <p:cBhvr>
                                        <p:cTn id="16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p:bldP spid="120836" grpId="0"/>
      <p:bldP spid="2" grpId="0"/>
      <p:bldP spid="3" grpId="0"/>
      <p:bldP spid="4" grpId="0"/>
      <p:bldP spid="5" grpId="0"/>
      <p:bldP spid="6" grpId="0"/>
      <p:bldP spid="7" grpId="0"/>
      <p:bldP spid="8" grpId="0"/>
      <p:bldP spid="9" grpId="0"/>
      <p:bldP spid="24612" grpId="0"/>
      <p:bldP spid="24612" grpId="1"/>
      <p:bldP spid="24613" grpId="0"/>
      <p:bldP spid="24613" grpId="1"/>
      <p:bldP spid="140290" grpId="0"/>
      <p:bldP spid="140290" grpId="1"/>
      <p:bldP spid="77829" grpId="0"/>
      <p:bldP spid="77829" grpId="1"/>
      <p:bldP spid="24618" grpId="0"/>
      <p:bldP spid="24618" grpId="1"/>
      <p:bldP spid="24622" grpId="0"/>
      <p:bldP spid="24622" grpId="1"/>
      <p:bldP spid="10" grpId="0"/>
      <p:bldP spid="11" grpId="0"/>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1000" y="152400"/>
            <a:ext cx="8534400" cy="457200"/>
          </a:xfrm>
          <a:prstGeom prst="rect">
            <a:avLst/>
          </a:prstGeom>
          <a:noFill/>
          <a:ln w="9525">
            <a:noFill/>
            <a:miter lim="800000"/>
            <a:headEnd/>
            <a:tailEnd/>
          </a:ln>
        </p:spPr>
        <p:txBody>
          <a:bodyPr wrap="none" anchor="ctr"/>
          <a:lstStyle/>
          <a:p>
            <a:pPr algn="ctr"/>
            <a:r>
              <a:rPr lang="en-US" sz="2400" b="1">
                <a:latin typeface="Arial" charset="0"/>
              </a:rPr>
              <a:t> </a:t>
            </a:r>
          </a:p>
        </p:txBody>
      </p:sp>
      <p:sp>
        <p:nvSpPr>
          <p:cNvPr id="7171" name="Rectangle 3"/>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000" b="1" u="sng">
                <a:latin typeface="+mj-lt"/>
              </a:rPr>
              <a:t>Tập đọc</a:t>
            </a:r>
          </a:p>
        </p:txBody>
      </p:sp>
      <p:sp>
        <p:nvSpPr>
          <p:cNvPr id="7172"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2800" b="1">
                <a:solidFill>
                  <a:srgbClr val="660066"/>
                </a:solidFill>
                <a:latin typeface="+mj-lt"/>
              </a:rPr>
              <a:t>Nhà rông ở Tây Nguyên</a:t>
            </a:r>
          </a:p>
        </p:txBody>
      </p:sp>
      <p:sp>
        <p:nvSpPr>
          <p:cNvPr id="7173" name="Line 7"/>
          <p:cNvSpPr>
            <a:spLocks noChangeShapeType="1"/>
          </p:cNvSpPr>
          <p:nvPr/>
        </p:nvSpPr>
        <p:spPr bwMode="auto">
          <a:xfrm>
            <a:off x="4572000" y="2057400"/>
            <a:ext cx="0" cy="3124200"/>
          </a:xfrm>
          <a:prstGeom prst="line">
            <a:avLst/>
          </a:prstGeom>
          <a:noFill/>
          <a:ln w="38100">
            <a:noFill/>
            <a:round/>
            <a:headEnd/>
            <a:tailEnd/>
          </a:ln>
        </p:spPr>
        <p:txBody>
          <a:bodyPr/>
          <a:lstStyle/>
          <a:p>
            <a:endParaRPr lang="en-US"/>
          </a:p>
        </p:txBody>
      </p:sp>
      <p:sp>
        <p:nvSpPr>
          <p:cNvPr id="29716" name="Rectangle 20"/>
          <p:cNvSpPr>
            <a:spLocks noChangeArrowheads="1"/>
          </p:cNvSpPr>
          <p:nvPr/>
        </p:nvSpPr>
        <p:spPr bwMode="auto">
          <a:xfrm>
            <a:off x="1676400" y="1828800"/>
            <a:ext cx="1524000" cy="457200"/>
          </a:xfrm>
          <a:prstGeom prst="rect">
            <a:avLst/>
          </a:prstGeom>
          <a:noFill/>
          <a:ln w="9525">
            <a:noFill/>
            <a:miter lim="800000"/>
            <a:headEnd/>
            <a:tailEnd/>
          </a:ln>
        </p:spPr>
        <p:txBody>
          <a:bodyPr wrap="none" anchor="ctr"/>
          <a:lstStyle/>
          <a:p>
            <a:pPr algn="ctr"/>
            <a:r>
              <a:rPr lang="en-US" sz="2400" b="1" u="sng">
                <a:solidFill>
                  <a:srgbClr val="CC3300"/>
                </a:solidFill>
                <a:latin typeface="+mj-lt"/>
              </a:rPr>
              <a:t>Luyện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16"/>
                                        </p:tgtEl>
                                        <p:attrNameLst>
                                          <p:attrName>style.visibility</p:attrName>
                                        </p:attrNameLst>
                                      </p:cBhvr>
                                      <p:to>
                                        <p:strVal val="visible"/>
                                      </p:to>
                                    </p:set>
                                    <p:animEffect transition="in" filter="blinds(horizontal)">
                                      <p:cBhvr>
                                        <p:cTn id="7" dur="500"/>
                                        <p:tgtEl>
                                          <p:spTgt spid="29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3200" b="1">
                <a:solidFill>
                  <a:srgbClr val="660066"/>
                </a:solidFill>
                <a:latin typeface="+mn-lt"/>
              </a:rPr>
              <a:t>Nhà rông ở Tây Nguyên</a:t>
            </a:r>
          </a:p>
        </p:txBody>
      </p:sp>
      <p:sp>
        <p:nvSpPr>
          <p:cNvPr id="30726" name="Rectangle 6"/>
          <p:cNvSpPr>
            <a:spLocks noChangeArrowheads="1"/>
          </p:cNvSpPr>
          <p:nvPr/>
        </p:nvSpPr>
        <p:spPr bwMode="auto">
          <a:xfrm>
            <a:off x="838200" y="1676400"/>
            <a:ext cx="1524000" cy="457200"/>
          </a:xfrm>
          <a:prstGeom prst="rect">
            <a:avLst/>
          </a:prstGeom>
          <a:noFill/>
          <a:ln w="9525">
            <a:noFill/>
            <a:miter lim="800000"/>
            <a:headEnd/>
            <a:tailEnd/>
          </a:ln>
        </p:spPr>
        <p:txBody>
          <a:bodyPr wrap="none" anchor="ctr"/>
          <a:lstStyle/>
          <a:p>
            <a:pPr algn="ctr"/>
            <a:r>
              <a:rPr lang="en-US" sz="2800" b="1" u="sng">
                <a:latin typeface="+mn-lt"/>
              </a:rPr>
              <a:t>Tìm hiểu bài</a:t>
            </a:r>
          </a:p>
        </p:txBody>
      </p:sp>
      <p:sp>
        <p:nvSpPr>
          <p:cNvPr id="8196" name="Rectangle 9"/>
          <p:cNvSpPr>
            <a:spLocks noChangeArrowheads="1"/>
          </p:cNvSpPr>
          <p:nvPr/>
        </p:nvSpPr>
        <p:spPr bwMode="auto">
          <a:xfrm>
            <a:off x="4572000" y="2514600"/>
            <a:ext cx="1981200" cy="381000"/>
          </a:xfrm>
          <a:prstGeom prst="rect">
            <a:avLst/>
          </a:prstGeom>
          <a:noFill/>
          <a:ln w="9525">
            <a:noFill/>
            <a:miter lim="800000"/>
            <a:headEnd/>
            <a:tailEnd/>
          </a:ln>
        </p:spPr>
        <p:txBody>
          <a:bodyPr wrap="none" anchor="ctr"/>
          <a:lstStyle/>
          <a:p>
            <a:pPr algn="ctr"/>
            <a:endParaRPr lang="en-US" sz="2400">
              <a:latin typeface="Arial" charset="0"/>
            </a:endParaRPr>
          </a:p>
        </p:txBody>
      </p:sp>
      <p:sp>
        <p:nvSpPr>
          <p:cNvPr id="15381" name="Rectangle 21"/>
          <p:cNvSpPr>
            <a:spLocks noChangeArrowheads="1"/>
          </p:cNvSpPr>
          <p:nvPr/>
        </p:nvSpPr>
        <p:spPr bwMode="auto">
          <a:xfrm>
            <a:off x="152400" y="3124200"/>
            <a:ext cx="8686800" cy="1828800"/>
          </a:xfrm>
          <a:prstGeom prst="rect">
            <a:avLst/>
          </a:prstGeom>
          <a:noFill/>
          <a:ln w="9525">
            <a:noFill/>
            <a:miter lim="800000"/>
            <a:headEnd/>
            <a:tailEnd/>
          </a:ln>
        </p:spPr>
        <p:txBody>
          <a:bodyPr/>
          <a:lstStyle/>
          <a:p>
            <a:r>
              <a:rPr lang="en-US" sz="2800">
                <a:latin typeface="+mj-lt"/>
              </a:rPr>
              <a:t> </a:t>
            </a:r>
            <a:r>
              <a:rPr lang="en-US" sz="2800" b="1">
                <a:latin typeface="+mj-lt"/>
              </a:rPr>
              <a:t>( Nhà rông phải chắc để dùng lâu dài, chịu được gió bão; chứa được nhiều người hội họp, tụ tập nhảy múa. Sàn cao để voi đi qua không đụng sàn.Mái cao để khi múa, ngọn  giáo không vướng mái.)</a:t>
            </a:r>
          </a:p>
        </p:txBody>
      </p:sp>
      <p:sp>
        <p:nvSpPr>
          <p:cNvPr id="30739" name="Rectangle 19"/>
          <p:cNvSpPr>
            <a:spLocks noChangeArrowheads="1"/>
          </p:cNvSpPr>
          <p:nvPr/>
        </p:nvSpPr>
        <p:spPr bwMode="auto">
          <a:xfrm>
            <a:off x="304800" y="2057400"/>
            <a:ext cx="8610600" cy="1066800"/>
          </a:xfrm>
          <a:prstGeom prst="rect">
            <a:avLst/>
          </a:prstGeom>
          <a:noFill/>
          <a:ln w="9525">
            <a:noFill/>
            <a:miter lim="800000"/>
            <a:headEnd/>
            <a:tailEnd/>
          </a:ln>
        </p:spPr>
        <p:txBody>
          <a:bodyPr wrap="none" anchor="ctr"/>
          <a:lstStyle/>
          <a:p>
            <a:r>
              <a:rPr lang="en-US" sz="2800" b="1">
                <a:solidFill>
                  <a:srgbClr val="FF0000"/>
                </a:solidFill>
                <a:latin typeface="+mn-lt"/>
              </a:rPr>
              <a:t>Đọc đoạn 1: Trả lời câu hỏi.</a:t>
            </a:r>
          </a:p>
          <a:p>
            <a:r>
              <a:rPr lang="en-US" sz="2800" b="1">
                <a:solidFill>
                  <a:srgbClr val="FF0000"/>
                </a:solidFill>
                <a:latin typeface="+mn-lt"/>
              </a:rPr>
              <a:t> - Vì sao nhà rông phải chắc và cao?</a:t>
            </a:r>
          </a:p>
        </p:txBody>
      </p:sp>
      <p:sp>
        <p:nvSpPr>
          <p:cNvPr id="8199" name="Rectangle 20"/>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8200" name="Rectangle 21"/>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mj-lt"/>
              </a:rPr>
              <a:t>Tập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blinds(horizontal)">
                                      <p:cBhvr>
                                        <p:cTn id="7" dur="500"/>
                                        <p:tgtEl>
                                          <p:spTgt spid="30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39"/>
                                        </p:tgtEl>
                                        <p:attrNameLst>
                                          <p:attrName>style.visibility</p:attrName>
                                        </p:attrNameLst>
                                      </p:cBhvr>
                                      <p:to>
                                        <p:strVal val="visible"/>
                                      </p:to>
                                    </p:set>
                                    <p:animEffect transition="in" filter="blinds(horizontal)">
                                      <p:cBhvr>
                                        <p:cTn id="12" dur="500"/>
                                        <p:tgtEl>
                                          <p:spTgt spid="307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81"/>
                                        </p:tgtEl>
                                        <p:attrNameLst>
                                          <p:attrName>style.visibility</p:attrName>
                                        </p:attrNameLst>
                                      </p:cBhvr>
                                      <p:to>
                                        <p:strVal val="visible"/>
                                      </p:to>
                                    </p:set>
                                    <p:animEffect transition="in" filter="blinds(horizontal)">
                                      <p:cBhvr>
                                        <p:cTn id="17" dur="500"/>
                                        <p:tgtEl>
                                          <p:spTgt spid="15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p:bldP spid="15381" grpId="0"/>
      <p:bldP spid="3073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Rectangle 4"/>
          <p:cNvSpPr>
            <a:spLocks noChangeArrowheads="1"/>
          </p:cNvSpPr>
          <p:nvPr/>
        </p:nvSpPr>
        <p:spPr bwMode="auto">
          <a:xfrm>
            <a:off x="2590800" y="990600"/>
            <a:ext cx="3962400" cy="685800"/>
          </a:xfrm>
          <a:prstGeom prst="rect">
            <a:avLst/>
          </a:prstGeom>
          <a:noFill/>
          <a:ln w="9525">
            <a:noFill/>
            <a:miter lim="800000"/>
            <a:headEnd/>
            <a:tailEnd/>
          </a:ln>
        </p:spPr>
        <p:txBody>
          <a:bodyPr wrap="none" anchor="ctr"/>
          <a:lstStyle/>
          <a:p>
            <a:pPr algn="ctr"/>
            <a:r>
              <a:rPr lang="en-US" sz="3200" b="1">
                <a:solidFill>
                  <a:srgbClr val="660066"/>
                </a:solidFill>
                <a:latin typeface="+mj-lt"/>
              </a:rPr>
              <a:t>Nhà rông ở Tây Nguyên</a:t>
            </a:r>
          </a:p>
        </p:txBody>
      </p:sp>
      <p:sp>
        <p:nvSpPr>
          <p:cNvPr id="9219" name="Rectangle 5"/>
          <p:cNvSpPr>
            <a:spLocks noChangeArrowheads="1"/>
          </p:cNvSpPr>
          <p:nvPr/>
        </p:nvSpPr>
        <p:spPr bwMode="auto">
          <a:xfrm>
            <a:off x="838200" y="1676400"/>
            <a:ext cx="1524000" cy="457200"/>
          </a:xfrm>
          <a:prstGeom prst="rect">
            <a:avLst/>
          </a:prstGeom>
          <a:noFill/>
          <a:ln w="9525">
            <a:noFill/>
            <a:miter lim="800000"/>
            <a:headEnd/>
            <a:tailEnd/>
          </a:ln>
        </p:spPr>
        <p:txBody>
          <a:bodyPr wrap="none" anchor="ctr"/>
          <a:lstStyle/>
          <a:p>
            <a:pPr algn="ctr"/>
            <a:r>
              <a:rPr lang="en-US" sz="2800" b="1" u="sng">
                <a:latin typeface="+mn-lt"/>
              </a:rPr>
              <a:t>Tìm hiểu bài</a:t>
            </a:r>
          </a:p>
        </p:txBody>
      </p:sp>
      <p:sp>
        <p:nvSpPr>
          <p:cNvPr id="9220" name="Rectangle 6"/>
          <p:cNvSpPr>
            <a:spLocks noChangeArrowheads="1"/>
          </p:cNvSpPr>
          <p:nvPr/>
        </p:nvSpPr>
        <p:spPr bwMode="auto">
          <a:xfrm>
            <a:off x="4572000" y="2514600"/>
            <a:ext cx="1981200" cy="381000"/>
          </a:xfrm>
          <a:prstGeom prst="rect">
            <a:avLst/>
          </a:prstGeom>
          <a:noFill/>
          <a:ln w="9525">
            <a:noFill/>
            <a:miter lim="800000"/>
            <a:headEnd/>
            <a:tailEnd/>
          </a:ln>
        </p:spPr>
        <p:txBody>
          <a:bodyPr wrap="none" anchor="ctr"/>
          <a:lstStyle/>
          <a:p>
            <a:pPr algn="ctr"/>
            <a:endParaRPr lang="en-US" sz="2400">
              <a:latin typeface="Arial" charset="0"/>
            </a:endParaRPr>
          </a:p>
        </p:txBody>
      </p:sp>
      <p:sp>
        <p:nvSpPr>
          <p:cNvPr id="9221" name="Rectangle 21"/>
          <p:cNvSpPr>
            <a:spLocks noChangeArrowheads="1"/>
          </p:cNvSpPr>
          <p:nvPr/>
        </p:nvSpPr>
        <p:spPr bwMode="auto">
          <a:xfrm>
            <a:off x="152400" y="3124200"/>
            <a:ext cx="8686800" cy="1828800"/>
          </a:xfrm>
          <a:prstGeom prst="rect">
            <a:avLst/>
          </a:prstGeom>
          <a:noFill/>
          <a:ln w="9525">
            <a:noFill/>
            <a:miter lim="800000"/>
            <a:headEnd/>
            <a:tailEnd/>
          </a:ln>
        </p:spPr>
        <p:txBody>
          <a:bodyPr/>
          <a:lstStyle/>
          <a:p>
            <a:r>
              <a:rPr lang="en-US" sz="2800">
                <a:latin typeface="Arial" charset="0"/>
              </a:rPr>
              <a:t> </a:t>
            </a:r>
            <a:endParaRPr lang="en-US" sz="2800" b="1">
              <a:solidFill>
                <a:srgbClr val="FF0000"/>
              </a:solidFill>
              <a:latin typeface="Arial" charset="0"/>
            </a:endParaRPr>
          </a:p>
        </p:txBody>
      </p:sp>
      <p:sp>
        <p:nvSpPr>
          <p:cNvPr id="31752" name="Rectangle 8"/>
          <p:cNvSpPr>
            <a:spLocks noChangeArrowheads="1"/>
          </p:cNvSpPr>
          <p:nvPr/>
        </p:nvSpPr>
        <p:spPr bwMode="auto">
          <a:xfrm>
            <a:off x="304800" y="2362200"/>
            <a:ext cx="8153400" cy="762000"/>
          </a:xfrm>
          <a:prstGeom prst="rect">
            <a:avLst/>
          </a:prstGeom>
          <a:noFill/>
          <a:ln w="9525">
            <a:noFill/>
            <a:miter lim="800000"/>
            <a:headEnd/>
            <a:tailEnd/>
          </a:ln>
        </p:spPr>
        <p:txBody>
          <a:bodyPr wrap="none" anchor="ctr"/>
          <a:lstStyle/>
          <a:p>
            <a:r>
              <a:rPr lang="en-US" sz="2800" b="1">
                <a:solidFill>
                  <a:srgbClr val="FF0000"/>
                </a:solidFill>
                <a:latin typeface="Arial" charset="0"/>
              </a:rPr>
              <a:t> </a:t>
            </a:r>
            <a:r>
              <a:rPr lang="en-US" sz="2800" b="1">
                <a:solidFill>
                  <a:srgbClr val="FF0000"/>
                </a:solidFill>
                <a:latin typeface="+mj-lt"/>
              </a:rPr>
              <a:t>Đọc đoạn 2: Trả lời câu hỏi.</a:t>
            </a:r>
          </a:p>
          <a:p>
            <a:r>
              <a:rPr lang="en-US" sz="2800" b="1">
                <a:solidFill>
                  <a:srgbClr val="FF0000"/>
                </a:solidFill>
                <a:latin typeface="+mj-lt"/>
              </a:rPr>
              <a:t> Gian đầu nhà rông được trang trí như thế nào?</a:t>
            </a:r>
          </a:p>
        </p:txBody>
      </p:sp>
      <p:sp>
        <p:nvSpPr>
          <p:cNvPr id="16389" name="Arc 5"/>
          <p:cNvSpPr>
            <a:spLocks/>
          </p:cNvSpPr>
          <p:nvPr/>
        </p:nvSpPr>
        <p:spPr bwMode="auto">
          <a:xfrm>
            <a:off x="990600" y="3276600"/>
            <a:ext cx="7848600" cy="222726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noFill/>
            <a:miter lim="800000"/>
            <a:headEnd/>
            <a:tailEnd/>
          </a:ln>
        </p:spPr>
        <p:txBody>
          <a:bodyPr>
            <a:spAutoFit/>
          </a:bodyPr>
          <a:lstStyle/>
          <a:p>
            <a:pPr>
              <a:spcBef>
                <a:spcPct val="20000"/>
              </a:spcBef>
            </a:pPr>
            <a:r>
              <a:rPr lang="en-US" sz="2800" b="1"/>
              <a:t>(Gian đầu là nơi thờ thần làng nên bài trí rất nghiêm trang: giỏ mây đựng hòn đá thần treo trên vách. Xung quanh hòn đá thần treo những cánh hoa đan bằng tre, vũ khí, nông cụ, chiêng trống dùng khi cúng tế.)</a:t>
            </a:r>
          </a:p>
        </p:txBody>
      </p:sp>
      <p:sp>
        <p:nvSpPr>
          <p:cNvPr id="9224" name="Rectangle 10"/>
          <p:cNvSpPr>
            <a:spLocks noChangeArrowheads="1"/>
          </p:cNvSpPr>
          <p:nvPr/>
        </p:nvSpPr>
        <p:spPr bwMode="auto">
          <a:xfrm>
            <a:off x="1600200" y="152400"/>
            <a:ext cx="6553200" cy="457200"/>
          </a:xfrm>
          <a:prstGeom prst="rect">
            <a:avLst/>
          </a:prstGeom>
          <a:noFill/>
          <a:ln w="9525">
            <a:noFill/>
            <a:miter lim="800000"/>
            <a:headEnd/>
            <a:tailEnd/>
          </a:ln>
        </p:spPr>
        <p:txBody>
          <a:bodyPr wrap="none" anchor="ctr"/>
          <a:lstStyle/>
          <a:p>
            <a:pPr algn="ctr"/>
            <a:r>
              <a:rPr lang="en-US" sz="2800" b="1">
                <a:latin typeface="Arial" charset="0"/>
              </a:rPr>
              <a:t> </a:t>
            </a:r>
          </a:p>
        </p:txBody>
      </p:sp>
      <p:sp>
        <p:nvSpPr>
          <p:cNvPr id="9225" name="Rectangle 11"/>
          <p:cNvSpPr>
            <a:spLocks noChangeArrowheads="1"/>
          </p:cNvSpPr>
          <p:nvPr/>
        </p:nvSpPr>
        <p:spPr bwMode="auto">
          <a:xfrm>
            <a:off x="3505200" y="609600"/>
            <a:ext cx="2057400" cy="381000"/>
          </a:xfrm>
          <a:prstGeom prst="rect">
            <a:avLst/>
          </a:prstGeom>
          <a:noFill/>
          <a:ln w="9525">
            <a:noFill/>
            <a:miter lim="800000"/>
            <a:headEnd/>
            <a:tailEnd/>
          </a:ln>
        </p:spPr>
        <p:txBody>
          <a:bodyPr wrap="none" anchor="ctr"/>
          <a:lstStyle/>
          <a:p>
            <a:pPr algn="ctr"/>
            <a:r>
              <a:rPr lang="en-US" sz="2400" b="1">
                <a:latin typeface="Arial" charset="0"/>
              </a:rPr>
              <a:t>Tập đọc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52"/>
                                        </p:tgtEl>
                                        <p:attrNameLst>
                                          <p:attrName>style.visibility</p:attrName>
                                        </p:attrNameLst>
                                      </p:cBhvr>
                                      <p:to>
                                        <p:strVal val="visible"/>
                                      </p:to>
                                    </p:set>
                                    <p:animEffect transition="in" filter="blinds(horizontal)">
                                      <p:cBhvr>
                                        <p:cTn id="7" dur="500"/>
                                        <p:tgtEl>
                                          <p:spTgt spid="317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blinds(horizontal)">
                                      <p:cBhvr>
                                        <p:cTn id="12"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p:bldP spid="16389"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nRydWUiLz4NCgkJPHVpc2hvdyBuYW1lPSJwcmVzZW50ZXJiaW8iIHZhbHVlPSJ0cnV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JPHVpc2hvdyBuYW1lPSJjY3RleHRoaWdobGlnaHRpbmciIHZhbHVlPSJ0cnVlIi8+DQoJPC9sYXlvdXQ+DQoJ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NCg0K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DQoNCl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DQoNCl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WSURQTEFZSU5HIiB2YWx1ZT0i44OT44OH44Kq5YaN55Sf5LitIi8+DQoJCTx1aXRleHQgbmFtZT0iU0NSVUJCQVJTVEFUVVNfTE9BRElORyIgdmFsdWU9IuODreODvOODieS4rSIvPg0KCQk8dWl0ZXh0IG5hbWU9IlNDUlVCQkFSU1RBVFVTX0JVRkZFUklORyIgdmFsdWU9IuODkOODg+ODleOCoeS4rSIvPg0KCQk8dWl0ZXh0IG5hbWU9IlNDUlVCQkFSU1RBVFVTX1FVRVNUSU9OIiB2YWx1ZT0i6LOq5ZWP44Gr562U44GI44Gm5LiL44GV44GEIi8+DQoJCTx1aXRleHQgbmFtZT0iU0NSVUJCQVJTVEFUVVNfUkVWSUVXUVVJWiIgdmFsdWU9IuOCr+OCpOOCuuOCkuODrOODk+ODpeODvOOBl+OBpuOBhOOBvuOBmSIvPg0KCQk8IS0tIHN1YnN0aXR1dGlvbjogJW0gPT0gbWludXRlcyByZW1haW5pbmcgLS0+DQoJCTwhLS0gc3Vic3RpdHV0aW9uOiAlcyA9PSBzZWNvbmRzIHJlbWFpbmluZyAtLT4NCgkJPHVpdGV4dCBuYW1lPSJFTEFQU0VEIiB2YWx1ZT0i5q6L44KKIDogJW0g5YiGICVzIOenkiIvPg0KCQk8dWl0ZXh0IG5hbWU9Ik5PVEZPVU5EIiB2YWx1ZT0i5L2V44KC6KaL44Gk44GL44KK44G+44Gb44KTIi8+DQoJCTx1aXRleHQgbmFtZT0iQVRUQUNITUVOVFMiIHZhbHVlPSLmt7vku5giLz4NCgkJPCEtLSBzdWJzdGl0dXRpb246ICVwID09IGN1cnJlbnQgc3BlYWtlcidzIHRpdGxlIC0tPg0KCQk8dWl0ZXh0IG5hbWU9IkJJT1dJTl9USVRMRSIgdmFsdWU9Iue1jOattCA6ICVwIi8+DQoJCTx1aXRleHQgbmFtZT0iQklPQlROX1RJVExFIiB2YWx1ZT0i57WM5q20Ii8+DQoJCTx1aXRleHQgbmFtZT0iRElWSURFUkJUTl9USVRMRSIgdmFsdWU9InwiLz4NCgkJPHVpdGV4dCBuYW1lPSJDT05UQUNUQlROX1RJVExFIiB2YWx1ZT0i44GK5ZWP44GE5ZCI44KP44GbIi8+DQoJCTx1aXRleHQgbmFtZT0iVEFCX1FVSVoiIHZhbHVlPSLjgq/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5qSc57Si44GZ44KL44OG44Kt44K544O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DQoJCTx1aXRleHQgbmFtZT0iUVVJWlBPRF9RVUlaX0FUVEVNUFQiIHZhbHVlPSLjgq/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DQoJCTx1aXRleHQgbmFtZT0iUVVJWlBPRF9RVUVTVFlQRV9TVFIiIHZhbHVlPSLjgr/jgqTjg5cgOiAlcyIvPg0KCQk8dWl0ZXh0IG5hbWU9IlFVSVpQT0RfUVVFU1RZUEVfR1JEIiB2YWx1ZT0i6KmV5L6hIi8+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OBhCIvPg0KCQk8dWl0ZXh0IG5hbWU9IldBUk5JTkdNU0dfTk9TVFJJTkciIHZhbHVlPSLjgYTjgYTjgYgiLz4NCgkJPHVpdGV4dCBuYW1lPSJXQVJOSU5HTVNHX1RJVExFU1RSSU5HIiB2YWx1ZT0i44Kv44Kk44K644Gu44OK44OT44Ky44O844K344On44Oz44Gr6Zai44GZ44KL6K2m5ZGKIi8+DQoJCTx1aXRleHQgbmFtZT0iV0FSTklOR01TR19NU0dTVFJJTkciIHZhbHVlPSLjgZPjga7jgq/jgqTjgrrjgavjga/jgIHjgb7jgaDop6PnrZTjgZfjgabjgYTjgarjgYTos6rllY/jgYzjgYLjgorjgb7jgZnjgIINCg0KIOOCr+OCpOOCuuOCkue1guS6huOBmeOCi+OBq+OBr+OAgeOAjOOBr+OBhOOAjeOCkuOCr+ODquODg+OCr+OBl+OBvuOBmeOAguOCr+OCpOOCuuOCkue2muihjOOBmeOCi+OBq+OBr+OAgeOAjOOBhOOBhOOBiOOAjeOCkuOCr+ODquODg+OCr+OBl+OBvuOBmeOAgiIvPg0KCQk8dWl0ZXh0IG5hbWU9IklORk9STUFUSU9OX0gyNjRfRkxBU0hQTEFZRVIiIHZhbHVlPSLjgYrkvb/jgYTjga7jgrPjg7Pjg5Tjg6Xjg7zjgr/jgavnj77lnKjjgqTjg7Pjgrnjg4jjg7zjg6vjgZXjgozjgabjgYTjgosgRmxhc2ggUGxheWVyIOOBruODkOODvOOCuOODp+ODs+OBr+OAgeOBk+OBruODk+ODh+OCquOCkuOCteODneODvOODiOOBl+OBpuOBhOOBvuOBm+OCk+OAguacgOaWsOOBriBGbGFzaCBQbGF5ZXIg44KS44OA44Km44Oz44Ot44O844OJ44GZ44KL44Gr44Gv44CB44OT44OH44Kq6aCY5Z+f44KS44Kv44Oq44OD44Kv44GX44Gm44GP44Gg44GV44GE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DQoJCTx1aXRleHQgbmFtZT0iUVVJWlBPRF9RVUlaX0FUVEVNUFQiIHZhbHVlPSLtgLTspogg7Iuc64+EIO2an+yImDoiLz4NCgkJPHVpdGV4dCBuYW1lPSJRVUlaUE9EX1FVSVpfQVRURU1QVF9WQUxVRSIgdmFsdWU9IiVuLyV0Ii8+DQoJCTx1aXRleHQgbmFtZT0iUVVJWlBPRF9RVUlaX1NDT1JFIiB2YWx1ZT0i65Od7KCQOiIvPg0KCQk8dWl0ZXh0IG5hbWU9IlFVSVpQT0RfUVVJWl9QQVNTU0NPUkUiIHZhbHVlPSLthrXqs7wg7KCQ7IiYOiIvPg0KCQk8dWl0ZXh0IG5hbWU9IlFVSVpQT0RfUVVJWl9NQVhTQ09SRSIgdmFsdWU9Iuy1nOqzoCDsoJDsiJg6Ii8+DQoJCTx1aXRleHQgbmFtZT0iUVVJWlBPRF9RVUVTQVRNUFRfU1RSIiB2YWx1ZT0i7Iuc64+EIO2an+yImDogJW4vJXQiLz4NCgkJPHVpdGV4dCBuYW1lPSJRVUlaUE9EX1FVRVNUWVBFX1NUUiIgdmFsdWU9IuycoO2YlTogJXMiLz4NCgkJPHVpdGV4dCBuYW1lPSJRVUlaUE9EX1FVRVNUWVBFX0dSRCIgdmFsdWU9IuygkOyImCDrp6TquLDquLAg7JmE66OMIi8+DQoJCTx1aXRleHQgbmFtZT0iUVVJWlBPRF9RVUVTVFlQRV9TVlkiIHZhbHVlPSLshKTrrLgg7KGw7IKsIi8+DQoJCTx1aXRleHQgbmFtZT0iUVVJWlBPRF9RVUlaQVRNUFRfSU5GIiB2YWx1ZT0i66y07ZWcIi8+DQoJCTx1aXRleHQgbmFtZT0iUVVJWlBPRF9RVUVTQVRNUFRfSU5GIiB2YWx1ZT0i66y07ZWcIi8+DQoJCTx1aXRleHQgbmFtZT0iV0FSTklOR01TR19ZRVNTVFJJTkciIHZhbHVlPSLsmIgiLz4NCgkJPHVpdGV4dCBuYW1lPSJXQVJOSU5HTVNHX05PU1RSSU5HIiB2YWx1ZT0i7JWE64uI7JikIi8+DQoJCTx1aXRleHQgbmFtZT0iV0FSTklOR01TR19USVRMRVNUUklORyIgdmFsdWU9Iu2AtOymiCDrgrTruYTqsozsnbTshZgg6rK96rOgIi8+DQoJCTx1aXRleHQgbmFtZT0iV0FSTklOR01TR19NU0dTVFJJTkciIHZhbHVlPSLsnbQg7YC07KaI7JeQ7IScIOyLnOuPhO2VmOyngCDslYrsnYAg7KeI66y47J20IOyeiOyKteuLiOuLpC4NCg0K7YC07KaI66W8IOyiheujjO2VmOugpOuptCBb7JiIXeulvCDtgbTrpq3tlZjqs6AsIO2AtOymiOulvCDqs4Tsho3tlZjroKTrqbQgW+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JPGxhbmd1YWdlIGlkPSJlcy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EZXRlbmlkYSIvPg0KCQk8dWl0ZXh0IG5hbWU9IlNDUlVCQkFSU1RBVFVTX1BMQVlJTkciIHZhbHVlPSJSZXByb2R1Y2llbmRvIi8+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DQoJCTx1aXRleHQgbmFtZT0iQVRUQUNITUVOVFMiIHZhbHVlPSJBcmNoaXZvcyBhZGp1bnRvcyIvPg0KCQk8IS0tIHN1YnN0aXR1dGlvbjogJXAgPT0gY3VycmVudCBzcGVha2VyJ3MgdGl0bGUgLS0+DQoJCTx1aXRleHQgbmFtZT0iQklPV0lOX1RJVExFIiB2YWx1ZT0iQmlvZ3JhZsOtYTogJXAiLz4NCgkJPHVpdGV4dCBuYW1lPSJCSU9CVE5fVElUTEUiIHZhbHVlPSJCaW9ncmFmw61hIi8+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DQoJCTx1aXRleHQgbmFtZT0iVEFCX05PVEVTIiB2YWx1ZT0iTm90YXMiLz4NCgkJPHVpdGV4dCBuYW1lPSJUQUJfU0VBUkNIIiB2YWx1ZT0iQnVzY2FyIi8+DQoJCTx1aXRleHQgbmFtZT0iU0xJREVfSEVBRElORyIgdmFsdWU9IlTDrXR1bG8gZGUgZGlhcG9zaXRpdmEiLz4NCgkJPHVpdGV4dCBuYW1lPSJEVVJBVElPTl9IRUFESU5HIiB2YWx1ZT0iRHVyYWMuIi8+DQoJCTx1aXRleHQgbmFtZT0iU0VBUkNIX0hFQURJTkciIHZhbHVlPSJCdXNjYXIgdGV4dG86Ii8+DQoJCTx1aXRleHQgbmFtZT0iVEhVTUJfSEVBRElORyIgdmFsdWU9IkRpYXBvc2l0aXZhIi8+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g0KDQp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NCg0K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NCg0K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NCg0K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NCg0K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jwvY29uZmlndXJhdGlvbj4NCiAg"/>
  <p:tag name="MMPROD_UIDATA" val="&lt;database version=&quot;10.0&quot;&gt;&lt;object type=&quot;1&quot; unique_id=&quot;10001&quot;&gt;&lt;property id=&quot;20141&quot; value=&quot;NHÀ RÔNG Ở TÂY NGUYÊN&quot;/&gt;&lt;property id=&quot;20148&quot; value=&quot;5&quot;/&gt;&lt;property id=&quot;20184&quot; value=&quot;7&quot;/&gt;&lt;property id=&quot;20224&quot; value=&quot;E:\DONG\New Folder&quot;/&gt;&lt;property id=&quot;20250&quot; value=&quot;0&quot;/&gt;&lt;property id=&quot;20251&quot; value=&quot;1&quot;/&gt;&lt;property id=&quot;20259&quot; value=&quot;0&quot;/&gt;&lt;object type=&quot;8&quot; unique_id=&quot;10002&quot;&gt;&lt;/object&gt;&lt;object type=&quot;2&quot; unique_id=&quot;10003&quot;&gt;&lt;object type=&quot;3&quot; unique_id=&quot;10006&quot;&gt;&lt;property id=&quot;20148&quot; value=&quot;5&quot;/&gt;&lt;property id=&quot;20300&quot; value=&quot;Slide 2&quot;/&gt;&lt;property id=&quot;20307&quot; value=&quot;263&quot;/&gt;&lt;property id=&quot;20309&quot; value=&quot;-1&quot;/&gt;&lt;/object&gt;&lt;object type=&quot;3&quot; unique_id=&quot;10189&quot;&gt;&lt;property id=&quot;20148&quot; value=&quot;5&quot;/&gt;&lt;property id=&quot;20300&quot; value=&quot;Slide 3&quot;/&gt;&lt;property id=&quot;20307&quot; value=&quot;272&quot;/&gt;&lt;property id=&quot;20309&quot; value=&quot;-1&quot;/&gt;&lt;/object&gt;&lt;object type=&quot;3&quot; unique_id=&quot;10192&quot;&gt;&lt;property id=&quot;20148&quot; value=&quot;5&quot;/&gt;&lt;property id=&quot;20300&quot; value=&quot;Slide 12&quot;/&gt;&lt;property id=&quot;20307&quot; value=&quot;265&quot;/&gt;&lt;property id=&quot;20309&quot; value=&quot;-1&quot;/&gt;&lt;/object&gt;&lt;object type=&quot;3&quot; unique_id=&quot;10310&quot;&gt;&lt;property id=&quot;20148&quot; value=&quot;5&quot;/&gt;&lt;property id=&quot;20300&quot; value=&quot;Slide 5&quot;/&gt;&lt;property id=&quot;20307&quot; value=&quot;275&quot;/&gt;&lt;property id=&quot;20309&quot; value=&quot;-1&quot;/&gt;&lt;/object&gt;&lt;object type=&quot;3&quot; unique_id=&quot;10311&quot;&gt;&lt;property id=&quot;20148&quot; value=&quot;5&quot;/&gt;&lt;property id=&quot;20300&quot; value=&quot;Slide 4&quot;/&gt;&lt;property id=&quot;20307&quot; value=&quot;276&quot;/&gt;&lt;property id=&quot;20309&quot; value=&quot;-1&quot;/&gt;&lt;/object&gt;&lt;object type=&quot;3&quot; unique_id=&quot;10312&quot;&gt;&lt;property id=&quot;20148&quot; value=&quot;5&quot;/&gt;&lt;property id=&quot;20300&quot; value=&quot;Slide 6&quot;/&gt;&lt;property id=&quot;20307&quot; value=&quot;277&quot;/&gt;&lt;property id=&quot;20309&quot; value=&quot;-1&quot;/&gt;&lt;/object&gt;&lt;object type=&quot;3&quot; unique_id=&quot;10568&quot;&gt;&lt;property id=&quot;20148&quot; value=&quot;5&quot;/&gt;&lt;property id=&quot;20300&quot; value=&quot;Slide 7&quot;/&gt;&lt;property id=&quot;20307&quot; value=&quot;282&quot;/&gt;&lt;property id=&quot;20309&quot; value=&quot;-1&quot;/&gt;&lt;/object&gt;&lt;object type=&quot;3&quot; unique_id=&quot;10569&quot;&gt;&lt;property id=&quot;20148&quot; value=&quot;5&quot;/&gt;&lt;property id=&quot;20300&quot; value=&quot;Slide 8&quot;/&gt;&lt;property id=&quot;20307&quot; value=&quot;283&quot;/&gt;&lt;property id=&quot;20309&quot; value=&quot;-1&quot;/&gt;&lt;/object&gt;&lt;object type=&quot;3&quot; unique_id=&quot;10570&quot;&gt;&lt;property id=&quot;20148&quot; value=&quot;5&quot;/&gt;&lt;property id=&quot;20300&quot; value=&quot;Slide 9&quot;/&gt;&lt;property id=&quot;20307&quot; value=&quot;284&quot;/&gt;&lt;property id=&quot;20309&quot; value=&quot;-1&quot;/&gt;&lt;/object&gt;&lt;object type=&quot;3&quot; unique_id=&quot;10571&quot;&gt;&lt;property id=&quot;20148&quot; value=&quot;5&quot;/&gt;&lt;property id=&quot;20300&quot; value=&quot;Slide 10&quot;/&gt;&lt;property id=&quot;20307&quot; value=&quot;286&quot;/&gt;&lt;property id=&quot;20309&quot; value=&quot;-1&quot;/&gt;&lt;/object&gt;&lt;object type=&quot;3&quot; unique_id=&quot;10969&quot;&gt;&lt;property id=&quot;20148&quot; value=&quot;5&quot;/&gt;&lt;property id=&quot;20300&quot; value=&quot;Slide 11&quot;/&gt;&lt;property id=&quot;20307&quot; value=&quot;291&quot;/&gt;&lt;property id=&quot;20309&quot; value=&quot;-1&quot;/&gt;&lt;/object&gt;&lt;object type=&quot;3&quot; unique_id=&quot;11026&quot;&gt;&lt;property id=&quot;20148&quot; value=&quot;5&quot;/&gt;&lt;property id=&quot;20300&quot; value=&quot;Slide 13&quot;/&gt;&lt;property id=&quot;20307&quot; value=&quot;296&quot;/&gt;&lt;/object&gt;&lt;object type=&quot;3&quot; unique_id=&quot;11073&quot;&gt;&lt;property id=&quot;20148&quot; value=&quot;5&quot;/&gt;&lt;property id=&quot;20300&quot; value=&quot;Slide 1&quot;/&gt;&lt;property id=&quot;20307&quot; value=&quot;297&quot;/&gt;&lt;/object&gt;&lt;/object&gt;&lt;object type=&quot;10&quot; unique_id=&quot;11023&quot;&gt;&lt;object type=&quot;11&quot; unique_id=&quot;11024&quot;&gt;&lt;/object&gt;&lt;/object&gt;&lt;object type=&quot;4&quot; unique_id=&quot;11025&quo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Curtain Call</Template>
  <TotalTime>1341</TotalTime>
  <Words>646</Words>
  <Application>Microsoft Office PowerPoint</Application>
  <PresentationFormat>On-screen Show (4:3)</PresentationFormat>
  <Paragraphs>104</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pkt</dc:creator>
  <cp:lastModifiedBy>MTC</cp:lastModifiedBy>
  <cp:revision>59</cp:revision>
  <dcterms:created xsi:type="dcterms:W3CDTF">2010-11-29T14:40:56Z</dcterms:created>
  <dcterms:modified xsi:type="dcterms:W3CDTF">2020-12-11T03:11:36Z</dcterms:modified>
</cp:coreProperties>
</file>