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78" r:id="rId2"/>
    <p:sldId id="376" r:id="rId3"/>
    <p:sldId id="374" r:id="rId4"/>
    <p:sldId id="388" r:id="rId5"/>
    <p:sldId id="389" r:id="rId6"/>
    <p:sldId id="361" r:id="rId7"/>
    <p:sldId id="390" r:id="rId8"/>
    <p:sldId id="375" r:id="rId9"/>
    <p:sldId id="381" r:id="rId10"/>
    <p:sldId id="370" r:id="rId11"/>
    <p:sldId id="391" r:id="rId12"/>
    <p:sldId id="362" r:id="rId13"/>
    <p:sldId id="368" r:id="rId14"/>
    <p:sldId id="386" r:id="rId15"/>
    <p:sldId id="369" r:id="rId16"/>
    <p:sldId id="382" r:id="rId17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3200" b="1" kern="1200">
        <a:solidFill>
          <a:srgbClr val="FF000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3200" b="1" kern="1200">
        <a:solidFill>
          <a:srgbClr val="FF000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3200" b="1" kern="1200">
        <a:solidFill>
          <a:srgbClr val="FF000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3200" b="1" kern="1200">
        <a:solidFill>
          <a:srgbClr val="FF000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3200" b="1" kern="1200">
        <a:solidFill>
          <a:srgbClr val="FF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FF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FF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FF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FF00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0000"/>
    <a:srgbClr val="990000"/>
    <a:srgbClr val="0033CC"/>
    <a:srgbClr val="0000FF"/>
    <a:srgbClr val="00FF99"/>
    <a:srgbClr val="008000"/>
    <a:srgbClr val="FF33CC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defTabSz="93345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3" y="0"/>
            <a:ext cx="30432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93345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963"/>
            <a:ext cx="30432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defTabSz="93345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93345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C7EC9EB-B65F-42DF-AD80-359FE3A67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defTabSz="93345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863" y="0"/>
            <a:ext cx="30432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93345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421188"/>
            <a:ext cx="5149850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963"/>
            <a:ext cx="30432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defTabSz="93345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93345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C9970EA-BD20-46D4-885B-F56C8E448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A5363C-9A51-40A8-ACC1-7C93EAFC810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94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9BBE21-77B8-4D8A-87B7-A839D54A466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6F13CA-6422-4629-8B71-4C5FDC808E6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574BD-B851-4A98-865E-C3E12EAAE87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678D24-8E9A-40A3-B319-A3BF21F7BDDD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89DE4E-CEF9-45BA-AFA7-418CFFB7F461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A07D49-1E79-4F0E-8E48-D6C78863A89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24472C-24F0-4040-82FD-7C7E0A36B6E6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0EF3DC-5F2A-4023-901A-AAC35179BC2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04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21D4C-DC58-4C76-8F18-706C099E0DC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15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77AE66-D68F-4CD6-99FC-325365E6746D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25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17E49D-79C2-4123-9F21-A60C5719335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3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72EC03-C205-4754-9BDC-B65E79BF684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B3C9BE-0826-4594-A020-C9A41E46B16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850AA-8F0F-4CFD-BEE9-9F8BC721B00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DD1DA9-6A05-4052-BA5B-35947B1C9DEE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D7657-0B6D-47B1-B376-28852BBA7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CEE32-14FF-4487-812B-F03A4B1FA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75B33-ACE6-4AED-84BB-1C38C0230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7C5D1-1230-4E8F-8DC5-BF2C708DA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C30F9-38E1-468F-917F-AE5AA5321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6356B-0D4C-4667-81F8-AF4672B76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4BF0F-8821-449F-A695-CA33C0A61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9DEEE-198D-470F-8DFB-DFB60746A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E5D95-4502-4197-BAA6-C6C766945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39AFD-DE5A-4B5D-9246-C432E5675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3A1EC-8197-43FC-99E7-3A3E81821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3834630-1D06-4073-A448-4ED802E03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3.jpeg"/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9.jpeg"/><Relationship Id="rId5" Type="http://schemas.openxmlformats.org/officeDocument/2006/relationships/image" Target="../media/image14.jpeg"/><Relationship Id="rId10" Type="http://schemas.openxmlformats.org/officeDocument/2006/relationships/image" Target="../media/image18.jpeg"/><Relationship Id="rId4" Type="http://schemas.openxmlformats.org/officeDocument/2006/relationships/audio" Target="../media/audio3.wav"/><Relationship Id="rId9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4400"/>
              <a:t> 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3657600" y="609600"/>
            <a:ext cx="158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0" u="sng">
                <a:solidFill>
                  <a:srgbClr val="0000FF"/>
                </a:solidFill>
              </a:rPr>
              <a:t>Tập đọc:</a:t>
            </a: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1524000" y="1219200"/>
            <a:ext cx="2057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4000" b="0" u="sng">
                <a:solidFill>
                  <a:srgbClr val="0000FF"/>
                </a:solidFill>
              </a:rPr>
              <a:t>Bài cũ</a:t>
            </a:r>
            <a:r>
              <a:rPr lang="en-US" sz="4000" b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581400" y="1066800"/>
            <a:ext cx="3352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5400"/>
              <a:t>Đôi bạn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57200" y="2438400"/>
            <a:ext cx="71739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b="0" i="1">
                <a:solidFill>
                  <a:srgbClr val="0000FF"/>
                </a:solidFill>
              </a:rPr>
              <a:t>1. Thành và Mến kết bạn vào dịp nào?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57200" y="3581400"/>
            <a:ext cx="7310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b="0" i="1">
                <a:solidFill>
                  <a:srgbClr val="0000FF"/>
                </a:solidFill>
              </a:rPr>
              <a:t>2. Mến đã có hành động gì đáng khen?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52400" y="381000"/>
            <a:ext cx="2438400" cy="990600"/>
            <a:chOff x="1008" y="2928"/>
            <a:chExt cx="1536" cy="624"/>
          </a:xfrm>
        </p:grpSpPr>
        <p:pic>
          <p:nvPicPr>
            <p:cNvPr id="2060" name="Picture 10" descr="Book-03-june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08" y="2928"/>
              <a:ext cx="1536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1" name="Text Box 11"/>
            <p:cNvSpPr txBox="1">
              <a:spLocks noChangeArrowheads="1"/>
            </p:cNvSpPr>
            <p:nvPr/>
          </p:nvSpPr>
          <p:spPr bwMode="auto">
            <a:xfrm>
              <a:off x="1479" y="3120"/>
              <a:ext cx="77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 u="sng">
                  <a:solidFill>
                    <a:srgbClr val="0000FF"/>
                  </a:solidFill>
                </a:rPr>
                <a:t>S /130</a:t>
              </a:r>
            </a:p>
          </p:txBody>
        </p:sp>
      </p:grp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533400" y="1905000"/>
            <a:ext cx="2122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>
                <a:solidFill>
                  <a:schemeClr val="tx2"/>
                </a:solidFill>
              </a:rPr>
              <a:t>Đọc đoạn 1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457200" y="3124200"/>
            <a:ext cx="2122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>
                <a:solidFill>
                  <a:schemeClr val="tx2"/>
                </a:solidFill>
              </a:rPr>
              <a:t>Đọc đoạn 2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457200" y="4191000"/>
            <a:ext cx="2122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>
                <a:solidFill>
                  <a:schemeClr val="tx2"/>
                </a:solidFill>
              </a:rPr>
              <a:t>Đọc đoạn 3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Horizontal)">
                                      <p:cBhvr>
                                        <p:cTn id="3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/>
      <p:bldP spid="6151" grpId="1"/>
      <p:bldP spid="6152" grpId="0"/>
      <p:bldP spid="6152" grpId="1"/>
      <p:bldP spid="6156" grpId="0"/>
      <p:bldP spid="6157" grpId="0"/>
      <p:bldP spid="61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04800" y="6248400"/>
            <a:ext cx="8229600" cy="609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sz="3600"/>
              <a:t>Một số hình ảnh về làng quê Việt Nam</a:t>
            </a:r>
          </a:p>
        </p:txBody>
      </p:sp>
      <p:pic>
        <p:nvPicPr>
          <p:cNvPr id="24579" name="Picture 3" descr="haichiem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Y66A13CA39KJ9YCAW87DPFCARKHTQSCA18Y6EZCAWH7QMGCAE9RKYKCA3R7LHDCATULXT9CANX0RLOCA6Z54FVCA7LA0P9CAZPDDOWCA6AK9Trang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P1060061"/>
          <p:cNvPicPr>
            <a:picLocks noChangeAspect="1" noChangeArrowheads="1"/>
          </p:cNvPicPr>
          <p:nvPr/>
        </p:nvPicPr>
        <p:blipFill>
          <a:blip r:embed="rId5"/>
          <a:srcRect l="14999" t="5580" r="44453" b="20021"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cay tr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28600" y="6278563"/>
            <a:ext cx="9804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FF"/>
                </a:solidFill>
              </a:rPr>
              <a:t>Theo các em, cảnh vật ở nông thôn như thế nào?</a:t>
            </a:r>
            <a:endParaRPr lang="en-US" b="0">
              <a:solidFill>
                <a:srgbClr val="0000FF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0"/>
            <a:ext cx="9220200" cy="6172200"/>
            <a:chOff x="0" y="0"/>
            <a:chExt cx="5808" cy="3792"/>
          </a:xfrm>
        </p:grpSpPr>
        <p:pic>
          <p:nvPicPr>
            <p:cNvPr id="11273" name="Picture 9" descr="3C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2928" cy="1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4" name="Picture 10" descr="Y66A13CA39KJ9YCAW87DPFCARKHTQSCA18Y6EZCAWH7QMGCAE9RKYKCA3R7LHDCATULXT9CANX0RLOCA6Z54FVCA7LA0P9CAZPDDOWCA6AK9Trang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28" y="0"/>
              <a:ext cx="2832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5" name="Picture 11" descr="P1060061"/>
            <p:cNvPicPr>
              <a:picLocks noChangeAspect="1" noChangeArrowheads="1"/>
            </p:cNvPicPr>
            <p:nvPr/>
          </p:nvPicPr>
          <p:blipFill>
            <a:blip r:embed="rId5"/>
            <a:srcRect l="14999" t="5580" r="44453" b="20021"/>
            <a:stretch>
              <a:fillRect/>
            </a:stretch>
          </p:blipFill>
          <p:spPr bwMode="auto">
            <a:xfrm>
              <a:off x="0" y="1824"/>
              <a:ext cx="2928" cy="1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6" name="Picture 12" descr="cay tre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928" y="1824"/>
              <a:ext cx="2880" cy="1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980"/>
                            </p:stCondLst>
                            <p:childTnLst>
                              <p:par>
                                <p:cTn id="42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83" grpId="0"/>
      <p:bldP spid="2458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457200" y="4495800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rgbClr val="990000"/>
                </a:solidFill>
              </a:rPr>
              <a:t>4</a:t>
            </a:r>
            <a:r>
              <a:rPr lang="en-US" sz="4000">
                <a:solidFill>
                  <a:srgbClr val="990000"/>
                </a:solidFill>
              </a:rPr>
              <a:t>. Bạn nghĩ gì về những người làm ra </a:t>
            </a:r>
          </a:p>
          <a:p>
            <a:pPr>
              <a:spcBef>
                <a:spcPct val="0"/>
              </a:spcBef>
            </a:pPr>
            <a:r>
              <a:rPr lang="en-US" sz="4000">
                <a:solidFill>
                  <a:srgbClr val="990000"/>
                </a:solidFill>
              </a:rPr>
              <a:t>hạt gạo?</a:t>
            </a:r>
          </a:p>
        </p:txBody>
      </p:sp>
      <p:pic>
        <p:nvPicPr>
          <p:cNvPr id="26645" name="Picture 21" descr="pe01561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5181600"/>
            <a:ext cx="25415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6" name="AutoShape 22"/>
          <p:cNvSpPr>
            <a:spLocks noChangeArrowheads="1"/>
          </p:cNvSpPr>
          <p:nvPr/>
        </p:nvSpPr>
        <p:spPr bwMode="auto">
          <a:xfrm>
            <a:off x="6096000" y="5181600"/>
            <a:ext cx="1524000" cy="11430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000"/>
              <a:t>Hết giờ</a:t>
            </a:r>
          </a:p>
        </p:txBody>
      </p:sp>
      <p:grpSp>
        <p:nvGrpSpPr>
          <p:cNvPr id="12293" name="Group 24"/>
          <p:cNvGrpSpPr>
            <a:grpSpLocks/>
          </p:cNvGrpSpPr>
          <p:nvPr/>
        </p:nvGrpSpPr>
        <p:grpSpPr bwMode="auto">
          <a:xfrm>
            <a:off x="381000" y="0"/>
            <a:ext cx="8153400" cy="4546600"/>
            <a:chOff x="240" y="0"/>
            <a:chExt cx="5136" cy="2864"/>
          </a:xfrm>
        </p:grpSpPr>
        <p:sp>
          <p:nvSpPr>
            <p:cNvPr id="12294" name="Line 3"/>
            <p:cNvSpPr>
              <a:spLocks noChangeShapeType="1"/>
            </p:cNvSpPr>
            <p:nvPr/>
          </p:nvSpPr>
          <p:spPr bwMode="auto">
            <a:xfrm>
              <a:off x="2880" y="1929"/>
              <a:ext cx="0" cy="711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5" name="Text Box 4"/>
            <p:cNvSpPr txBox="1">
              <a:spLocks noChangeArrowheads="1"/>
            </p:cNvSpPr>
            <p:nvPr/>
          </p:nvSpPr>
          <p:spPr bwMode="auto">
            <a:xfrm>
              <a:off x="912" y="0"/>
              <a:ext cx="11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endParaRPr lang="en-US" b="0" i="1">
                <a:solidFill>
                  <a:srgbClr val="0000FF"/>
                </a:solidFill>
              </a:endParaRPr>
            </a:p>
          </p:txBody>
        </p:sp>
        <p:sp>
          <p:nvSpPr>
            <p:cNvPr id="12296" name="Rectangle 5"/>
            <p:cNvSpPr>
              <a:spLocks noChangeArrowheads="1"/>
            </p:cNvSpPr>
            <p:nvPr/>
          </p:nvSpPr>
          <p:spPr bwMode="auto">
            <a:xfrm>
              <a:off x="912" y="1422"/>
              <a:ext cx="1248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3600" u="sng">
                  <a:solidFill>
                    <a:srgbClr val="990000"/>
                  </a:solidFill>
                </a:rPr>
                <a:t>Luyện đọc</a:t>
              </a:r>
              <a:endParaRPr lang="en-US" sz="3600">
                <a:solidFill>
                  <a:srgbClr val="990000"/>
                </a:solidFill>
              </a:endParaRPr>
            </a:p>
          </p:txBody>
        </p:sp>
        <p:sp>
          <p:nvSpPr>
            <p:cNvPr id="12297" name="Rectangle 6"/>
            <p:cNvSpPr>
              <a:spLocks noChangeArrowheads="1"/>
            </p:cNvSpPr>
            <p:nvPr/>
          </p:nvSpPr>
          <p:spPr bwMode="auto">
            <a:xfrm>
              <a:off x="960" y="609"/>
              <a:ext cx="3840" cy="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6600">
                  <a:solidFill>
                    <a:srgbClr val="FF3300"/>
                  </a:solidFill>
                </a:rPr>
                <a:t>Về quê ngoại</a:t>
              </a:r>
            </a:p>
          </p:txBody>
        </p:sp>
        <p:sp>
          <p:nvSpPr>
            <p:cNvPr id="12298" name="Rectangle 7"/>
            <p:cNvSpPr>
              <a:spLocks noChangeArrowheads="1"/>
            </p:cNvSpPr>
            <p:nvPr/>
          </p:nvSpPr>
          <p:spPr bwMode="auto">
            <a:xfrm>
              <a:off x="2304" y="305"/>
              <a:ext cx="1248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3600" u="sng">
                  <a:solidFill>
                    <a:srgbClr val="0000FF"/>
                  </a:solidFill>
                </a:rPr>
                <a:t>Tập đọc</a:t>
              </a:r>
              <a:endParaRPr lang="en-US" sz="3600">
                <a:solidFill>
                  <a:srgbClr val="FF3300"/>
                </a:solidFill>
              </a:endParaRPr>
            </a:p>
          </p:txBody>
        </p:sp>
        <p:sp>
          <p:nvSpPr>
            <p:cNvPr id="12299" name="Rectangle 8"/>
            <p:cNvSpPr>
              <a:spLocks noChangeArrowheads="1"/>
            </p:cNvSpPr>
            <p:nvPr/>
          </p:nvSpPr>
          <p:spPr bwMode="auto">
            <a:xfrm>
              <a:off x="3552" y="1422"/>
              <a:ext cx="1248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3600" u="sng">
                  <a:solidFill>
                    <a:srgbClr val="990000"/>
                  </a:solidFill>
                </a:rPr>
                <a:t>Tìm hiểu bài</a:t>
              </a:r>
              <a:endParaRPr lang="en-US" sz="3600">
                <a:solidFill>
                  <a:srgbClr val="990000"/>
                </a:solidFill>
              </a:endParaRPr>
            </a:p>
          </p:txBody>
        </p:sp>
        <p:sp>
          <p:nvSpPr>
            <p:cNvPr id="12300" name="Rectangle 9"/>
            <p:cNvSpPr>
              <a:spLocks noChangeArrowheads="1"/>
            </p:cNvSpPr>
            <p:nvPr/>
          </p:nvSpPr>
          <p:spPr bwMode="auto">
            <a:xfrm>
              <a:off x="1488" y="2132"/>
              <a:ext cx="1248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3600">
                  <a:solidFill>
                    <a:srgbClr val="0000FF"/>
                  </a:solidFill>
                </a:rPr>
                <a:t>thuyền trôi</a:t>
              </a:r>
            </a:p>
          </p:txBody>
        </p:sp>
        <p:sp>
          <p:nvSpPr>
            <p:cNvPr id="12301" name="Rectangle 10"/>
            <p:cNvSpPr>
              <a:spLocks noChangeArrowheads="1"/>
            </p:cNvSpPr>
            <p:nvPr/>
          </p:nvSpPr>
          <p:spPr bwMode="auto">
            <a:xfrm>
              <a:off x="240" y="2132"/>
              <a:ext cx="1248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3600">
                  <a:solidFill>
                    <a:srgbClr val="0000FF"/>
                  </a:solidFill>
                </a:rPr>
                <a:t>mát rợp,</a:t>
              </a:r>
            </a:p>
          </p:txBody>
        </p:sp>
        <p:sp>
          <p:nvSpPr>
            <p:cNvPr id="12302" name="Rectangle 11"/>
            <p:cNvSpPr>
              <a:spLocks noChangeArrowheads="1"/>
            </p:cNvSpPr>
            <p:nvPr/>
          </p:nvSpPr>
          <p:spPr bwMode="auto">
            <a:xfrm>
              <a:off x="480" y="1828"/>
              <a:ext cx="960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3600">
                  <a:solidFill>
                    <a:srgbClr val="0000FF"/>
                  </a:solidFill>
                </a:rPr>
                <a:t>đầm sen,</a:t>
              </a:r>
            </a:p>
          </p:txBody>
        </p:sp>
        <p:sp>
          <p:nvSpPr>
            <p:cNvPr id="12303" name="Rectangle 12"/>
            <p:cNvSpPr>
              <a:spLocks noChangeArrowheads="1"/>
            </p:cNvSpPr>
            <p:nvPr/>
          </p:nvSpPr>
          <p:spPr bwMode="auto">
            <a:xfrm>
              <a:off x="1728" y="1828"/>
              <a:ext cx="672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3600">
                  <a:solidFill>
                    <a:srgbClr val="0000FF"/>
                  </a:solidFill>
                </a:rPr>
                <a:t> ríu rít,</a:t>
              </a:r>
            </a:p>
          </p:txBody>
        </p:sp>
        <p:sp>
          <p:nvSpPr>
            <p:cNvPr id="12304" name="Rectangle 13"/>
            <p:cNvSpPr>
              <a:spLocks noChangeArrowheads="1"/>
            </p:cNvSpPr>
            <p:nvPr/>
          </p:nvSpPr>
          <p:spPr bwMode="auto">
            <a:xfrm>
              <a:off x="933" y="1828"/>
              <a:ext cx="240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3600">
                  <a:solidFill>
                    <a:srgbClr val="0000FF"/>
                  </a:solidFill>
                </a:rPr>
                <a:t> </a:t>
              </a:r>
              <a:r>
                <a:rPr lang="en-US" sz="3600"/>
                <a:t>s</a:t>
              </a:r>
            </a:p>
          </p:txBody>
        </p:sp>
        <p:sp>
          <p:nvSpPr>
            <p:cNvPr id="12305" name="Rectangle 14"/>
            <p:cNvSpPr>
              <a:spLocks noChangeArrowheads="1"/>
            </p:cNvSpPr>
            <p:nvPr/>
          </p:nvSpPr>
          <p:spPr bwMode="auto">
            <a:xfrm>
              <a:off x="2103" y="1831"/>
              <a:ext cx="384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3600">
                  <a:solidFill>
                    <a:srgbClr val="0000FF"/>
                  </a:solidFill>
                </a:rPr>
                <a:t> </a:t>
              </a:r>
              <a:r>
                <a:rPr lang="en-US" sz="3600"/>
                <a:t>it</a:t>
              </a:r>
            </a:p>
          </p:txBody>
        </p:sp>
        <p:sp>
          <p:nvSpPr>
            <p:cNvPr id="12306" name="Rectangle 15"/>
            <p:cNvSpPr>
              <a:spLocks noChangeArrowheads="1"/>
            </p:cNvSpPr>
            <p:nvPr/>
          </p:nvSpPr>
          <p:spPr bwMode="auto">
            <a:xfrm>
              <a:off x="462" y="2132"/>
              <a:ext cx="432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3600"/>
                <a:t>at</a:t>
              </a:r>
            </a:p>
          </p:txBody>
        </p:sp>
        <p:sp>
          <p:nvSpPr>
            <p:cNvPr id="12307" name="Rectangle 16"/>
            <p:cNvSpPr>
              <a:spLocks noChangeArrowheads="1"/>
            </p:cNvSpPr>
            <p:nvPr/>
          </p:nvSpPr>
          <p:spPr bwMode="auto">
            <a:xfrm>
              <a:off x="2265" y="2132"/>
              <a:ext cx="384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3600"/>
                <a:t>tr</a:t>
              </a:r>
            </a:p>
          </p:txBody>
        </p:sp>
        <p:sp>
          <p:nvSpPr>
            <p:cNvPr id="12308" name="Rectangle 17"/>
            <p:cNvSpPr>
              <a:spLocks noChangeArrowheads="1"/>
            </p:cNvSpPr>
            <p:nvPr/>
          </p:nvSpPr>
          <p:spPr bwMode="auto">
            <a:xfrm>
              <a:off x="3168" y="1828"/>
              <a:ext cx="1008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3600">
                  <a:solidFill>
                    <a:srgbClr val="0000FF"/>
                  </a:solidFill>
                </a:rPr>
                <a:t>hương trời,</a:t>
              </a:r>
            </a:p>
          </p:txBody>
        </p:sp>
        <p:sp>
          <p:nvSpPr>
            <p:cNvPr id="12309" name="Rectangle 18"/>
            <p:cNvSpPr>
              <a:spLocks noChangeArrowheads="1"/>
            </p:cNvSpPr>
            <p:nvPr/>
          </p:nvSpPr>
          <p:spPr bwMode="auto">
            <a:xfrm>
              <a:off x="4464" y="1828"/>
              <a:ext cx="912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3600">
                  <a:solidFill>
                    <a:srgbClr val="0000FF"/>
                  </a:solidFill>
                </a:rPr>
                <a:t>chân đất</a:t>
              </a:r>
            </a:p>
          </p:txBody>
        </p:sp>
        <p:sp>
          <p:nvSpPr>
            <p:cNvPr id="12310" name="Line 19"/>
            <p:cNvSpPr>
              <a:spLocks noChangeShapeType="1"/>
            </p:cNvSpPr>
            <p:nvPr/>
          </p:nvSpPr>
          <p:spPr bwMode="auto">
            <a:xfrm flipV="1">
              <a:off x="2304" y="1872"/>
              <a:ext cx="48" cy="48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1" name="Text Box 23"/>
            <p:cNvSpPr txBox="1">
              <a:spLocks noChangeArrowheads="1"/>
            </p:cNvSpPr>
            <p:nvPr/>
          </p:nvSpPr>
          <p:spPr bwMode="auto">
            <a:xfrm>
              <a:off x="240" y="2496"/>
              <a:ext cx="133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u="sng">
                  <a:solidFill>
                    <a:srgbClr val="0000FF"/>
                  </a:solidFill>
                </a:rPr>
                <a:t>Khổ thơ 2</a:t>
              </a: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2664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8" presetClass="exit" presetSubtype="1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" dur="5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33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4" grpId="0"/>
      <p:bldP spid="26644" grpId="1"/>
      <p:bldP spid="26646" grpId="0" animBg="1"/>
      <p:bldP spid="26646" grpId="1" animBg="1"/>
      <p:bldP spid="26646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 descr="Bouquet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914400" y="42672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2"/>
                </a:solidFill>
              </a:rPr>
              <a:t>Sau chuyến về thăm quê ngoại, em thấy </a:t>
            </a:r>
          </a:p>
          <a:p>
            <a:pPr>
              <a:spcBef>
                <a:spcPct val="0"/>
              </a:spcBef>
            </a:pPr>
            <a:r>
              <a:rPr lang="en-US">
                <a:solidFill>
                  <a:schemeClr val="tx2"/>
                </a:solidFill>
              </a:rPr>
              <a:t>bạn nhỏ như thế nào?</a:t>
            </a:r>
          </a:p>
        </p:txBody>
      </p:sp>
      <p:pic>
        <p:nvPicPr>
          <p:cNvPr id="28676" name="Picture 4" descr="questionbig_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038600"/>
            <a:ext cx="571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81000" y="1828800"/>
            <a:ext cx="3360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>
                <a:solidFill>
                  <a:srgbClr val="0000FF"/>
                </a:solidFill>
              </a:rPr>
              <a:t>Các em lắng nghe</a:t>
            </a:r>
            <a:r>
              <a:rPr lang="en-US" sz="2800" b="0">
                <a:solidFill>
                  <a:srgbClr val="0000FF"/>
                </a:solidFill>
              </a:rPr>
              <a:t>!</a:t>
            </a: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533400" y="0"/>
            <a:ext cx="8153400" cy="4191000"/>
            <a:chOff x="240" y="0"/>
            <a:chExt cx="5136" cy="2640"/>
          </a:xfrm>
        </p:grpSpPr>
        <p:sp>
          <p:nvSpPr>
            <p:cNvPr id="13320" name="Line 7"/>
            <p:cNvSpPr>
              <a:spLocks noChangeShapeType="1"/>
            </p:cNvSpPr>
            <p:nvPr/>
          </p:nvSpPr>
          <p:spPr bwMode="auto">
            <a:xfrm>
              <a:off x="2880" y="1929"/>
              <a:ext cx="0" cy="711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1" name="Text Box 8"/>
            <p:cNvSpPr txBox="1">
              <a:spLocks noChangeArrowheads="1"/>
            </p:cNvSpPr>
            <p:nvPr/>
          </p:nvSpPr>
          <p:spPr bwMode="auto">
            <a:xfrm>
              <a:off x="912" y="0"/>
              <a:ext cx="1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endParaRPr lang="en-US" sz="2800" b="0" i="1">
                <a:solidFill>
                  <a:srgbClr val="0000FF"/>
                </a:solidFill>
              </a:endParaRPr>
            </a:p>
          </p:txBody>
        </p:sp>
        <p:sp>
          <p:nvSpPr>
            <p:cNvPr id="13322" name="Rectangle 9"/>
            <p:cNvSpPr>
              <a:spLocks noChangeArrowheads="1"/>
            </p:cNvSpPr>
            <p:nvPr/>
          </p:nvSpPr>
          <p:spPr bwMode="auto">
            <a:xfrm>
              <a:off x="912" y="1422"/>
              <a:ext cx="1248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u="sng">
                  <a:solidFill>
                    <a:srgbClr val="990000"/>
                  </a:solidFill>
                </a:rPr>
                <a:t>Luyện đọc</a:t>
              </a:r>
              <a:endParaRPr lang="en-US">
                <a:solidFill>
                  <a:srgbClr val="990000"/>
                </a:solidFill>
              </a:endParaRPr>
            </a:p>
          </p:txBody>
        </p:sp>
        <p:sp>
          <p:nvSpPr>
            <p:cNvPr id="13323" name="Rectangle 10"/>
            <p:cNvSpPr>
              <a:spLocks noChangeArrowheads="1"/>
            </p:cNvSpPr>
            <p:nvPr/>
          </p:nvSpPr>
          <p:spPr bwMode="auto">
            <a:xfrm>
              <a:off x="960" y="609"/>
              <a:ext cx="3840" cy="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6000">
                  <a:solidFill>
                    <a:srgbClr val="FF3300"/>
                  </a:solidFill>
                </a:rPr>
                <a:t>Về quê ngoại</a:t>
              </a:r>
            </a:p>
          </p:txBody>
        </p:sp>
        <p:sp>
          <p:nvSpPr>
            <p:cNvPr id="13324" name="Rectangle 11"/>
            <p:cNvSpPr>
              <a:spLocks noChangeArrowheads="1"/>
            </p:cNvSpPr>
            <p:nvPr/>
          </p:nvSpPr>
          <p:spPr bwMode="auto">
            <a:xfrm>
              <a:off x="2304" y="305"/>
              <a:ext cx="1248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u="sng">
                  <a:solidFill>
                    <a:srgbClr val="0000FF"/>
                  </a:solidFill>
                </a:rPr>
                <a:t>Tập đọc</a:t>
              </a:r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13325" name="Rectangle 12"/>
            <p:cNvSpPr>
              <a:spLocks noChangeArrowheads="1"/>
            </p:cNvSpPr>
            <p:nvPr/>
          </p:nvSpPr>
          <p:spPr bwMode="auto">
            <a:xfrm>
              <a:off x="3552" y="1422"/>
              <a:ext cx="1248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u="sng">
                  <a:solidFill>
                    <a:srgbClr val="990000"/>
                  </a:solidFill>
                </a:rPr>
                <a:t>Tìm hiểu bài</a:t>
              </a:r>
              <a:endParaRPr lang="en-US">
                <a:solidFill>
                  <a:srgbClr val="990000"/>
                </a:solidFill>
              </a:endParaRPr>
            </a:p>
          </p:txBody>
        </p:sp>
        <p:sp>
          <p:nvSpPr>
            <p:cNvPr id="13326" name="Rectangle 13"/>
            <p:cNvSpPr>
              <a:spLocks noChangeArrowheads="1"/>
            </p:cNvSpPr>
            <p:nvPr/>
          </p:nvSpPr>
          <p:spPr bwMode="auto">
            <a:xfrm>
              <a:off x="1488" y="2132"/>
              <a:ext cx="1248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thuyền trôi</a:t>
              </a:r>
            </a:p>
          </p:txBody>
        </p:sp>
        <p:sp>
          <p:nvSpPr>
            <p:cNvPr id="13327" name="Rectangle 14"/>
            <p:cNvSpPr>
              <a:spLocks noChangeArrowheads="1"/>
            </p:cNvSpPr>
            <p:nvPr/>
          </p:nvSpPr>
          <p:spPr bwMode="auto">
            <a:xfrm>
              <a:off x="240" y="2132"/>
              <a:ext cx="1248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mát rợp,</a:t>
              </a:r>
            </a:p>
          </p:txBody>
        </p:sp>
        <p:sp>
          <p:nvSpPr>
            <p:cNvPr id="13328" name="Rectangle 15"/>
            <p:cNvSpPr>
              <a:spLocks noChangeArrowheads="1"/>
            </p:cNvSpPr>
            <p:nvPr/>
          </p:nvSpPr>
          <p:spPr bwMode="auto">
            <a:xfrm>
              <a:off x="480" y="1828"/>
              <a:ext cx="960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đầm sen,</a:t>
              </a:r>
            </a:p>
          </p:txBody>
        </p:sp>
        <p:sp>
          <p:nvSpPr>
            <p:cNvPr id="13329" name="Rectangle 16"/>
            <p:cNvSpPr>
              <a:spLocks noChangeArrowheads="1"/>
            </p:cNvSpPr>
            <p:nvPr/>
          </p:nvSpPr>
          <p:spPr bwMode="auto">
            <a:xfrm>
              <a:off x="1728" y="1828"/>
              <a:ext cx="672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 ríu rít,</a:t>
              </a:r>
            </a:p>
          </p:txBody>
        </p:sp>
        <p:sp>
          <p:nvSpPr>
            <p:cNvPr id="13330" name="Rectangle 17"/>
            <p:cNvSpPr>
              <a:spLocks noChangeArrowheads="1"/>
            </p:cNvSpPr>
            <p:nvPr/>
          </p:nvSpPr>
          <p:spPr bwMode="auto">
            <a:xfrm>
              <a:off x="933" y="1828"/>
              <a:ext cx="240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 </a:t>
              </a:r>
              <a:r>
                <a:rPr lang="en-US"/>
                <a:t>s</a:t>
              </a:r>
            </a:p>
          </p:txBody>
        </p:sp>
        <p:sp>
          <p:nvSpPr>
            <p:cNvPr id="13331" name="Rectangle 18"/>
            <p:cNvSpPr>
              <a:spLocks noChangeArrowheads="1"/>
            </p:cNvSpPr>
            <p:nvPr/>
          </p:nvSpPr>
          <p:spPr bwMode="auto">
            <a:xfrm>
              <a:off x="2103" y="1831"/>
              <a:ext cx="384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 </a:t>
              </a:r>
              <a:r>
                <a:rPr lang="en-US"/>
                <a:t>it</a:t>
              </a:r>
            </a:p>
          </p:txBody>
        </p:sp>
        <p:sp>
          <p:nvSpPr>
            <p:cNvPr id="13332" name="Rectangle 19"/>
            <p:cNvSpPr>
              <a:spLocks noChangeArrowheads="1"/>
            </p:cNvSpPr>
            <p:nvPr/>
          </p:nvSpPr>
          <p:spPr bwMode="auto">
            <a:xfrm>
              <a:off x="462" y="2132"/>
              <a:ext cx="432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/>
                <a:t>at</a:t>
              </a:r>
            </a:p>
          </p:txBody>
        </p:sp>
        <p:sp>
          <p:nvSpPr>
            <p:cNvPr id="13333" name="Rectangle 20"/>
            <p:cNvSpPr>
              <a:spLocks noChangeArrowheads="1"/>
            </p:cNvSpPr>
            <p:nvPr/>
          </p:nvSpPr>
          <p:spPr bwMode="auto">
            <a:xfrm>
              <a:off x="2265" y="2132"/>
              <a:ext cx="384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/>
                <a:t>tr</a:t>
              </a:r>
            </a:p>
          </p:txBody>
        </p:sp>
        <p:sp>
          <p:nvSpPr>
            <p:cNvPr id="13334" name="Rectangle 21"/>
            <p:cNvSpPr>
              <a:spLocks noChangeArrowheads="1"/>
            </p:cNvSpPr>
            <p:nvPr/>
          </p:nvSpPr>
          <p:spPr bwMode="auto">
            <a:xfrm>
              <a:off x="3168" y="1828"/>
              <a:ext cx="1008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hương trời,</a:t>
              </a:r>
            </a:p>
          </p:txBody>
        </p:sp>
        <p:sp>
          <p:nvSpPr>
            <p:cNvPr id="13335" name="Rectangle 22"/>
            <p:cNvSpPr>
              <a:spLocks noChangeArrowheads="1"/>
            </p:cNvSpPr>
            <p:nvPr/>
          </p:nvSpPr>
          <p:spPr bwMode="auto">
            <a:xfrm>
              <a:off x="4464" y="1828"/>
              <a:ext cx="912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chân đất</a:t>
              </a:r>
            </a:p>
          </p:txBody>
        </p:sp>
        <p:sp>
          <p:nvSpPr>
            <p:cNvPr id="13336" name="Line 23"/>
            <p:cNvSpPr>
              <a:spLocks noChangeShapeType="1"/>
            </p:cNvSpPr>
            <p:nvPr/>
          </p:nvSpPr>
          <p:spPr bwMode="auto">
            <a:xfrm flipV="1">
              <a:off x="2304" y="1872"/>
              <a:ext cx="48" cy="48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304800" y="4038600"/>
            <a:ext cx="8610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i="1">
                <a:solidFill>
                  <a:schemeClr val="tx2"/>
                </a:solidFill>
              </a:rPr>
              <a:t>Sau chuyến về thăm quê ngoại, thấy bạn </a:t>
            </a:r>
          </a:p>
          <a:p>
            <a:pPr>
              <a:spcBef>
                <a:spcPct val="0"/>
              </a:spcBef>
            </a:pPr>
            <a:r>
              <a:rPr lang="en-US" i="1">
                <a:solidFill>
                  <a:schemeClr val="tx2"/>
                </a:solidFill>
              </a:rPr>
              <a:t>nhỏ yêu thêm cảnh đẹp ở quê, yêu những </a:t>
            </a:r>
          </a:p>
          <a:p>
            <a:pPr>
              <a:spcBef>
                <a:spcPct val="0"/>
              </a:spcBef>
            </a:pPr>
            <a:r>
              <a:rPr lang="en-US" i="1">
                <a:solidFill>
                  <a:schemeClr val="tx2"/>
                </a:solidFill>
              </a:rPr>
              <a:t>người nông dân làm ra hạt gạo.</a:t>
            </a: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24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4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5" grpId="1"/>
      <p:bldP spid="28677" grpId="0"/>
      <p:bldP spid="28677" grpId="1"/>
      <p:bldP spid="286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descr="Blue tissue paper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sz="2000" b="0">
              <a:solidFill>
                <a:schemeClr val="tx1"/>
              </a:solidFill>
            </a:endParaRP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8077200" y="6553200"/>
            <a:ext cx="914400" cy="228600"/>
            <a:chOff x="4320" y="3936"/>
            <a:chExt cx="576" cy="144"/>
          </a:xfrm>
        </p:grpSpPr>
        <p:sp>
          <p:nvSpPr>
            <p:cNvPr id="14386" name="AutoShape 4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4320" y="3936"/>
              <a:ext cx="144" cy="144"/>
            </a:xfrm>
            <a:prstGeom prst="actionButtonBeginning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14387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464" y="3936"/>
              <a:ext cx="144" cy="144"/>
            </a:xfrm>
            <a:prstGeom prst="actionButtonForwardNex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14388" name="AutoShape 6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608" y="3936"/>
              <a:ext cx="144" cy="144"/>
            </a:xfrm>
            <a:prstGeom prst="actionButtonBackPrevious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14389" name="AutoShape 7">
              <a:hlinkClick r:id="" action="ppaction://hlinkshowjump?jump=lastslide" highlightClick="1"/>
            </p:cNvPr>
            <p:cNvSpPr>
              <a:spLocks noChangeArrowheads="1"/>
            </p:cNvSpPr>
            <p:nvPr/>
          </p:nvSpPr>
          <p:spPr bwMode="auto">
            <a:xfrm>
              <a:off x="4752" y="3936"/>
              <a:ext cx="144" cy="144"/>
            </a:xfrm>
            <a:prstGeom prst="actionButtonEnd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</p:grp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3048000" y="0"/>
            <a:ext cx="335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/>
              <a:t>Về quê ngoại</a:t>
            </a:r>
          </a:p>
        </p:txBody>
      </p:sp>
      <p:sp>
        <p:nvSpPr>
          <p:cNvPr id="30729" name="Text Box 9" descr="Blue tissue paper"/>
          <p:cNvSpPr txBox="1">
            <a:spLocks noChangeArrowheads="1"/>
          </p:cNvSpPr>
          <p:nvPr/>
        </p:nvSpPr>
        <p:spPr bwMode="auto">
          <a:xfrm>
            <a:off x="3352800" y="639763"/>
            <a:ext cx="33591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0000FF"/>
                </a:solidFill>
              </a:rPr>
              <a:t>quê ngoại nghỉ hè,</a:t>
            </a:r>
          </a:p>
        </p:txBody>
      </p:sp>
      <p:sp>
        <p:nvSpPr>
          <p:cNvPr id="14342" name="Text Box 10" descr="Blue tissue paper"/>
          <p:cNvSpPr txBox="1">
            <a:spLocks noChangeArrowheads="1"/>
          </p:cNvSpPr>
          <p:nvPr/>
        </p:nvSpPr>
        <p:spPr bwMode="auto">
          <a:xfrm>
            <a:off x="2305050" y="639763"/>
            <a:ext cx="1243013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0000FF"/>
                </a:solidFill>
              </a:rPr>
              <a:t>Em về</a:t>
            </a:r>
          </a:p>
        </p:txBody>
      </p:sp>
      <p:sp>
        <p:nvSpPr>
          <p:cNvPr id="14343" name="Text Box 11" descr="Blue tissue paper"/>
          <p:cNvSpPr txBox="1">
            <a:spLocks noChangeArrowheads="1"/>
          </p:cNvSpPr>
          <p:nvPr/>
        </p:nvSpPr>
        <p:spPr bwMode="auto">
          <a:xfrm>
            <a:off x="1071563" y="1219200"/>
            <a:ext cx="1722437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0000FF"/>
                </a:solidFill>
              </a:rPr>
              <a:t>Gặp đầm</a:t>
            </a:r>
          </a:p>
        </p:txBody>
      </p:sp>
      <p:sp>
        <p:nvSpPr>
          <p:cNvPr id="30732" name="Text Box 12" descr="Blue tissue paper"/>
          <p:cNvSpPr txBox="1">
            <a:spLocks noChangeArrowheads="1"/>
          </p:cNvSpPr>
          <p:nvPr/>
        </p:nvSpPr>
        <p:spPr bwMode="auto">
          <a:xfrm>
            <a:off x="2773363" y="1219200"/>
            <a:ext cx="1379537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0000FF"/>
                </a:solidFill>
              </a:rPr>
              <a:t>sen nở</a:t>
            </a:r>
          </a:p>
        </p:txBody>
      </p:sp>
      <p:sp>
        <p:nvSpPr>
          <p:cNvPr id="30733" name="Text Box 13" descr="Blue tissue paper"/>
          <p:cNvSpPr txBox="1">
            <a:spLocks noChangeArrowheads="1"/>
          </p:cNvSpPr>
          <p:nvPr/>
        </p:nvSpPr>
        <p:spPr bwMode="auto">
          <a:xfrm>
            <a:off x="3895725" y="1219200"/>
            <a:ext cx="3408363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0000FF"/>
                </a:solidFill>
              </a:rPr>
              <a:t>mà mê hương trời.</a:t>
            </a:r>
          </a:p>
        </p:txBody>
      </p:sp>
      <p:sp>
        <p:nvSpPr>
          <p:cNvPr id="14346" name="Text Box 14" descr="Blue tissue paper"/>
          <p:cNvSpPr txBox="1">
            <a:spLocks noChangeArrowheads="1"/>
          </p:cNvSpPr>
          <p:nvPr/>
        </p:nvSpPr>
        <p:spPr bwMode="auto">
          <a:xfrm>
            <a:off x="2320925" y="1828800"/>
            <a:ext cx="14033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0000FF"/>
                </a:solidFill>
              </a:rPr>
              <a:t>Gặp bà</a:t>
            </a:r>
          </a:p>
        </p:txBody>
      </p:sp>
      <p:sp>
        <p:nvSpPr>
          <p:cNvPr id="30735" name="Text Box 15" descr="Blue tissue paper"/>
          <p:cNvSpPr txBox="1">
            <a:spLocks noChangeArrowheads="1"/>
          </p:cNvSpPr>
          <p:nvPr/>
        </p:nvSpPr>
        <p:spPr bwMode="auto">
          <a:xfrm>
            <a:off x="3817938" y="1828800"/>
            <a:ext cx="1363662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0000FF"/>
                </a:solidFill>
              </a:rPr>
              <a:t>tuổi đã</a:t>
            </a:r>
          </a:p>
        </p:txBody>
      </p:sp>
      <p:sp>
        <p:nvSpPr>
          <p:cNvPr id="30736" name="Text Box 16" descr="Blue tissue paper"/>
          <p:cNvSpPr txBox="1">
            <a:spLocks noChangeArrowheads="1"/>
          </p:cNvSpPr>
          <p:nvPr/>
        </p:nvSpPr>
        <p:spPr bwMode="auto">
          <a:xfrm>
            <a:off x="3116263" y="2362200"/>
            <a:ext cx="1671637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0000FF"/>
                </a:solidFill>
              </a:rPr>
              <a:t>nhớ nhớ</a:t>
            </a:r>
          </a:p>
        </p:txBody>
      </p:sp>
      <p:sp>
        <p:nvSpPr>
          <p:cNvPr id="30737" name="Text Box 17" descr="Blue tissue paper"/>
          <p:cNvSpPr txBox="1">
            <a:spLocks noChangeArrowheads="1"/>
          </p:cNvSpPr>
          <p:nvPr/>
        </p:nvSpPr>
        <p:spPr bwMode="auto">
          <a:xfrm>
            <a:off x="4570413" y="2362200"/>
            <a:ext cx="3675062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0000FF"/>
                </a:solidFill>
              </a:rPr>
              <a:t>những lời ngày xưa.</a:t>
            </a:r>
          </a:p>
        </p:txBody>
      </p:sp>
      <p:sp>
        <p:nvSpPr>
          <p:cNvPr id="30738" name="Text Box 18" descr="Blue tissue paper"/>
          <p:cNvSpPr txBox="1">
            <a:spLocks noChangeArrowheads="1"/>
          </p:cNvSpPr>
          <p:nvPr/>
        </p:nvSpPr>
        <p:spPr bwMode="auto">
          <a:xfrm>
            <a:off x="2293938" y="2971800"/>
            <a:ext cx="18827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0000FF"/>
                </a:solidFill>
              </a:rPr>
              <a:t>Gặp trăng</a:t>
            </a:r>
          </a:p>
        </p:txBody>
      </p:sp>
      <p:sp>
        <p:nvSpPr>
          <p:cNvPr id="30739" name="Text Box 19" descr="Blue tissue paper"/>
          <p:cNvSpPr txBox="1">
            <a:spLocks noChangeArrowheads="1"/>
          </p:cNvSpPr>
          <p:nvPr/>
        </p:nvSpPr>
        <p:spPr bwMode="auto">
          <a:xfrm>
            <a:off x="4165600" y="2971800"/>
            <a:ext cx="1462088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0000FF"/>
                </a:solidFill>
              </a:rPr>
              <a:t>gặp gió</a:t>
            </a:r>
          </a:p>
        </p:txBody>
      </p:sp>
      <p:sp>
        <p:nvSpPr>
          <p:cNvPr id="14352" name="Text Box 20" descr="Blue tissue paper"/>
          <p:cNvSpPr txBox="1">
            <a:spLocks noChangeArrowheads="1"/>
          </p:cNvSpPr>
          <p:nvPr/>
        </p:nvSpPr>
        <p:spPr bwMode="auto">
          <a:xfrm>
            <a:off x="2359025" y="4114800"/>
            <a:ext cx="13843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0000FF"/>
                </a:solidFill>
              </a:rPr>
              <a:t>Bạn bè</a:t>
            </a:r>
          </a:p>
        </p:txBody>
      </p:sp>
      <p:sp>
        <p:nvSpPr>
          <p:cNvPr id="30741" name="Text Box 21" descr="Blue tissue paper"/>
          <p:cNvSpPr txBox="1">
            <a:spLocks noChangeArrowheads="1"/>
          </p:cNvSpPr>
          <p:nvPr/>
        </p:nvSpPr>
        <p:spPr bwMode="auto">
          <a:xfrm>
            <a:off x="3125788" y="3505200"/>
            <a:ext cx="4014787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0000FF"/>
                </a:solidFill>
              </a:rPr>
              <a:t>chẳng bao giờ có đâu.</a:t>
            </a:r>
          </a:p>
        </p:txBody>
      </p:sp>
      <p:sp>
        <p:nvSpPr>
          <p:cNvPr id="14354" name="Text Box 22" descr="Blue tissue paper"/>
          <p:cNvSpPr txBox="1">
            <a:spLocks noChangeArrowheads="1"/>
          </p:cNvSpPr>
          <p:nvPr/>
        </p:nvSpPr>
        <p:spPr bwMode="auto">
          <a:xfrm>
            <a:off x="1092200" y="3505200"/>
            <a:ext cx="22669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0000FF"/>
                </a:solidFill>
              </a:rPr>
              <a:t>Ở trong phố</a:t>
            </a:r>
          </a:p>
        </p:txBody>
      </p:sp>
      <p:sp>
        <p:nvSpPr>
          <p:cNvPr id="14355" name="Text Box 23" descr="Blue tissue paper"/>
          <p:cNvSpPr txBox="1">
            <a:spLocks noChangeArrowheads="1"/>
          </p:cNvSpPr>
          <p:nvPr/>
        </p:nvSpPr>
        <p:spPr bwMode="auto">
          <a:xfrm>
            <a:off x="5457825" y="2971800"/>
            <a:ext cx="15176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0000FF"/>
                </a:solidFill>
              </a:rPr>
              <a:t>bất ngờ</a:t>
            </a:r>
          </a:p>
        </p:txBody>
      </p:sp>
      <p:sp>
        <p:nvSpPr>
          <p:cNvPr id="30744" name="Text Box 24" descr="Blue tissue paper"/>
          <p:cNvSpPr txBox="1">
            <a:spLocks noChangeArrowheads="1"/>
          </p:cNvSpPr>
          <p:nvPr/>
        </p:nvSpPr>
        <p:spPr bwMode="auto">
          <a:xfrm>
            <a:off x="3657600" y="4114800"/>
            <a:ext cx="26987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0000FF"/>
                </a:solidFill>
              </a:rPr>
              <a:t>ríu rít tìm nhau</a:t>
            </a:r>
          </a:p>
        </p:txBody>
      </p:sp>
      <p:sp>
        <p:nvSpPr>
          <p:cNvPr id="30745" name="Text Box 25" descr="Blue tissue paper"/>
          <p:cNvSpPr txBox="1">
            <a:spLocks noChangeArrowheads="1"/>
          </p:cNvSpPr>
          <p:nvPr/>
        </p:nvSpPr>
        <p:spPr bwMode="auto">
          <a:xfrm>
            <a:off x="2613025" y="4648200"/>
            <a:ext cx="19970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0000FF"/>
                </a:solidFill>
              </a:rPr>
              <a:t>đường đất</a:t>
            </a:r>
          </a:p>
        </p:txBody>
      </p:sp>
      <p:sp>
        <p:nvSpPr>
          <p:cNvPr id="14358" name="Text Box 26" descr="Blue tissue paper"/>
          <p:cNvSpPr txBox="1">
            <a:spLocks noChangeArrowheads="1"/>
          </p:cNvSpPr>
          <p:nvPr/>
        </p:nvSpPr>
        <p:spPr bwMode="auto">
          <a:xfrm>
            <a:off x="1122363" y="4648200"/>
            <a:ext cx="1722437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0000FF"/>
                </a:solidFill>
              </a:rPr>
              <a:t>Qua con </a:t>
            </a:r>
          </a:p>
        </p:txBody>
      </p:sp>
      <p:sp>
        <p:nvSpPr>
          <p:cNvPr id="30747" name="Text Box 27" descr="Blue tissue paper"/>
          <p:cNvSpPr txBox="1">
            <a:spLocks noChangeArrowheads="1"/>
          </p:cNvSpPr>
          <p:nvPr/>
        </p:nvSpPr>
        <p:spPr bwMode="auto">
          <a:xfrm>
            <a:off x="4527550" y="4648200"/>
            <a:ext cx="3427413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0000FF"/>
                </a:solidFill>
              </a:rPr>
              <a:t>rực màu rơm phơi.</a:t>
            </a:r>
          </a:p>
        </p:txBody>
      </p:sp>
      <p:sp>
        <p:nvSpPr>
          <p:cNvPr id="30748" name="Text Box 28" descr="Blue tissue paper"/>
          <p:cNvSpPr txBox="1">
            <a:spLocks noChangeArrowheads="1"/>
          </p:cNvSpPr>
          <p:nvPr/>
        </p:nvSpPr>
        <p:spPr bwMode="auto">
          <a:xfrm>
            <a:off x="5448300" y="5135563"/>
            <a:ext cx="1836738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0000FF"/>
                </a:solidFill>
              </a:rPr>
              <a:t>vai người</a:t>
            </a:r>
          </a:p>
        </p:txBody>
      </p:sp>
      <p:sp>
        <p:nvSpPr>
          <p:cNvPr id="30749" name="Text Box 29" descr="Blue tissue paper"/>
          <p:cNvSpPr txBox="1">
            <a:spLocks noChangeArrowheads="1"/>
          </p:cNvSpPr>
          <p:nvPr/>
        </p:nvSpPr>
        <p:spPr bwMode="auto">
          <a:xfrm>
            <a:off x="2371725" y="5135563"/>
            <a:ext cx="176212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0000FF"/>
                </a:solidFill>
              </a:rPr>
              <a:t>Bóng tre </a:t>
            </a:r>
          </a:p>
        </p:txBody>
      </p:sp>
      <p:sp>
        <p:nvSpPr>
          <p:cNvPr id="30750" name="Text Box 30" descr="Blue tissue paper"/>
          <p:cNvSpPr txBox="1">
            <a:spLocks noChangeArrowheads="1"/>
          </p:cNvSpPr>
          <p:nvPr/>
        </p:nvSpPr>
        <p:spPr bwMode="auto">
          <a:xfrm>
            <a:off x="3976688" y="5135563"/>
            <a:ext cx="1538287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0000FF"/>
                </a:solidFill>
              </a:rPr>
              <a:t>mát rợp</a:t>
            </a:r>
          </a:p>
        </p:txBody>
      </p:sp>
      <p:sp>
        <p:nvSpPr>
          <p:cNvPr id="14363" name="Text Box 31" descr="Blue tissue paper"/>
          <p:cNvSpPr txBox="1">
            <a:spLocks noChangeArrowheads="1"/>
          </p:cNvSpPr>
          <p:nvPr/>
        </p:nvSpPr>
        <p:spPr bwMode="auto">
          <a:xfrm>
            <a:off x="1130300" y="5638800"/>
            <a:ext cx="2160588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0000FF"/>
                </a:solidFill>
              </a:rPr>
              <a:t>Vầng trăng </a:t>
            </a:r>
          </a:p>
        </p:txBody>
      </p:sp>
      <p:sp>
        <p:nvSpPr>
          <p:cNvPr id="30752" name="Text Box 32" descr="Blue tissue paper"/>
          <p:cNvSpPr txBox="1">
            <a:spLocks noChangeArrowheads="1"/>
          </p:cNvSpPr>
          <p:nvPr/>
        </p:nvSpPr>
        <p:spPr bwMode="auto">
          <a:xfrm>
            <a:off x="6480175" y="5638800"/>
            <a:ext cx="16414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0000FF"/>
                </a:solidFill>
              </a:rPr>
              <a:t>êm đềm.</a:t>
            </a:r>
          </a:p>
        </p:txBody>
      </p:sp>
      <p:sp>
        <p:nvSpPr>
          <p:cNvPr id="30753" name="Text Box 33" descr="Blue tissue paper"/>
          <p:cNvSpPr txBox="1">
            <a:spLocks noChangeArrowheads="1"/>
          </p:cNvSpPr>
          <p:nvPr/>
        </p:nvSpPr>
        <p:spPr bwMode="auto">
          <a:xfrm>
            <a:off x="3182938" y="5638800"/>
            <a:ext cx="3240087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0000FF"/>
                </a:solidFill>
              </a:rPr>
              <a:t>như lá thuyền trôi</a:t>
            </a:r>
          </a:p>
        </p:txBody>
      </p:sp>
      <p:sp>
        <p:nvSpPr>
          <p:cNvPr id="30754" name="Text Box 34" descr="Blue tissue paper"/>
          <p:cNvSpPr txBox="1">
            <a:spLocks noChangeArrowheads="1"/>
          </p:cNvSpPr>
          <p:nvPr/>
        </p:nvSpPr>
        <p:spPr bwMode="auto">
          <a:xfrm>
            <a:off x="5068888" y="1828800"/>
            <a:ext cx="19558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0000FF"/>
                </a:solidFill>
              </a:rPr>
              <a:t>tám mươi,</a:t>
            </a:r>
          </a:p>
        </p:txBody>
      </p:sp>
      <p:sp>
        <p:nvSpPr>
          <p:cNvPr id="14367" name="Text Box 35" descr="Blue tissue paper"/>
          <p:cNvSpPr txBox="1">
            <a:spLocks noChangeArrowheads="1"/>
          </p:cNvSpPr>
          <p:nvPr/>
        </p:nvSpPr>
        <p:spPr bwMode="auto">
          <a:xfrm>
            <a:off x="1020763" y="2362200"/>
            <a:ext cx="2160587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0000FF"/>
                </a:solidFill>
              </a:rPr>
              <a:t>Quên quên </a:t>
            </a:r>
          </a:p>
        </p:txBody>
      </p:sp>
      <p:sp>
        <p:nvSpPr>
          <p:cNvPr id="30756" name="Line 36"/>
          <p:cNvSpPr>
            <a:spLocks noChangeShapeType="1"/>
          </p:cNvSpPr>
          <p:nvPr/>
        </p:nvSpPr>
        <p:spPr bwMode="auto">
          <a:xfrm>
            <a:off x="3657600" y="1066800"/>
            <a:ext cx="30480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7" name="Line 37"/>
          <p:cNvSpPr>
            <a:spLocks noChangeShapeType="1"/>
          </p:cNvSpPr>
          <p:nvPr/>
        </p:nvSpPr>
        <p:spPr bwMode="auto">
          <a:xfrm>
            <a:off x="4191000" y="1676400"/>
            <a:ext cx="30480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8" name="Line 38"/>
          <p:cNvSpPr>
            <a:spLocks noChangeShapeType="1"/>
          </p:cNvSpPr>
          <p:nvPr/>
        </p:nvSpPr>
        <p:spPr bwMode="auto">
          <a:xfrm flipV="1">
            <a:off x="3962400" y="2286000"/>
            <a:ext cx="12192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9" name="Line 39"/>
          <p:cNvSpPr>
            <a:spLocks noChangeShapeType="1"/>
          </p:cNvSpPr>
          <p:nvPr/>
        </p:nvSpPr>
        <p:spPr bwMode="auto">
          <a:xfrm>
            <a:off x="5029200" y="2819400"/>
            <a:ext cx="30480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0" name="Line 40"/>
          <p:cNvSpPr>
            <a:spLocks noChangeShapeType="1"/>
          </p:cNvSpPr>
          <p:nvPr/>
        </p:nvSpPr>
        <p:spPr bwMode="auto">
          <a:xfrm>
            <a:off x="4343400" y="3429000"/>
            <a:ext cx="12192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1" name="Line 41"/>
          <p:cNvSpPr>
            <a:spLocks noChangeShapeType="1"/>
          </p:cNvSpPr>
          <p:nvPr/>
        </p:nvSpPr>
        <p:spPr bwMode="auto">
          <a:xfrm>
            <a:off x="3581400" y="3962400"/>
            <a:ext cx="35814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2" name="Line 42"/>
          <p:cNvSpPr>
            <a:spLocks noChangeShapeType="1"/>
          </p:cNvSpPr>
          <p:nvPr/>
        </p:nvSpPr>
        <p:spPr bwMode="auto">
          <a:xfrm>
            <a:off x="3810000" y="4572000"/>
            <a:ext cx="26670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3" name="Line 43"/>
          <p:cNvSpPr>
            <a:spLocks noChangeShapeType="1"/>
          </p:cNvSpPr>
          <p:nvPr/>
        </p:nvSpPr>
        <p:spPr bwMode="auto">
          <a:xfrm>
            <a:off x="4876800" y="5105400"/>
            <a:ext cx="30480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4" name="Line 44"/>
          <p:cNvSpPr>
            <a:spLocks noChangeShapeType="1"/>
          </p:cNvSpPr>
          <p:nvPr/>
        </p:nvSpPr>
        <p:spPr bwMode="auto">
          <a:xfrm>
            <a:off x="4114800" y="5562600"/>
            <a:ext cx="15240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5" name="Line 45"/>
          <p:cNvSpPr>
            <a:spLocks noChangeShapeType="1"/>
          </p:cNvSpPr>
          <p:nvPr/>
        </p:nvSpPr>
        <p:spPr bwMode="auto">
          <a:xfrm>
            <a:off x="3505200" y="6096000"/>
            <a:ext cx="30480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6" name="Line 46"/>
          <p:cNvSpPr>
            <a:spLocks noChangeShapeType="1"/>
          </p:cNvSpPr>
          <p:nvPr/>
        </p:nvSpPr>
        <p:spPr bwMode="auto">
          <a:xfrm>
            <a:off x="3048000" y="1676400"/>
            <a:ext cx="9906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7" name="Line 47"/>
          <p:cNvSpPr>
            <a:spLocks noChangeShapeType="1"/>
          </p:cNvSpPr>
          <p:nvPr/>
        </p:nvSpPr>
        <p:spPr bwMode="auto">
          <a:xfrm>
            <a:off x="2438400" y="3429000"/>
            <a:ext cx="17526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8" name="Line 48"/>
          <p:cNvSpPr>
            <a:spLocks noChangeShapeType="1"/>
          </p:cNvSpPr>
          <p:nvPr/>
        </p:nvSpPr>
        <p:spPr bwMode="auto">
          <a:xfrm>
            <a:off x="2971800" y="5105400"/>
            <a:ext cx="17526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9" name="Line 49"/>
          <p:cNvSpPr>
            <a:spLocks noChangeShapeType="1"/>
          </p:cNvSpPr>
          <p:nvPr/>
        </p:nvSpPr>
        <p:spPr bwMode="auto">
          <a:xfrm>
            <a:off x="5715000" y="5562600"/>
            <a:ext cx="15240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0" name="Line 50"/>
          <p:cNvSpPr>
            <a:spLocks noChangeShapeType="1"/>
          </p:cNvSpPr>
          <p:nvPr/>
        </p:nvSpPr>
        <p:spPr bwMode="auto">
          <a:xfrm>
            <a:off x="6629400" y="6096000"/>
            <a:ext cx="16002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1" name="Line 51"/>
          <p:cNvSpPr>
            <a:spLocks noChangeShapeType="1"/>
          </p:cNvSpPr>
          <p:nvPr/>
        </p:nvSpPr>
        <p:spPr bwMode="auto">
          <a:xfrm>
            <a:off x="5257800" y="2286000"/>
            <a:ext cx="17526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2" name="Line 52"/>
          <p:cNvSpPr>
            <a:spLocks noChangeShapeType="1"/>
          </p:cNvSpPr>
          <p:nvPr/>
        </p:nvSpPr>
        <p:spPr bwMode="auto">
          <a:xfrm>
            <a:off x="2667000" y="5562600"/>
            <a:ext cx="13716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3" name="Line 53"/>
          <p:cNvSpPr>
            <a:spLocks noChangeShapeType="1"/>
          </p:cNvSpPr>
          <p:nvPr/>
        </p:nvSpPr>
        <p:spPr bwMode="auto">
          <a:xfrm>
            <a:off x="3276600" y="2819400"/>
            <a:ext cx="17526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4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6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0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2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4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6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0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8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0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0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0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0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0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0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0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2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0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0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0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0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0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4" dur="5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0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0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0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0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0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6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0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0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8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0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0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0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0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0" dur="50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0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0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0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0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2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7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0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0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3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/>
      <p:bldP spid="30732" grpId="0"/>
      <p:bldP spid="30733" grpId="0"/>
      <p:bldP spid="30735" grpId="0"/>
      <p:bldP spid="30737" grpId="0"/>
      <p:bldP spid="30737" grpId="1"/>
      <p:bldP spid="30738" grpId="0"/>
      <p:bldP spid="30739" grpId="0"/>
      <p:bldP spid="30741" grpId="0"/>
      <p:bldP spid="30744" grpId="0"/>
      <p:bldP spid="30745" grpId="0"/>
      <p:bldP spid="30747" grpId="0"/>
      <p:bldP spid="30748" grpId="0"/>
      <p:bldP spid="30749" grpId="0"/>
      <p:bldP spid="30750" grpId="0"/>
      <p:bldP spid="30752" grpId="0"/>
      <p:bldP spid="30753" grpId="0"/>
      <p:bldP spid="30756" grpId="0" animBg="1"/>
      <p:bldP spid="30757" grpId="0" animBg="1"/>
      <p:bldP spid="30758" grpId="0" animBg="1"/>
      <p:bldP spid="30759" grpId="0" animBg="1"/>
      <p:bldP spid="30760" grpId="0" animBg="1"/>
      <p:bldP spid="30761" grpId="0" animBg="1"/>
      <p:bldP spid="30762" grpId="0" animBg="1"/>
      <p:bldP spid="30763" grpId="0" animBg="1"/>
      <p:bldP spid="30764" grpId="0" animBg="1"/>
      <p:bldP spid="30765" grpId="0" animBg="1"/>
      <p:bldP spid="30766" grpId="0" animBg="1"/>
      <p:bldP spid="30767" grpId="0" animBg="1"/>
      <p:bldP spid="30768" grpId="0" animBg="1"/>
      <p:bldP spid="30769" grpId="0" animBg="1"/>
      <p:bldP spid="30770" grpId="0" animBg="1"/>
      <p:bldP spid="30771" grpId="0" animBg="1"/>
      <p:bldP spid="30772" grpId="0" animBg="1"/>
      <p:bldP spid="3077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971800" y="1143000"/>
            <a:ext cx="335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/>
              <a:t>Về quê ngoại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657600" y="609600"/>
            <a:ext cx="158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0" u="sng">
                <a:solidFill>
                  <a:srgbClr val="0000FF"/>
                </a:solidFill>
              </a:rPr>
              <a:t>Tập đọc: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533400" y="4495800"/>
            <a:ext cx="5140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0">
                <a:solidFill>
                  <a:srgbClr val="0000FF"/>
                </a:solidFill>
              </a:rPr>
              <a:t>Có em nào thuộc toàn bài thơ?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990600" y="4876800"/>
            <a:ext cx="5684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0">
                <a:solidFill>
                  <a:schemeClr val="tx2"/>
                </a:solidFill>
              </a:rPr>
              <a:t>Vừa rồi chúng đã học xong bài gì?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04800" y="76200"/>
            <a:ext cx="8305800" cy="5715000"/>
            <a:chOff x="240" y="0"/>
            <a:chExt cx="5136" cy="2640"/>
          </a:xfrm>
        </p:grpSpPr>
        <p:sp>
          <p:nvSpPr>
            <p:cNvPr id="15369" name="Line 9"/>
            <p:cNvSpPr>
              <a:spLocks noChangeShapeType="1"/>
            </p:cNvSpPr>
            <p:nvPr/>
          </p:nvSpPr>
          <p:spPr bwMode="auto">
            <a:xfrm>
              <a:off x="2880" y="1929"/>
              <a:ext cx="0" cy="711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Text Box 10"/>
            <p:cNvSpPr txBox="1">
              <a:spLocks noChangeArrowheads="1"/>
            </p:cNvSpPr>
            <p:nvPr/>
          </p:nvSpPr>
          <p:spPr bwMode="auto">
            <a:xfrm>
              <a:off x="912" y="0"/>
              <a:ext cx="114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endParaRPr lang="en-US" sz="2800" b="0" i="1">
                <a:solidFill>
                  <a:srgbClr val="0000FF"/>
                </a:solidFill>
              </a:endParaRPr>
            </a:p>
          </p:txBody>
        </p:sp>
        <p:sp>
          <p:nvSpPr>
            <p:cNvPr id="15371" name="Rectangle 11"/>
            <p:cNvSpPr>
              <a:spLocks noChangeArrowheads="1"/>
            </p:cNvSpPr>
            <p:nvPr/>
          </p:nvSpPr>
          <p:spPr bwMode="auto">
            <a:xfrm>
              <a:off x="912" y="1422"/>
              <a:ext cx="1248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u="sng">
                  <a:solidFill>
                    <a:srgbClr val="990000"/>
                  </a:solidFill>
                </a:rPr>
                <a:t>Luyện đọc</a:t>
              </a:r>
              <a:endParaRPr lang="en-US">
                <a:solidFill>
                  <a:srgbClr val="990000"/>
                </a:solidFill>
              </a:endParaRPr>
            </a:p>
          </p:txBody>
        </p:sp>
        <p:sp>
          <p:nvSpPr>
            <p:cNvPr id="15372" name="Rectangle 12"/>
            <p:cNvSpPr>
              <a:spLocks noChangeArrowheads="1"/>
            </p:cNvSpPr>
            <p:nvPr/>
          </p:nvSpPr>
          <p:spPr bwMode="auto">
            <a:xfrm>
              <a:off x="960" y="609"/>
              <a:ext cx="3840" cy="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6000">
                  <a:solidFill>
                    <a:srgbClr val="FF3300"/>
                  </a:solidFill>
                </a:rPr>
                <a:t>Về quê ngoại</a:t>
              </a:r>
            </a:p>
          </p:txBody>
        </p:sp>
        <p:sp>
          <p:nvSpPr>
            <p:cNvPr id="15373" name="Rectangle 13"/>
            <p:cNvSpPr>
              <a:spLocks noChangeArrowheads="1"/>
            </p:cNvSpPr>
            <p:nvPr/>
          </p:nvSpPr>
          <p:spPr bwMode="auto">
            <a:xfrm>
              <a:off x="2304" y="305"/>
              <a:ext cx="1248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u="sng">
                  <a:solidFill>
                    <a:srgbClr val="0000FF"/>
                  </a:solidFill>
                </a:rPr>
                <a:t>Tập đọc</a:t>
              </a:r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15374" name="Rectangle 14"/>
            <p:cNvSpPr>
              <a:spLocks noChangeArrowheads="1"/>
            </p:cNvSpPr>
            <p:nvPr/>
          </p:nvSpPr>
          <p:spPr bwMode="auto">
            <a:xfrm>
              <a:off x="3552" y="1422"/>
              <a:ext cx="1248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u="sng">
                  <a:solidFill>
                    <a:srgbClr val="990000"/>
                  </a:solidFill>
                </a:rPr>
                <a:t>Tìm hiểu bài</a:t>
              </a:r>
              <a:endParaRPr lang="en-US">
                <a:solidFill>
                  <a:srgbClr val="990000"/>
                </a:solidFill>
              </a:endParaRPr>
            </a:p>
          </p:txBody>
        </p:sp>
        <p:sp>
          <p:nvSpPr>
            <p:cNvPr id="15375" name="Rectangle 15"/>
            <p:cNvSpPr>
              <a:spLocks noChangeArrowheads="1"/>
            </p:cNvSpPr>
            <p:nvPr/>
          </p:nvSpPr>
          <p:spPr bwMode="auto">
            <a:xfrm>
              <a:off x="1488" y="2132"/>
              <a:ext cx="1248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thuyền trôi</a:t>
              </a:r>
            </a:p>
          </p:txBody>
        </p:sp>
        <p:sp>
          <p:nvSpPr>
            <p:cNvPr id="15376" name="Rectangle 16"/>
            <p:cNvSpPr>
              <a:spLocks noChangeArrowheads="1"/>
            </p:cNvSpPr>
            <p:nvPr/>
          </p:nvSpPr>
          <p:spPr bwMode="auto">
            <a:xfrm>
              <a:off x="240" y="2132"/>
              <a:ext cx="1248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mát rợp,</a:t>
              </a:r>
            </a:p>
          </p:txBody>
        </p:sp>
        <p:sp>
          <p:nvSpPr>
            <p:cNvPr id="15377" name="Rectangle 17"/>
            <p:cNvSpPr>
              <a:spLocks noChangeArrowheads="1"/>
            </p:cNvSpPr>
            <p:nvPr/>
          </p:nvSpPr>
          <p:spPr bwMode="auto">
            <a:xfrm>
              <a:off x="480" y="1828"/>
              <a:ext cx="960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đầm sen,</a:t>
              </a:r>
            </a:p>
          </p:txBody>
        </p:sp>
        <p:sp>
          <p:nvSpPr>
            <p:cNvPr id="15378" name="Rectangle 18"/>
            <p:cNvSpPr>
              <a:spLocks noChangeArrowheads="1"/>
            </p:cNvSpPr>
            <p:nvPr/>
          </p:nvSpPr>
          <p:spPr bwMode="auto">
            <a:xfrm>
              <a:off x="1728" y="1828"/>
              <a:ext cx="672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 ríu rít,</a:t>
              </a:r>
            </a:p>
          </p:txBody>
        </p:sp>
        <p:sp>
          <p:nvSpPr>
            <p:cNvPr id="15379" name="Rectangle 19"/>
            <p:cNvSpPr>
              <a:spLocks noChangeArrowheads="1"/>
            </p:cNvSpPr>
            <p:nvPr/>
          </p:nvSpPr>
          <p:spPr bwMode="auto">
            <a:xfrm>
              <a:off x="933" y="1828"/>
              <a:ext cx="240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 </a:t>
              </a:r>
              <a:r>
                <a:rPr lang="en-US"/>
                <a:t>s</a:t>
              </a:r>
            </a:p>
          </p:txBody>
        </p:sp>
        <p:sp>
          <p:nvSpPr>
            <p:cNvPr id="15380" name="Rectangle 20"/>
            <p:cNvSpPr>
              <a:spLocks noChangeArrowheads="1"/>
            </p:cNvSpPr>
            <p:nvPr/>
          </p:nvSpPr>
          <p:spPr bwMode="auto">
            <a:xfrm>
              <a:off x="2103" y="1831"/>
              <a:ext cx="384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 </a:t>
              </a:r>
              <a:r>
                <a:rPr lang="en-US"/>
                <a:t>it</a:t>
              </a:r>
            </a:p>
          </p:txBody>
        </p:sp>
        <p:sp>
          <p:nvSpPr>
            <p:cNvPr id="15381" name="Rectangle 21"/>
            <p:cNvSpPr>
              <a:spLocks noChangeArrowheads="1"/>
            </p:cNvSpPr>
            <p:nvPr/>
          </p:nvSpPr>
          <p:spPr bwMode="auto">
            <a:xfrm>
              <a:off x="462" y="2132"/>
              <a:ext cx="432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/>
                <a:t>at</a:t>
              </a:r>
            </a:p>
          </p:txBody>
        </p:sp>
        <p:sp>
          <p:nvSpPr>
            <p:cNvPr id="15382" name="Rectangle 22"/>
            <p:cNvSpPr>
              <a:spLocks noChangeArrowheads="1"/>
            </p:cNvSpPr>
            <p:nvPr/>
          </p:nvSpPr>
          <p:spPr bwMode="auto">
            <a:xfrm>
              <a:off x="2265" y="2132"/>
              <a:ext cx="384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/>
                <a:t>tr</a:t>
              </a:r>
            </a:p>
          </p:txBody>
        </p:sp>
        <p:sp>
          <p:nvSpPr>
            <p:cNvPr id="15383" name="Rectangle 23"/>
            <p:cNvSpPr>
              <a:spLocks noChangeArrowheads="1"/>
            </p:cNvSpPr>
            <p:nvPr/>
          </p:nvSpPr>
          <p:spPr bwMode="auto">
            <a:xfrm>
              <a:off x="3168" y="1828"/>
              <a:ext cx="1008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hương trời,</a:t>
              </a:r>
            </a:p>
          </p:txBody>
        </p:sp>
        <p:sp>
          <p:nvSpPr>
            <p:cNvPr id="15384" name="Rectangle 24"/>
            <p:cNvSpPr>
              <a:spLocks noChangeArrowheads="1"/>
            </p:cNvSpPr>
            <p:nvPr/>
          </p:nvSpPr>
          <p:spPr bwMode="auto">
            <a:xfrm>
              <a:off x="4464" y="1828"/>
              <a:ext cx="912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chân đất</a:t>
              </a:r>
            </a:p>
          </p:txBody>
        </p:sp>
        <p:sp>
          <p:nvSpPr>
            <p:cNvPr id="15385" name="Line 25"/>
            <p:cNvSpPr>
              <a:spLocks noChangeShapeType="1"/>
            </p:cNvSpPr>
            <p:nvPr/>
          </p:nvSpPr>
          <p:spPr bwMode="auto">
            <a:xfrm flipV="1">
              <a:off x="2304" y="1872"/>
              <a:ext cx="48" cy="48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94" name="Rectangle 26"/>
          <p:cNvSpPr>
            <a:spLocks noChangeArrowheads="1"/>
          </p:cNvSpPr>
          <p:nvPr/>
        </p:nvSpPr>
        <p:spPr bwMode="auto">
          <a:xfrm>
            <a:off x="457200" y="1828800"/>
            <a:ext cx="594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3600" u="sng">
                <a:solidFill>
                  <a:srgbClr val="0000FF"/>
                </a:solidFill>
              </a:rPr>
              <a:t>Trò chơi</a:t>
            </a:r>
            <a:r>
              <a:rPr lang="en-US" sz="3600">
                <a:solidFill>
                  <a:srgbClr val="0000FF"/>
                </a:solidFill>
              </a:rPr>
              <a:t>: </a:t>
            </a:r>
            <a:r>
              <a:rPr lang="en-US" sz="3600"/>
              <a:t>Ai nhanh hơn.</a:t>
            </a:r>
          </a:p>
        </p:txBody>
      </p:sp>
      <p:sp>
        <p:nvSpPr>
          <p:cNvPr id="32795" name="Text Box 27"/>
          <p:cNvSpPr txBox="1">
            <a:spLocks noChangeArrowheads="1"/>
          </p:cNvSpPr>
          <p:nvPr/>
        </p:nvSpPr>
        <p:spPr bwMode="auto">
          <a:xfrm>
            <a:off x="457200" y="2362200"/>
            <a:ext cx="7635875" cy="18161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0" u="sng">
                <a:solidFill>
                  <a:srgbClr val="0000FF"/>
                </a:solidFill>
              </a:rPr>
              <a:t>Luật chơi</a:t>
            </a:r>
            <a:r>
              <a:rPr lang="en-US" sz="2800" b="0">
                <a:solidFill>
                  <a:srgbClr val="0000FF"/>
                </a:solidFill>
              </a:rPr>
              <a:t>: Đại diện 4 tổ bóc thăm, mỗi tổ 1 câu</a:t>
            </a:r>
          </a:p>
          <a:p>
            <a:pPr>
              <a:spcBef>
                <a:spcPct val="0"/>
              </a:spcBef>
            </a:pPr>
            <a:r>
              <a:rPr lang="en-US" sz="2800" b="0">
                <a:solidFill>
                  <a:srgbClr val="0000FF"/>
                </a:solidFill>
              </a:rPr>
              <a:t>Sau khi câu hỏi mở ra, suy nghĩ 10 giây</a:t>
            </a:r>
          </a:p>
          <a:p>
            <a:pPr>
              <a:spcBef>
                <a:spcPct val="0"/>
              </a:spcBef>
            </a:pPr>
            <a:r>
              <a:rPr lang="en-US" sz="2800" b="0">
                <a:solidFill>
                  <a:srgbClr val="0000FF"/>
                </a:solidFill>
              </a:rPr>
              <a:t>Lần lượt trả lời, tổ nào có câu 1 trả lời trước.</a:t>
            </a:r>
          </a:p>
          <a:p>
            <a:pPr>
              <a:spcBef>
                <a:spcPct val="0"/>
              </a:spcBef>
            </a:pPr>
            <a:r>
              <a:rPr lang="en-US" sz="2800" b="0">
                <a:solidFill>
                  <a:srgbClr val="0000FF"/>
                </a:solidFill>
              </a:rPr>
              <a:t>Tổ nào có bạn nhanh trả lời đúng, có thưởng.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29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3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43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2" grpId="0"/>
      <p:bldP spid="32774" grpId="0"/>
      <p:bldP spid="32774" grpId="1"/>
      <p:bldP spid="32775" grpId="0"/>
      <p:bldP spid="32775" grpId="1"/>
      <p:bldP spid="32794" grpId="0"/>
      <p:bldP spid="3279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61200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762000"/>
            <a:ext cx="9144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28600" y="6096000"/>
            <a:ext cx="914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FF0066"/>
                </a:solidFill>
              </a:rPr>
              <a:t>Câu 1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219200" y="6096000"/>
            <a:ext cx="762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FF0066"/>
                </a:solidFill>
              </a:rPr>
              <a:t>mở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2362200" y="6096000"/>
            <a:ext cx="914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FF0066"/>
                </a:solidFill>
              </a:rPr>
              <a:t>Câu 2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3352800" y="6096000"/>
            <a:ext cx="914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FF0066"/>
                </a:solidFill>
              </a:rPr>
              <a:t>mở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228600" y="228600"/>
            <a:ext cx="594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4000" u="sng">
                <a:solidFill>
                  <a:srgbClr val="0000FF"/>
                </a:solidFill>
              </a:rPr>
              <a:t>Trò chơi</a:t>
            </a:r>
            <a:r>
              <a:rPr lang="en-US" sz="4000">
                <a:solidFill>
                  <a:srgbClr val="0000FF"/>
                </a:solidFill>
              </a:rPr>
              <a:t>: </a:t>
            </a:r>
            <a:r>
              <a:rPr lang="en-US" sz="4000"/>
              <a:t>Ai nhanh hơn.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6781800" y="228600"/>
            <a:ext cx="2286000" cy="830263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5A0000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0">
                <a:solidFill>
                  <a:srgbClr val="FFFF00"/>
                </a:solidFill>
              </a:rPr>
              <a:t>Hết giờ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7162800" y="242888"/>
            <a:ext cx="1066800" cy="823912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5A0000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7162800" y="242888"/>
            <a:ext cx="1066800" cy="823912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5A0000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7162800" y="242888"/>
            <a:ext cx="1066800" cy="823912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5A0000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7162800" y="242888"/>
            <a:ext cx="1066800" cy="823912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5A0000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7162800" y="242888"/>
            <a:ext cx="1066800" cy="823912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5A0000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7162800" y="242888"/>
            <a:ext cx="1066800" cy="823912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5A0000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7162800" y="242888"/>
            <a:ext cx="1066800" cy="823912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5A0000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7162800" y="242888"/>
            <a:ext cx="1066800" cy="823912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5A0000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7162800" y="242888"/>
            <a:ext cx="1066800" cy="823912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5A0000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7162800" y="242888"/>
            <a:ext cx="1066800" cy="823912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5A0000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4835" name="Rectangle 19"/>
          <p:cNvSpPr>
            <a:spLocks noChangeArrowheads="1"/>
          </p:cNvSpPr>
          <p:nvPr/>
        </p:nvSpPr>
        <p:spPr bwMode="auto">
          <a:xfrm>
            <a:off x="4648200" y="6096000"/>
            <a:ext cx="914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FF0066"/>
                </a:solidFill>
              </a:rPr>
              <a:t>Câu 3</a:t>
            </a:r>
          </a:p>
        </p:txBody>
      </p:sp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5638800" y="6096000"/>
            <a:ext cx="914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FF0066"/>
                </a:solidFill>
              </a:rPr>
              <a:t>mở</a:t>
            </a:r>
          </a:p>
        </p:txBody>
      </p:sp>
      <p:sp>
        <p:nvSpPr>
          <p:cNvPr id="34837" name="Rectangle 21"/>
          <p:cNvSpPr>
            <a:spLocks noChangeArrowheads="1"/>
          </p:cNvSpPr>
          <p:nvPr/>
        </p:nvSpPr>
        <p:spPr bwMode="auto">
          <a:xfrm>
            <a:off x="6781800" y="6096000"/>
            <a:ext cx="1143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FF0066"/>
                </a:solidFill>
              </a:rPr>
              <a:t>Câu 4</a:t>
            </a:r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8001000" y="6096000"/>
            <a:ext cx="914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FF0066"/>
                </a:solidFill>
              </a:rPr>
              <a:t>mở</a:t>
            </a:r>
          </a:p>
        </p:txBody>
      </p:sp>
      <p:grpSp>
        <p:nvGrpSpPr>
          <p:cNvPr id="16407" name="Group 23"/>
          <p:cNvGrpSpPr>
            <a:grpSpLocks/>
          </p:cNvGrpSpPr>
          <p:nvPr/>
        </p:nvGrpSpPr>
        <p:grpSpPr bwMode="auto">
          <a:xfrm>
            <a:off x="0" y="990600"/>
            <a:ext cx="4648200" cy="2924175"/>
            <a:chOff x="1392" y="624"/>
            <a:chExt cx="2928" cy="1900"/>
          </a:xfrm>
        </p:grpSpPr>
        <p:pic>
          <p:nvPicPr>
            <p:cNvPr id="16423" name="Picture 24" descr="P1060061"/>
            <p:cNvPicPr>
              <a:picLocks noChangeAspect="1" noChangeArrowheads="1"/>
            </p:cNvPicPr>
            <p:nvPr/>
          </p:nvPicPr>
          <p:blipFill>
            <a:blip r:embed="rId6"/>
            <a:srcRect l="14999" t="5580" r="44453" b="20021"/>
            <a:stretch>
              <a:fillRect/>
            </a:stretch>
          </p:blipFill>
          <p:spPr bwMode="auto">
            <a:xfrm>
              <a:off x="1392" y="624"/>
              <a:ext cx="2928" cy="1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24" name="Text Box 25"/>
            <p:cNvSpPr txBox="1">
              <a:spLocks noChangeArrowheads="1"/>
            </p:cNvSpPr>
            <p:nvPr/>
          </p:nvSpPr>
          <p:spPr bwMode="auto">
            <a:xfrm>
              <a:off x="1536" y="1824"/>
              <a:ext cx="2633" cy="7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b="0">
                  <a:solidFill>
                    <a:srgbClr val="0000FF"/>
                  </a:solidFill>
                </a:rPr>
                <a:t> </a:t>
              </a:r>
              <a:r>
                <a:rPr lang="en-US" i="1">
                  <a:solidFill>
                    <a:srgbClr val="0000FF"/>
                  </a:solidFill>
                </a:rPr>
                <a:t>Bạn bè </a:t>
              </a:r>
              <a:r>
                <a:rPr lang="en-US" i="1"/>
                <a:t>ríu rít</a:t>
              </a:r>
              <a:r>
                <a:rPr lang="en-US" i="1">
                  <a:solidFill>
                    <a:srgbClr val="0000FF"/>
                  </a:solidFill>
                </a:rPr>
                <a:t> tìm nhau</a:t>
              </a:r>
            </a:p>
          </p:txBody>
        </p:sp>
      </p:grpSp>
      <p:sp>
        <p:nvSpPr>
          <p:cNvPr id="34842" name="Rectangle 26"/>
          <p:cNvSpPr>
            <a:spLocks noChangeArrowheads="1"/>
          </p:cNvSpPr>
          <p:nvPr/>
        </p:nvSpPr>
        <p:spPr bwMode="auto">
          <a:xfrm>
            <a:off x="0" y="990600"/>
            <a:ext cx="45720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0000FF"/>
                </a:solidFill>
              </a:rPr>
              <a:t> 1. Hãy đọc dòng thơ trong bài </a:t>
            </a:r>
          </a:p>
          <a:p>
            <a:pPr>
              <a:spcBef>
                <a:spcPct val="0"/>
              </a:spcBef>
            </a:pPr>
            <a:r>
              <a:rPr lang="en-US" sz="2400">
                <a:solidFill>
                  <a:srgbClr val="0000FF"/>
                </a:solidFill>
              </a:rPr>
              <a:t>có từ</a:t>
            </a:r>
            <a:r>
              <a:rPr lang="en-US" sz="2400"/>
              <a:t> “ríu rít”?</a:t>
            </a:r>
          </a:p>
        </p:txBody>
      </p:sp>
      <p:sp>
        <p:nvSpPr>
          <p:cNvPr id="34843" name="Rectangle 27" descr="White marble"/>
          <p:cNvSpPr>
            <a:spLocks noChangeArrowheads="1"/>
          </p:cNvSpPr>
          <p:nvPr/>
        </p:nvSpPr>
        <p:spPr bwMode="auto">
          <a:xfrm>
            <a:off x="0" y="990600"/>
            <a:ext cx="4572000" cy="243840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4800">
                <a:solidFill>
                  <a:srgbClr val="0000FF"/>
                </a:solidFill>
              </a:rPr>
              <a:t>1</a:t>
            </a:r>
          </a:p>
        </p:txBody>
      </p:sp>
      <p:grpSp>
        <p:nvGrpSpPr>
          <p:cNvPr id="16410" name="Group 28"/>
          <p:cNvGrpSpPr>
            <a:grpSpLocks/>
          </p:cNvGrpSpPr>
          <p:nvPr/>
        </p:nvGrpSpPr>
        <p:grpSpPr bwMode="auto">
          <a:xfrm>
            <a:off x="4572000" y="990600"/>
            <a:ext cx="4572000" cy="2811463"/>
            <a:chOff x="1152" y="1392"/>
            <a:chExt cx="2880" cy="1771"/>
          </a:xfrm>
        </p:grpSpPr>
        <p:pic>
          <p:nvPicPr>
            <p:cNvPr id="16421" name="Picture 29" descr="P1060063"/>
            <p:cNvPicPr>
              <a:picLocks noChangeAspect="1" noChangeArrowheads="1"/>
            </p:cNvPicPr>
            <p:nvPr/>
          </p:nvPicPr>
          <p:blipFill>
            <a:blip r:embed="rId8"/>
            <a:srcRect l="11627" t="4411" r="6976" b="17645"/>
            <a:stretch>
              <a:fillRect/>
            </a:stretch>
          </p:blipFill>
          <p:spPr bwMode="auto">
            <a:xfrm>
              <a:off x="1152" y="1392"/>
              <a:ext cx="2880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22" name="Text Box 30"/>
            <p:cNvSpPr txBox="1">
              <a:spLocks noChangeArrowheads="1"/>
            </p:cNvSpPr>
            <p:nvPr/>
          </p:nvSpPr>
          <p:spPr bwMode="auto">
            <a:xfrm>
              <a:off x="1200" y="2640"/>
              <a:ext cx="2784" cy="523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i="1">
                  <a:solidFill>
                    <a:srgbClr val="FFFF00"/>
                  </a:solidFill>
                </a:rPr>
                <a:t>Những người chân đất thật thà</a:t>
              </a:r>
            </a:p>
          </p:txBody>
        </p:sp>
      </p:grpSp>
      <p:sp>
        <p:nvSpPr>
          <p:cNvPr id="34847" name="Rectangle 31"/>
          <p:cNvSpPr>
            <a:spLocks noChangeArrowheads="1"/>
          </p:cNvSpPr>
          <p:nvPr/>
        </p:nvSpPr>
        <p:spPr bwMode="auto">
          <a:xfrm>
            <a:off x="4572000" y="990600"/>
            <a:ext cx="4572000" cy="2438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0000FF"/>
                </a:solidFill>
              </a:rPr>
              <a:t>2. Bạn nhỏ nghĩ gì về những </a:t>
            </a:r>
          </a:p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0000FF"/>
                </a:solidFill>
              </a:rPr>
              <a:t>người làm ra hạt gạo?</a:t>
            </a:r>
          </a:p>
        </p:txBody>
      </p:sp>
      <p:sp>
        <p:nvSpPr>
          <p:cNvPr id="34848" name="Rectangle 32" descr="Water droplets"/>
          <p:cNvSpPr>
            <a:spLocks noChangeArrowheads="1"/>
          </p:cNvSpPr>
          <p:nvPr/>
        </p:nvSpPr>
        <p:spPr bwMode="auto">
          <a:xfrm>
            <a:off x="4572000" y="990600"/>
            <a:ext cx="4572000" cy="2438400"/>
          </a:xfrm>
          <a:prstGeom prst="rect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4800">
                <a:solidFill>
                  <a:schemeClr val="tx2"/>
                </a:solidFill>
              </a:rPr>
              <a:t>2</a:t>
            </a:r>
          </a:p>
        </p:txBody>
      </p:sp>
      <p:pic>
        <p:nvPicPr>
          <p:cNvPr id="16413" name="Picture 33" descr="P1060060"/>
          <p:cNvPicPr>
            <a:picLocks noChangeAspect="1" noChangeArrowheads="1"/>
          </p:cNvPicPr>
          <p:nvPr/>
        </p:nvPicPr>
        <p:blipFill>
          <a:blip r:embed="rId10"/>
          <a:srcRect l="3540" t="8475" b="35593"/>
          <a:stretch>
            <a:fillRect/>
          </a:stretch>
        </p:blipFill>
        <p:spPr bwMode="auto">
          <a:xfrm>
            <a:off x="4572000" y="3429000"/>
            <a:ext cx="4572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50" name="Rectangle 34"/>
          <p:cNvSpPr>
            <a:spLocks noChangeArrowheads="1"/>
          </p:cNvSpPr>
          <p:nvPr/>
        </p:nvSpPr>
        <p:spPr bwMode="auto">
          <a:xfrm>
            <a:off x="4572000" y="3429000"/>
            <a:ext cx="4572000" cy="2590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0000FF"/>
                </a:solidFill>
              </a:rPr>
              <a:t> 4. H</a:t>
            </a:r>
            <a:r>
              <a:rPr lang="en-US" sz="2800">
                <a:solidFill>
                  <a:srgbClr val="0000FF"/>
                </a:solidFill>
              </a:rPr>
              <a:t>ã</a:t>
            </a:r>
            <a:r>
              <a:rPr lang="en-US" sz="2400">
                <a:solidFill>
                  <a:srgbClr val="0000FF"/>
                </a:solidFill>
              </a:rPr>
              <a:t>y đọc thuộc lòng 10 dòng</a:t>
            </a:r>
          </a:p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0000FF"/>
                </a:solidFill>
              </a:rPr>
              <a:t>     thơ đầu của bài thơ</a:t>
            </a:r>
          </a:p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0000FF"/>
                </a:solidFill>
              </a:rPr>
              <a:t>“Về quê ngoại”</a:t>
            </a:r>
          </a:p>
        </p:txBody>
      </p:sp>
      <p:sp>
        <p:nvSpPr>
          <p:cNvPr id="34851" name="Rectangle 35" descr="Newsprint"/>
          <p:cNvSpPr>
            <a:spLocks noChangeArrowheads="1"/>
          </p:cNvSpPr>
          <p:nvPr/>
        </p:nvSpPr>
        <p:spPr bwMode="auto">
          <a:xfrm>
            <a:off x="4572000" y="3429000"/>
            <a:ext cx="4572000" cy="2590800"/>
          </a:xfrm>
          <a:prstGeom prst="rect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4800"/>
              <a:t>4</a:t>
            </a:r>
          </a:p>
        </p:txBody>
      </p:sp>
      <p:grpSp>
        <p:nvGrpSpPr>
          <p:cNvPr id="16416" name="Group 36"/>
          <p:cNvGrpSpPr>
            <a:grpSpLocks/>
          </p:cNvGrpSpPr>
          <p:nvPr/>
        </p:nvGrpSpPr>
        <p:grpSpPr bwMode="auto">
          <a:xfrm>
            <a:off x="0" y="3429000"/>
            <a:ext cx="4713288" cy="2601913"/>
            <a:chOff x="0" y="2160"/>
            <a:chExt cx="2969" cy="1639"/>
          </a:xfrm>
        </p:grpSpPr>
        <p:pic>
          <p:nvPicPr>
            <p:cNvPr id="16419" name="Picture 37" descr="haichiem4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0" y="2160"/>
              <a:ext cx="2880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20" name="Text Box 38"/>
            <p:cNvSpPr txBox="1">
              <a:spLocks noChangeArrowheads="1"/>
            </p:cNvSpPr>
            <p:nvPr/>
          </p:nvSpPr>
          <p:spPr bwMode="auto">
            <a:xfrm>
              <a:off x="0" y="3120"/>
              <a:ext cx="2969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b="0" i="1">
                  <a:solidFill>
                    <a:schemeClr val="bg1"/>
                  </a:solidFill>
                </a:rPr>
                <a:t>Gặp đầm sen nở mà mê</a:t>
              </a:r>
              <a:r>
                <a:rPr lang="en-US" b="0" i="1">
                  <a:solidFill>
                    <a:srgbClr val="0000FF"/>
                  </a:solidFill>
                </a:rPr>
                <a:t> </a:t>
              </a:r>
            </a:p>
            <a:p>
              <a:pPr>
                <a:spcBef>
                  <a:spcPct val="0"/>
                </a:spcBef>
              </a:pPr>
              <a:r>
                <a:rPr lang="en-US" b="0" i="1"/>
                <a:t>“hương trời”</a:t>
              </a:r>
            </a:p>
          </p:txBody>
        </p:sp>
      </p:grpSp>
      <p:sp>
        <p:nvSpPr>
          <p:cNvPr id="34855" name="Rectangle 39"/>
          <p:cNvSpPr>
            <a:spLocks noChangeArrowheads="1"/>
          </p:cNvSpPr>
          <p:nvPr/>
        </p:nvSpPr>
        <p:spPr bwMode="auto">
          <a:xfrm>
            <a:off x="0" y="3429000"/>
            <a:ext cx="4572000" cy="2590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bg1"/>
                </a:solidFill>
              </a:rPr>
              <a:t>3. Hãy đọc dòng thơ trong bài</a:t>
            </a:r>
          </a:p>
          <a:p>
            <a:pPr>
              <a:spcBef>
                <a:spcPct val="0"/>
              </a:spcBef>
            </a:pPr>
            <a:r>
              <a:rPr lang="en-US" sz="2400">
                <a:solidFill>
                  <a:schemeClr val="bg1"/>
                </a:solidFill>
              </a:rPr>
              <a:t>có từ “</a:t>
            </a:r>
            <a:r>
              <a:rPr lang="en-US" sz="2400">
                <a:solidFill>
                  <a:srgbClr val="FFFF00"/>
                </a:solidFill>
              </a:rPr>
              <a:t>hương trời” </a:t>
            </a:r>
            <a:r>
              <a:rPr lang="en-US" sz="240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4856" name="Rectangle 40" descr="Bouquet"/>
          <p:cNvSpPr>
            <a:spLocks noChangeArrowheads="1"/>
          </p:cNvSpPr>
          <p:nvPr/>
        </p:nvSpPr>
        <p:spPr bwMode="auto">
          <a:xfrm>
            <a:off x="0" y="3429000"/>
            <a:ext cx="4572000" cy="2581275"/>
          </a:xfrm>
          <a:prstGeom prst="rect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4800">
                <a:solidFill>
                  <a:srgbClr val="990000"/>
                </a:solidFill>
              </a:rPr>
              <a:t>3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48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3" dur="2000"/>
                                        <p:tgtEl>
                                          <p:spTgt spid="34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1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48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9" dur="2000"/>
                                        <p:tgtEl>
                                          <p:spTgt spid="34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48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5" dur="2000"/>
                                        <p:tgtEl>
                                          <p:spTgt spid="34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48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1" dur="2000"/>
                                        <p:tgtEl>
                                          <p:spTgt spid="34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48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 nodeType="clickPar">
                      <p:stCondLst>
                        <p:cond delay="0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7" dur="2000"/>
                                        <p:tgtEl>
                                          <p:spTgt spid="34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3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48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3" dur="2000"/>
                                        <p:tgtEl>
                                          <p:spTgt spid="348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3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4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 nodeType="clickPar">
                      <p:stCondLst>
                        <p:cond delay="0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9" dur="2000"/>
                                        <p:tgtEl>
                                          <p:spTgt spid="34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3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48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5" dur="2000"/>
                                        <p:tgtEl>
                                          <p:spTgt spid="34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38"/>
                  </p:tgtEl>
                </p:cond>
              </p:nextCondLst>
            </p:seq>
          </p:childTnLst>
        </p:cTn>
      </p:par>
    </p:tnLst>
    <p:bldLst>
      <p:bldP spid="34824" grpId="0" animBg="1"/>
      <p:bldP spid="34825" grpId="0" animBg="1"/>
      <p:bldP spid="34825" grpId="1" animBg="1"/>
      <p:bldP spid="34826" grpId="0" animBg="1"/>
      <p:bldP spid="34826" grpId="1" animBg="1"/>
      <p:bldP spid="34827" grpId="0" animBg="1"/>
      <p:bldP spid="34827" grpId="1" animBg="1"/>
      <p:bldP spid="34828" grpId="0" animBg="1"/>
      <p:bldP spid="34828" grpId="1" animBg="1"/>
      <p:bldP spid="34829" grpId="0" animBg="1"/>
      <p:bldP spid="34830" grpId="0" animBg="1"/>
      <p:bldP spid="34830" grpId="1" animBg="1"/>
      <p:bldP spid="34831" grpId="0" animBg="1"/>
      <p:bldP spid="34831" grpId="1" animBg="1"/>
      <p:bldP spid="34832" grpId="0" animBg="1"/>
      <p:bldP spid="34832" grpId="1" animBg="1"/>
      <p:bldP spid="34833" grpId="0" animBg="1"/>
      <p:bldP spid="34833" grpId="1" animBg="1"/>
      <p:bldP spid="34834" grpId="0" animBg="1"/>
      <p:bldP spid="34834" grpId="1" animBg="1"/>
      <p:bldP spid="34842" grpId="0" animBg="1"/>
      <p:bldP spid="34843" grpId="0" animBg="1"/>
      <p:bldP spid="34847" grpId="0" animBg="1"/>
      <p:bldP spid="34848" grpId="0" animBg="1"/>
      <p:bldP spid="34850" grpId="0" animBg="1"/>
      <p:bldP spid="34851" grpId="0" animBg="1"/>
      <p:bldP spid="34855" grpId="0" animBg="1"/>
      <p:bldP spid="348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descr="Blue tissue paper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381000" y="1828800"/>
            <a:ext cx="2514600" cy="1143000"/>
          </a:xfrm>
          <a:prstGeom prst="wedgeEllipseCallout">
            <a:avLst>
              <a:gd name="adj1" fmla="val 76704"/>
              <a:gd name="adj2" fmla="val 34167"/>
            </a:avLst>
          </a:prstGeom>
          <a:solidFill>
            <a:srgbClr val="CCFFCC"/>
          </a:solidFill>
          <a:ln w="28575">
            <a:solidFill>
              <a:srgbClr val="00CC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vi-VN" sz="3600" b="0"/>
              <a:t>Về nhà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905000" y="3810000"/>
            <a:ext cx="5715000" cy="954088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0">
                <a:solidFill>
                  <a:srgbClr val="0000FF"/>
                </a:solidFill>
              </a:rPr>
              <a:t>Học thuộc bài</a:t>
            </a:r>
            <a:r>
              <a:rPr lang="en-US" sz="2800" b="0">
                <a:solidFill>
                  <a:srgbClr val="FF3300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sz="2800" b="0">
                <a:solidFill>
                  <a:srgbClr val="0000FF"/>
                </a:solidFill>
              </a:rPr>
              <a:t>chuẩn bị bài:</a:t>
            </a:r>
            <a:r>
              <a:rPr lang="en-US" sz="2800" b="0">
                <a:solidFill>
                  <a:srgbClr val="FF3300"/>
                </a:solidFill>
              </a:rPr>
              <a:t> </a:t>
            </a:r>
            <a:r>
              <a:rPr lang="en-US" sz="2800" i="1">
                <a:solidFill>
                  <a:srgbClr val="FF3300"/>
                </a:solidFill>
              </a:rPr>
              <a:t>Mồ Côi xử kiện.</a:t>
            </a:r>
            <a:endParaRPr lang="en-US" sz="2800" b="0">
              <a:solidFill>
                <a:srgbClr val="FF3300"/>
              </a:solidFill>
            </a:endParaRPr>
          </a:p>
        </p:txBody>
      </p:sp>
      <p:pic>
        <p:nvPicPr>
          <p:cNvPr id="17413" name="Picture 5" descr="Book-03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2209800"/>
            <a:ext cx="160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Picture7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1905000"/>
            <a:ext cx="2819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3657600" y="457200"/>
            <a:ext cx="158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0" u="sng">
                <a:solidFill>
                  <a:srgbClr val="0000FF"/>
                </a:solidFill>
              </a:rPr>
              <a:t>Tập đọc:</a:t>
            </a:r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2743200" y="990600"/>
            <a:ext cx="335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/>
              <a:t>Về quê ngoại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nimBg="1"/>
      <p:bldP spid="3686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2438400" cy="990600"/>
            <a:chOff x="192" y="384"/>
            <a:chExt cx="1536" cy="624"/>
          </a:xfrm>
        </p:grpSpPr>
        <p:pic>
          <p:nvPicPr>
            <p:cNvPr id="3079" name="Picture 3" descr="Book-03-june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384"/>
              <a:ext cx="1536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0" name="Text Box 4"/>
            <p:cNvSpPr txBox="1">
              <a:spLocks noChangeArrowheads="1"/>
            </p:cNvSpPr>
            <p:nvPr/>
          </p:nvSpPr>
          <p:spPr bwMode="auto">
            <a:xfrm>
              <a:off x="672" y="576"/>
              <a:ext cx="77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 u="sng">
                  <a:solidFill>
                    <a:srgbClr val="0000FF"/>
                  </a:solidFill>
                </a:rPr>
                <a:t>S /133</a:t>
              </a:r>
            </a:p>
          </p:txBody>
        </p:sp>
      </p:grp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3657600" y="457200"/>
            <a:ext cx="158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0" u="sng">
                <a:solidFill>
                  <a:srgbClr val="0000FF"/>
                </a:solidFill>
              </a:rPr>
              <a:t>Tập đọc: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209800" y="1066800"/>
            <a:ext cx="518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6000">
                <a:solidFill>
                  <a:srgbClr val="FF3300"/>
                </a:solidFill>
              </a:rPr>
              <a:t>Về quê ngoại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85800" y="1752600"/>
            <a:ext cx="3189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FF"/>
                </a:solidFill>
              </a:rPr>
              <a:t>Quan sát tranh.</a:t>
            </a:r>
          </a:p>
        </p:txBody>
      </p:sp>
      <p:pic>
        <p:nvPicPr>
          <p:cNvPr id="8201" name="Picture 9" descr="P1060060"/>
          <p:cNvPicPr>
            <a:picLocks noChangeAspect="1" noChangeArrowheads="1"/>
          </p:cNvPicPr>
          <p:nvPr/>
        </p:nvPicPr>
        <p:blipFill>
          <a:blip r:embed="rId4"/>
          <a:srcRect t="1334" r="5310" b="25333"/>
          <a:stretch>
            <a:fillRect/>
          </a:stretch>
        </p:blipFill>
        <p:spPr bwMode="auto">
          <a:xfrm>
            <a:off x="457200" y="2438400"/>
            <a:ext cx="8153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29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0" grpId="0"/>
      <p:bldP spid="820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4572000" y="2895600"/>
            <a:ext cx="0" cy="23622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1447800" y="2590800"/>
            <a:ext cx="198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 u="sng">
                <a:solidFill>
                  <a:srgbClr val="990000"/>
                </a:solidFill>
              </a:rPr>
              <a:t>Luyện đọc</a:t>
            </a:r>
            <a:endParaRPr lang="en-US" sz="3600">
              <a:solidFill>
                <a:srgbClr val="990000"/>
              </a:solidFill>
            </a:endParaRPr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1524000" y="1219200"/>
            <a:ext cx="6096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6600">
                <a:solidFill>
                  <a:srgbClr val="FF3300"/>
                </a:solidFill>
              </a:rPr>
              <a:t>Về quê ngoại</a:t>
            </a: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3657600" y="457200"/>
            <a:ext cx="198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 u="sng">
                <a:solidFill>
                  <a:srgbClr val="0000FF"/>
                </a:solidFill>
              </a:rPr>
              <a:t>Tập đọc</a:t>
            </a:r>
            <a:endParaRPr lang="en-US" sz="3600">
              <a:solidFill>
                <a:srgbClr val="FF3300"/>
              </a:solidFill>
            </a:endParaRPr>
          </a:p>
        </p:txBody>
      </p:sp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5638800" y="2590800"/>
            <a:ext cx="198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 u="sng">
                <a:solidFill>
                  <a:srgbClr val="990000"/>
                </a:solidFill>
              </a:rPr>
              <a:t>Tìm hiểu bài</a:t>
            </a:r>
            <a:endParaRPr lang="en-US" sz="3600">
              <a:solidFill>
                <a:srgbClr val="990000"/>
              </a:solidFill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2362200" y="3886200"/>
            <a:ext cx="198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>
                <a:solidFill>
                  <a:srgbClr val="0000FF"/>
                </a:solidFill>
              </a:rPr>
              <a:t>thuyền trôi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04800" y="3886200"/>
            <a:ext cx="198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>
                <a:solidFill>
                  <a:srgbClr val="0000FF"/>
                </a:solidFill>
              </a:rPr>
              <a:t>mát rợp,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762000" y="3200400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>
                <a:solidFill>
                  <a:srgbClr val="0000FF"/>
                </a:solidFill>
              </a:rPr>
              <a:t>đầm sen,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2743200" y="3200400"/>
            <a:ext cx="106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>
                <a:solidFill>
                  <a:srgbClr val="0000FF"/>
                </a:solidFill>
              </a:rPr>
              <a:t> ríu rít,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381000" y="2133600"/>
            <a:ext cx="3622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b="0">
                <a:solidFill>
                  <a:srgbClr val="0000FF"/>
                </a:solidFill>
              </a:rPr>
              <a:t>Các em lắng nghe!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381000" y="2133600"/>
            <a:ext cx="7056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b="0">
                <a:solidFill>
                  <a:srgbClr val="0000FF"/>
                </a:solidFill>
              </a:rPr>
              <a:t>Các em đọc nối tiếp câu (2 dòng thơ).</a:t>
            </a: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1466850" y="3200400"/>
            <a:ext cx="38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>
                <a:solidFill>
                  <a:srgbClr val="0000FF"/>
                </a:solidFill>
              </a:rPr>
              <a:t> </a:t>
            </a:r>
            <a:r>
              <a:rPr lang="en-US" sz="3600"/>
              <a:t>s</a:t>
            </a: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3352800" y="32051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>
                <a:solidFill>
                  <a:srgbClr val="0000FF"/>
                </a:solidFill>
              </a:rPr>
              <a:t> </a:t>
            </a:r>
            <a:r>
              <a:rPr lang="en-US" sz="3600"/>
              <a:t>it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657225" y="38862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/>
              <a:t>at</a:t>
            </a: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3595688" y="3886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/>
              <a:t>tr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381000" y="2133600"/>
            <a:ext cx="46942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b="0">
                <a:solidFill>
                  <a:srgbClr val="0000FF"/>
                </a:solidFill>
              </a:rPr>
              <a:t>Các em đọc nối tiếp khổ.</a:t>
            </a:r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 flipV="1">
            <a:off x="3719513" y="3276600"/>
            <a:ext cx="76200" cy="762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1" name="Rectangle 21" descr="Bouquet"/>
          <p:cNvSpPr>
            <a:spLocks noChangeArrowheads="1"/>
          </p:cNvSpPr>
          <p:nvPr/>
        </p:nvSpPr>
        <p:spPr bwMode="auto">
          <a:xfrm>
            <a:off x="457200" y="3200400"/>
            <a:ext cx="7696200" cy="25146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u="sng">
                <a:solidFill>
                  <a:srgbClr val="0000FF"/>
                </a:solidFill>
              </a:rPr>
              <a:t>Khổ thơ 1</a:t>
            </a:r>
            <a:r>
              <a:rPr lang="en-US">
                <a:solidFill>
                  <a:srgbClr val="0000FF"/>
                </a:solidFill>
              </a:rPr>
              <a:t>:</a:t>
            </a:r>
            <a:r>
              <a:rPr lang="en-US"/>
              <a:t> </a:t>
            </a:r>
            <a:r>
              <a:rPr lang="en-US">
                <a:solidFill>
                  <a:srgbClr val="CC3300"/>
                </a:solidFill>
              </a:rPr>
              <a:t>Từ đầu </a:t>
            </a:r>
            <a:r>
              <a:rPr lang="en-US">
                <a:solidFill>
                  <a:srgbClr val="0000FF"/>
                </a:solidFill>
              </a:rPr>
              <a:t>đến</a:t>
            </a:r>
            <a:r>
              <a:rPr lang="en-US">
                <a:solidFill>
                  <a:srgbClr val="CC3300"/>
                </a:solidFill>
              </a:rPr>
              <a:t> êm đềm</a:t>
            </a:r>
            <a:r>
              <a:rPr lang="en-US" i="1">
                <a:solidFill>
                  <a:srgbClr val="CC3300"/>
                </a:solidFill>
              </a:rPr>
              <a:t>.</a:t>
            </a:r>
          </a:p>
          <a:p>
            <a:pPr algn="ctr">
              <a:spcBef>
                <a:spcPct val="0"/>
              </a:spcBef>
            </a:pPr>
            <a:r>
              <a:rPr lang="en-US" i="1">
                <a:solidFill>
                  <a:srgbClr val="0000FF"/>
                </a:solidFill>
              </a:rPr>
              <a:t>                   Đoạn 1: 6 dòng đầu</a:t>
            </a:r>
          </a:p>
          <a:p>
            <a:pPr algn="ctr">
              <a:spcBef>
                <a:spcPct val="0"/>
              </a:spcBef>
            </a:pPr>
            <a:r>
              <a:rPr lang="en-US" i="1">
                <a:solidFill>
                  <a:srgbClr val="0000FF"/>
                </a:solidFill>
              </a:rPr>
              <a:t>                   Đoạn 2: 4 dòng sau</a:t>
            </a:r>
          </a:p>
          <a:p>
            <a:pPr algn="ctr">
              <a:spcBef>
                <a:spcPct val="0"/>
              </a:spcBef>
            </a:pPr>
            <a:r>
              <a:rPr lang="en-US"/>
              <a:t> </a:t>
            </a:r>
            <a:r>
              <a:rPr lang="en-US" u="sng">
                <a:solidFill>
                  <a:srgbClr val="0000FF"/>
                </a:solidFill>
              </a:rPr>
              <a:t>Khổ thơ 2:</a:t>
            </a:r>
            <a:r>
              <a:rPr lang="en-US"/>
              <a:t> </a:t>
            </a:r>
            <a:r>
              <a:rPr lang="en-US">
                <a:solidFill>
                  <a:srgbClr val="CC3300"/>
                </a:solidFill>
              </a:rPr>
              <a:t>Các dòng thơ còn lại.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3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53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03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  <p:bldP spid="10250" grpId="0"/>
      <p:bldP spid="10251" grpId="0"/>
      <p:bldP spid="10252" grpId="0"/>
      <p:bldP spid="10253" grpId="0"/>
      <p:bldP spid="10253" grpId="1"/>
      <p:bldP spid="10254" grpId="0"/>
      <p:bldP spid="10254" grpId="1"/>
      <p:bldP spid="10255" grpId="0"/>
      <p:bldP spid="10256" grpId="0"/>
      <p:bldP spid="10257" grpId="0"/>
      <p:bldP spid="10258" grpId="0"/>
      <p:bldP spid="10259" grpId="0"/>
      <p:bldP spid="10260" grpId="0" animBg="1"/>
      <p:bldP spid="10261" grpId="0" animBg="1"/>
      <p:bldP spid="1026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4572000" y="2895600"/>
            <a:ext cx="0" cy="16002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1447800" y="2590800"/>
            <a:ext cx="198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 u="sng">
                <a:solidFill>
                  <a:srgbClr val="990000"/>
                </a:solidFill>
              </a:rPr>
              <a:t>Luyện đọc</a:t>
            </a:r>
            <a:endParaRPr lang="en-US" sz="3600">
              <a:solidFill>
                <a:srgbClr val="990000"/>
              </a:solidFill>
            </a:endParaRP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1524000" y="1219200"/>
            <a:ext cx="6096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6600">
                <a:solidFill>
                  <a:srgbClr val="FF3300"/>
                </a:solidFill>
              </a:rPr>
              <a:t>Về quê ngoại</a:t>
            </a:r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3657600" y="457200"/>
            <a:ext cx="198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 u="sng">
                <a:solidFill>
                  <a:srgbClr val="0000FF"/>
                </a:solidFill>
              </a:rPr>
              <a:t>Tập đọc</a:t>
            </a:r>
            <a:endParaRPr lang="en-US" sz="3600">
              <a:solidFill>
                <a:srgbClr val="FF3300"/>
              </a:solidFill>
            </a:endParaRPr>
          </a:p>
        </p:txBody>
      </p:sp>
      <p:sp>
        <p:nvSpPr>
          <p:cNvPr id="5127" name="Rectangle 8"/>
          <p:cNvSpPr>
            <a:spLocks noChangeArrowheads="1"/>
          </p:cNvSpPr>
          <p:nvPr/>
        </p:nvSpPr>
        <p:spPr bwMode="auto">
          <a:xfrm>
            <a:off x="5638800" y="2590800"/>
            <a:ext cx="198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 u="sng">
                <a:solidFill>
                  <a:srgbClr val="990000"/>
                </a:solidFill>
              </a:rPr>
              <a:t>Tìm hiểu bài</a:t>
            </a:r>
            <a:endParaRPr lang="en-US" sz="3600">
              <a:solidFill>
                <a:srgbClr val="990000"/>
              </a:solidFill>
            </a:endParaRPr>
          </a:p>
        </p:txBody>
      </p:sp>
      <p:sp>
        <p:nvSpPr>
          <p:cNvPr id="5128" name="Rectangle 9"/>
          <p:cNvSpPr>
            <a:spLocks noChangeArrowheads="1"/>
          </p:cNvSpPr>
          <p:nvPr/>
        </p:nvSpPr>
        <p:spPr bwMode="auto">
          <a:xfrm>
            <a:off x="2362200" y="3886200"/>
            <a:ext cx="198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>
                <a:solidFill>
                  <a:srgbClr val="0000FF"/>
                </a:solidFill>
              </a:rPr>
              <a:t>thuyền trôi</a:t>
            </a:r>
          </a:p>
        </p:txBody>
      </p:sp>
      <p:sp>
        <p:nvSpPr>
          <p:cNvPr id="5129" name="Rectangle 10"/>
          <p:cNvSpPr>
            <a:spLocks noChangeArrowheads="1"/>
          </p:cNvSpPr>
          <p:nvPr/>
        </p:nvSpPr>
        <p:spPr bwMode="auto">
          <a:xfrm>
            <a:off x="304800" y="3886200"/>
            <a:ext cx="198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>
                <a:solidFill>
                  <a:srgbClr val="0000FF"/>
                </a:solidFill>
              </a:rPr>
              <a:t>mát rợp,</a:t>
            </a:r>
          </a:p>
        </p:txBody>
      </p:sp>
      <p:sp>
        <p:nvSpPr>
          <p:cNvPr id="5130" name="Rectangle 11"/>
          <p:cNvSpPr>
            <a:spLocks noChangeArrowheads="1"/>
          </p:cNvSpPr>
          <p:nvPr/>
        </p:nvSpPr>
        <p:spPr bwMode="auto">
          <a:xfrm>
            <a:off x="762000" y="3200400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>
                <a:solidFill>
                  <a:srgbClr val="0000FF"/>
                </a:solidFill>
              </a:rPr>
              <a:t>đầm sen,</a:t>
            </a:r>
          </a:p>
        </p:txBody>
      </p:sp>
      <p:sp>
        <p:nvSpPr>
          <p:cNvPr id="5131" name="Rectangle 12"/>
          <p:cNvSpPr>
            <a:spLocks noChangeArrowheads="1"/>
          </p:cNvSpPr>
          <p:nvPr/>
        </p:nvSpPr>
        <p:spPr bwMode="auto">
          <a:xfrm>
            <a:off x="2743200" y="3200400"/>
            <a:ext cx="106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>
                <a:solidFill>
                  <a:srgbClr val="0000FF"/>
                </a:solidFill>
              </a:rPr>
              <a:t> ríu rít,</a:t>
            </a:r>
          </a:p>
        </p:txBody>
      </p:sp>
      <p:sp>
        <p:nvSpPr>
          <p:cNvPr id="5132" name="Rectangle 13"/>
          <p:cNvSpPr>
            <a:spLocks noChangeArrowheads="1"/>
          </p:cNvSpPr>
          <p:nvPr/>
        </p:nvSpPr>
        <p:spPr bwMode="auto">
          <a:xfrm>
            <a:off x="1466850" y="3200400"/>
            <a:ext cx="38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>
                <a:solidFill>
                  <a:srgbClr val="0000FF"/>
                </a:solidFill>
              </a:rPr>
              <a:t> </a:t>
            </a:r>
            <a:r>
              <a:rPr lang="en-US" sz="3600"/>
              <a:t>s</a:t>
            </a:r>
          </a:p>
        </p:txBody>
      </p:sp>
      <p:sp>
        <p:nvSpPr>
          <p:cNvPr id="5133" name="Rectangle 14"/>
          <p:cNvSpPr>
            <a:spLocks noChangeArrowheads="1"/>
          </p:cNvSpPr>
          <p:nvPr/>
        </p:nvSpPr>
        <p:spPr bwMode="auto">
          <a:xfrm>
            <a:off x="3352800" y="32051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>
                <a:solidFill>
                  <a:srgbClr val="0000FF"/>
                </a:solidFill>
              </a:rPr>
              <a:t> </a:t>
            </a:r>
            <a:r>
              <a:rPr lang="en-US" sz="3600"/>
              <a:t>it</a:t>
            </a:r>
          </a:p>
        </p:txBody>
      </p:sp>
      <p:sp>
        <p:nvSpPr>
          <p:cNvPr id="5134" name="Rectangle 15"/>
          <p:cNvSpPr>
            <a:spLocks noChangeArrowheads="1"/>
          </p:cNvSpPr>
          <p:nvPr/>
        </p:nvSpPr>
        <p:spPr bwMode="auto">
          <a:xfrm>
            <a:off x="671513" y="38862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/>
              <a:t>at</a:t>
            </a:r>
          </a:p>
        </p:txBody>
      </p:sp>
      <p:sp>
        <p:nvSpPr>
          <p:cNvPr id="5135" name="Rectangle 16"/>
          <p:cNvSpPr>
            <a:spLocks noChangeArrowheads="1"/>
          </p:cNvSpPr>
          <p:nvPr/>
        </p:nvSpPr>
        <p:spPr bwMode="auto">
          <a:xfrm>
            <a:off x="3595688" y="3886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/>
              <a:t>tr</a:t>
            </a:r>
          </a:p>
        </p:txBody>
      </p:sp>
      <p:sp>
        <p:nvSpPr>
          <p:cNvPr id="5136" name="Text Box 17"/>
          <p:cNvSpPr txBox="1">
            <a:spLocks noChangeArrowheads="1"/>
          </p:cNvSpPr>
          <p:nvPr/>
        </p:nvSpPr>
        <p:spPr bwMode="auto">
          <a:xfrm>
            <a:off x="457200" y="2133600"/>
            <a:ext cx="46942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b="0">
                <a:solidFill>
                  <a:srgbClr val="0000FF"/>
                </a:solidFill>
              </a:rPr>
              <a:t>Các em đọc nối tiếp khổ!</a:t>
            </a: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5181600" y="3200400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>
                <a:solidFill>
                  <a:srgbClr val="0000FF"/>
                </a:solidFill>
              </a:rPr>
              <a:t>hương trời</a:t>
            </a: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457200" y="45720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3600">
                <a:solidFill>
                  <a:srgbClr val="FF3300"/>
                </a:solidFill>
              </a:rPr>
              <a:t>quê ngoại:</a:t>
            </a:r>
            <a:endParaRPr lang="en-US" sz="3600" b="0" i="1">
              <a:solidFill>
                <a:srgbClr val="0000FF"/>
              </a:solidFill>
            </a:endParaRPr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2895600" y="44958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3600" b="0" i="1">
                <a:solidFill>
                  <a:srgbClr val="0000FF"/>
                </a:solidFill>
              </a:rPr>
              <a:t>quê của mẹ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2133600"/>
            <a:ext cx="9144000" cy="4724400"/>
            <a:chOff x="0" y="48"/>
            <a:chExt cx="5760" cy="3792"/>
          </a:xfrm>
        </p:grpSpPr>
        <p:pic>
          <p:nvPicPr>
            <p:cNvPr id="5141" name="Picture 22" descr="3C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8"/>
              <a:ext cx="5760" cy="3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2" name="Rectangle 23"/>
            <p:cNvSpPr>
              <a:spLocks noChangeArrowheads="1"/>
            </p:cNvSpPr>
            <p:nvPr/>
          </p:nvSpPr>
          <p:spPr bwMode="auto">
            <a:xfrm>
              <a:off x="432" y="3312"/>
              <a:ext cx="1440" cy="4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/>
              <a:r>
                <a:rPr lang="en-US">
                  <a:solidFill>
                    <a:srgbClr val="0000FF"/>
                  </a:solidFill>
                </a:rPr>
                <a:t>Đầm sen</a:t>
              </a:r>
              <a:endParaRPr lang="en-US">
                <a:solidFill>
                  <a:srgbClr val="CC3300"/>
                </a:solidFill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23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6" grpId="0"/>
      <p:bldP spid="12307" grpId="0"/>
      <p:bldP spid="12307" grpId="1"/>
      <p:bldP spid="12308" grpId="0"/>
      <p:bldP spid="1230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4572000" y="2895600"/>
            <a:ext cx="0" cy="16002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1447800" y="2590800"/>
            <a:ext cx="198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u="sng">
                <a:solidFill>
                  <a:srgbClr val="990000"/>
                </a:solidFill>
              </a:rPr>
              <a:t>Luyện đọc</a:t>
            </a:r>
            <a:endParaRPr lang="en-US">
              <a:solidFill>
                <a:srgbClr val="990000"/>
              </a:solidFill>
            </a:endParaRP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1524000" y="1219200"/>
            <a:ext cx="6096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6000">
                <a:solidFill>
                  <a:srgbClr val="FF3300"/>
                </a:solidFill>
              </a:rPr>
              <a:t>Về quê ngoại</a:t>
            </a:r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3657600" y="457200"/>
            <a:ext cx="198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u="sng">
                <a:solidFill>
                  <a:srgbClr val="0000FF"/>
                </a:solidFill>
              </a:rPr>
              <a:t>Tập đọc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5638800" y="2590800"/>
            <a:ext cx="198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u="sng">
                <a:solidFill>
                  <a:srgbClr val="990000"/>
                </a:solidFill>
              </a:rPr>
              <a:t>Tìm hiểu bài</a:t>
            </a:r>
            <a:endParaRPr lang="en-US">
              <a:solidFill>
                <a:srgbClr val="990000"/>
              </a:solidFill>
            </a:endParaRPr>
          </a:p>
        </p:txBody>
      </p:sp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2362200" y="3886200"/>
            <a:ext cx="198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0000FF"/>
                </a:solidFill>
              </a:rPr>
              <a:t>thuyền trôi</a:t>
            </a:r>
          </a:p>
        </p:txBody>
      </p:sp>
      <p:sp>
        <p:nvSpPr>
          <p:cNvPr id="6153" name="Rectangle 10"/>
          <p:cNvSpPr>
            <a:spLocks noChangeArrowheads="1"/>
          </p:cNvSpPr>
          <p:nvPr/>
        </p:nvSpPr>
        <p:spPr bwMode="auto">
          <a:xfrm>
            <a:off x="304800" y="3886200"/>
            <a:ext cx="198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0000FF"/>
                </a:solidFill>
              </a:rPr>
              <a:t>mát rợp,</a:t>
            </a:r>
          </a:p>
        </p:txBody>
      </p:sp>
      <p:sp>
        <p:nvSpPr>
          <p:cNvPr id="6154" name="Rectangle 11"/>
          <p:cNvSpPr>
            <a:spLocks noChangeArrowheads="1"/>
          </p:cNvSpPr>
          <p:nvPr/>
        </p:nvSpPr>
        <p:spPr bwMode="auto">
          <a:xfrm>
            <a:off x="762000" y="3200400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0000FF"/>
                </a:solidFill>
              </a:rPr>
              <a:t>đầm sen,</a:t>
            </a:r>
          </a:p>
        </p:txBody>
      </p:sp>
      <p:sp>
        <p:nvSpPr>
          <p:cNvPr id="6155" name="Rectangle 12"/>
          <p:cNvSpPr>
            <a:spLocks noChangeArrowheads="1"/>
          </p:cNvSpPr>
          <p:nvPr/>
        </p:nvSpPr>
        <p:spPr bwMode="auto">
          <a:xfrm>
            <a:off x="2743200" y="3200400"/>
            <a:ext cx="106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0000FF"/>
                </a:solidFill>
              </a:rPr>
              <a:t> ríu rít,</a:t>
            </a:r>
          </a:p>
        </p:txBody>
      </p:sp>
      <p:sp>
        <p:nvSpPr>
          <p:cNvPr id="6156" name="Rectangle 13"/>
          <p:cNvSpPr>
            <a:spLocks noChangeArrowheads="1"/>
          </p:cNvSpPr>
          <p:nvPr/>
        </p:nvSpPr>
        <p:spPr bwMode="auto">
          <a:xfrm>
            <a:off x="1466850" y="3200400"/>
            <a:ext cx="38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/>
              <a:t>s</a:t>
            </a:r>
          </a:p>
        </p:txBody>
      </p:sp>
      <p:sp>
        <p:nvSpPr>
          <p:cNvPr id="6157" name="Rectangle 14"/>
          <p:cNvSpPr>
            <a:spLocks noChangeArrowheads="1"/>
          </p:cNvSpPr>
          <p:nvPr/>
        </p:nvSpPr>
        <p:spPr bwMode="auto">
          <a:xfrm>
            <a:off x="3352800" y="32051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/>
              <a:t>it</a:t>
            </a:r>
          </a:p>
        </p:txBody>
      </p:sp>
      <p:sp>
        <p:nvSpPr>
          <p:cNvPr id="6158" name="Rectangle 15"/>
          <p:cNvSpPr>
            <a:spLocks noChangeArrowheads="1"/>
          </p:cNvSpPr>
          <p:nvPr/>
        </p:nvSpPr>
        <p:spPr bwMode="auto">
          <a:xfrm>
            <a:off x="671513" y="38862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/>
              <a:t>at</a:t>
            </a:r>
          </a:p>
        </p:txBody>
      </p:sp>
      <p:sp>
        <p:nvSpPr>
          <p:cNvPr id="6159" name="Rectangle 16"/>
          <p:cNvSpPr>
            <a:spLocks noChangeArrowheads="1"/>
          </p:cNvSpPr>
          <p:nvPr/>
        </p:nvSpPr>
        <p:spPr bwMode="auto">
          <a:xfrm>
            <a:off x="3595688" y="3886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/>
              <a:t>tr</a:t>
            </a:r>
          </a:p>
        </p:txBody>
      </p:sp>
      <p:sp>
        <p:nvSpPr>
          <p:cNvPr id="6160" name="Text Box 17"/>
          <p:cNvSpPr txBox="1">
            <a:spLocks noChangeArrowheads="1"/>
          </p:cNvSpPr>
          <p:nvPr/>
        </p:nvSpPr>
        <p:spPr bwMode="auto">
          <a:xfrm>
            <a:off x="457200" y="2133600"/>
            <a:ext cx="4141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0">
                <a:solidFill>
                  <a:srgbClr val="0000FF"/>
                </a:solidFill>
              </a:rPr>
              <a:t>Các em đọc nối tiếp khổ!</a:t>
            </a:r>
          </a:p>
        </p:txBody>
      </p:sp>
      <p:sp>
        <p:nvSpPr>
          <p:cNvPr id="6161" name="Rectangle 18"/>
          <p:cNvSpPr>
            <a:spLocks noChangeArrowheads="1"/>
          </p:cNvSpPr>
          <p:nvPr/>
        </p:nvSpPr>
        <p:spPr bwMode="auto">
          <a:xfrm>
            <a:off x="5181600" y="3200400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0000FF"/>
                </a:solidFill>
              </a:rPr>
              <a:t>hương trời,</a:t>
            </a: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7315200" y="3200400"/>
            <a:ext cx="144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0000FF"/>
                </a:solidFill>
              </a:rPr>
              <a:t>chân đất</a:t>
            </a:r>
          </a:p>
        </p:txBody>
      </p:sp>
      <p:sp>
        <p:nvSpPr>
          <p:cNvPr id="6163" name="Line 20"/>
          <p:cNvSpPr>
            <a:spLocks noChangeShapeType="1"/>
          </p:cNvSpPr>
          <p:nvPr/>
        </p:nvSpPr>
        <p:spPr bwMode="auto">
          <a:xfrm flipV="1">
            <a:off x="3686175" y="3276600"/>
            <a:ext cx="76200" cy="762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171" name="Picture 3" descr="P1060063"/>
          <p:cNvPicPr>
            <a:picLocks noChangeAspect="1" noChangeArrowheads="1"/>
          </p:cNvPicPr>
          <p:nvPr/>
        </p:nvPicPr>
        <p:blipFill>
          <a:blip r:embed="rId3"/>
          <a:srcRect l="11627" t="4411" r="6976" b="17645"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410200" y="6172200"/>
            <a:ext cx="3733800" cy="6858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>
                <a:solidFill>
                  <a:srgbClr val="0000FF"/>
                </a:solidFill>
              </a:rPr>
              <a:t>Người nông dân.</a:t>
            </a:r>
            <a:endParaRPr lang="en-US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09600" y="4114800"/>
            <a:ext cx="80772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0000FF"/>
                </a:solidFill>
              </a:rPr>
              <a:t>Em về quê ngoại nghỉ hè,</a:t>
            </a:r>
          </a:p>
          <a:p>
            <a:pPr algn="ctr">
              <a:spcBef>
                <a:spcPct val="0"/>
              </a:spcBef>
            </a:pPr>
            <a:r>
              <a:rPr lang="en-US">
                <a:solidFill>
                  <a:srgbClr val="0000FF"/>
                </a:solidFill>
              </a:rPr>
              <a:t>Gặp đầm sen nở mà mê hương trời.</a:t>
            </a:r>
          </a:p>
          <a:p>
            <a:pPr algn="ctr">
              <a:spcBef>
                <a:spcPct val="0"/>
              </a:spcBef>
            </a:pPr>
            <a:r>
              <a:rPr lang="en-US">
                <a:solidFill>
                  <a:srgbClr val="0000FF"/>
                </a:solidFill>
              </a:rPr>
              <a:t>Gặp bà tuổi đã tám mươi, </a:t>
            </a:r>
          </a:p>
          <a:p>
            <a:pPr algn="ctr">
              <a:spcBef>
                <a:spcPct val="0"/>
              </a:spcBef>
            </a:pPr>
            <a:r>
              <a:rPr lang="en-US">
                <a:solidFill>
                  <a:srgbClr val="0000FF"/>
                </a:solidFill>
              </a:rPr>
              <a:t>   Quên quên nhớ nhớ những lời ngày xưa.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 flipH="1">
            <a:off x="5410200" y="4191000"/>
            <a:ext cx="120650" cy="457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H="1">
            <a:off x="3000375" y="5805488"/>
            <a:ext cx="120650" cy="457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flipH="1">
            <a:off x="7118350" y="5257800"/>
            <a:ext cx="120650" cy="457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H="1">
            <a:off x="3505200" y="5257800"/>
            <a:ext cx="120650" cy="457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H="1">
            <a:off x="8077200" y="4724400"/>
            <a:ext cx="120650" cy="457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>
            <a:off x="4343400" y="4724400"/>
            <a:ext cx="120650" cy="457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H="1">
            <a:off x="7086600" y="4114800"/>
            <a:ext cx="120650" cy="457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H="1">
            <a:off x="8153400" y="4724400"/>
            <a:ext cx="120650" cy="457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H="1">
            <a:off x="8839200" y="5867400"/>
            <a:ext cx="120650" cy="457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 flipH="1">
            <a:off x="8763000" y="5867400"/>
            <a:ext cx="120650" cy="457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H="1">
            <a:off x="4724400" y="5791200"/>
            <a:ext cx="120650" cy="457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2362200" y="5105400"/>
            <a:ext cx="19050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208" name="Group 16"/>
          <p:cNvGrpSpPr>
            <a:grpSpLocks/>
          </p:cNvGrpSpPr>
          <p:nvPr/>
        </p:nvGrpSpPr>
        <p:grpSpPr bwMode="auto">
          <a:xfrm>
            <a:off x="381000" y="0"/>
            <a:ext cx="8153400" cy="3962400"/>
            <a:chOff x="240" y="0"/>
            <a:chExt cx="5136" cy="2496"/>
          </a:xfrm>
        </p:grpSpPr>
        <p:sp>
          <p:nvSpPr>
            <p:cNvPr id="8209" name="Line 17"/>
            <p:cNvSpPr>
              <a:spLocks noChangeShapeType="1"/>
            </p:cNvSpPr>
            <p:nvPr/>
          </p:nvSpPr>
          <p:spPr bwMode="auto">
            <a:xfrm>
              <a:off x="2880" y="1824"/>
              <a:ext cx="0" cy="672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Text Box 18"/>
            <p:cNvSpPr txBox="1">
              <a:spLocks noChangeArrowheads="1"/>
            </p:cNvSpPr>
            <p:nvPr/>
          </p:nvSpPr>
          <p:spPr bwMode="auto">
            <a:xfrm>
              <a:off x="912" y="0"/>
              <a:ext cx="1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endParaRPr lang="en-US" sz="2800" b="0" i="1">
                <a:solidFill>
                  <a:srgbClr val="0000FF"/>
                </a:solidFill>
              </a:endParaRPr>
            </a:p>
          </p:txBody>
        </p:sp>
        <p:sp>
          <p:nvSpPr>
            <p:cNvPr id="8211" name="Rectangle 19"/>
            <p:cNvSpPr>
              <a:spLocks noChangeArrowheads="1"/>
            </p:cNvSpPr>
            <p:nvPr/>
          </p:nvSpPr>
          <p:spPr bwMode="auto">
            <a:xfrm>
              <a:off x="912" y="1344"/>
              <a:ext cx="124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u="sng">
                  <a:solidFill>
                    <a:srgbClr val="990000"/>
                  </a:solidFill>
                </a:rPr>
                <a:t>Luyện đọc</a:t>
              </a:r>
              <a:endParaRPr lang="en-US">
                <a:solidFill>
                  <a:srgbClr val="990000"/>
                </a:solidFill>
              </a:endParaRPr>
            </a:p>
          </p:txBody>
        </p:sp>
        <p:sp>
          <p:nvSpPr>
            <p:cNvPr id="8212" name="Rectangle 20"/>
            <p:cNvSpPr>
              <a:spLocks noChangeArrowheads="1"/>
            </p:cNvSpPr>
            <p:nvPr/>
          </p:nvSpPr>
          <p:spPr bwMode="auto">
            <a:xfrm>
              <a:off x="960" y="576"/>
              <a:ext cx="384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6000">
                  <a:solidFill>
                    <a:srgbClr val="FF3300"/>
                  </a:solidFill>
                </a:rPr>
                <a:t>Về quê ngoại</a:t>
              </a:r>
            </a:p>
          </p:txBody>
        </p:sp>
        <p:sp>
          <p:nvSpPr>
            <p:cNvPr id="8213" name="Rectangle 21"/>
            <p:cNvSpPr>
              <a:spLocks noChangeArrowheads="1"/>
            </p:cNvSpPr>
            <p:nvPr/>
          </p:nvSpPr>
          <p:spPr bwMode="auto">
            <a:xfrm>
              <a:off x="2304" y="288"/>
              <a:ext cx="124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u="sng">
                  <a:solidFill>
                    <a:srgbClr val="0000FF"/>
                  </a:solidFill>
                </a:rPr>
                <a:t>Tập đọc</a:t>
              </a:r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8214" name="Rectangle 22"/>
            <p:cNvSpPr>
              <a:spLocks noChangeArrowheads="1"/>
            </p:cNvSpPr>
            <p:nvPr/>
          </p:nvSpPr>
          <p:spPr bwMode="auto">
            <a:xfrm>
              <a:off x="3552" y="1344"/>
              <a:ext cx="124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u="sng">
                  <a:solidFill>
                    <a:srgbClr val="990000"/>
                  </a:solidFill>
                </a:rPr>
                <a:t>Tìm hiểu bài</a:t>
              </a:r>
              <a:endParaRPr lang="en-US">
                <a:solidFill>
                  <a:srgbClr val="990000"/>
                </a:solidFill>
              </a:endParaRPr>
            </a:p>
          </p:txBody>
        </p:sp>
        <p:sp>
          <p:nvSpPr>
            <p:cNvPr id="8215" name="Rectangle 23"/>
            <p:cNvSpPr>
              <a:spLocks noChangeArrowheads="1"/>
            </p:cNvSpPr>
            <p:nvPr/>
          </p:nvSpPr>
          <p:spPr bwMode="auto">
            <a:xfrm>
              <a:off x="1488" y="2016"/>
              <a:ext cx="124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thuyền trôi</a:t>
              </a:r>
            </a:p>
          </p:txBody>
        </p:sp>
        <p:sp>
          <p:nvSpPr>
            <p:cNvPr id="8216" name="Rectangle 24"/>
            <p:cNvSpPr>
              <a:spLocks noChangeArrowheads="1"/>
            </p:cNvSpPr>
            <p:nvPr/>
          </p:nvSpPr>
          <p:spPr bwMode="auto">
            <a:xfrm>
              <a:off x="240" y="2016"/>
              <a:ext cx="124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mát rợp,</a:t>
              </a:r>
            </a:p>
          </p:txBody>
        </p:sp>
        <p:sp>
          <p:nvSpPr>
            <p:cNvPr id="8217" name="Rectangle 25"/>
            <p:cNvSpPr>
              <a:spLocks noChangeArrowheads="1"/>
            </p:cNvSpPr>
            <p:nvPr/>
          </p:nvSpPr>
          <p:spPr bwMode="auto">
            <a:xfrm>
              <a:off x="480" y="1728"/>
              <a:ext cx="96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đầm sen,</a:t>
              </a:r>
            </a:p>
          </p:txBody>
        </p:sp>
        <p:sp>
          <p:nvSpPr>
            <p:cNvPr id="8218" name="Rectangle 26"/>
            <p:cNvSpPr>
              <a:spLocks noChangeArrowheads="1"/>
            </p:cNvSpPr>
            <p:nvPr/>
          </p:nvSpPr>
          <p:spPr bwMode="auto">
            <a:xfrm>
              <a:off x="1728" y="1728"/>
              <a:ext cx="67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 ríu rít,</a:t>
              </a:r>
            </a:p>
          </p:txBody>
        </p:sp>
        <p:sp>
          <p:nvSpPr>
            <p:cNvPr id="8219" name="Rectangle 27"/>
            <p:cNvSpPr>
              <a:spLocks noChangeArrowheads="1"/>
            </p:cNvSpPr>
            <p:nvPr/>
          </p:nvSpPr>
          <p:spPr bwMode="auto">
            <a:xfrm>
              <a:off x="924" y="1728"/>
              <a:ext cx="24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 </a:t>
              </a:r>
              <a:r>
                <a:rPr lang="en-US"/>
                <a:t>s</a:t>
              </a:r>
            </a:p>
          </p:txBody>
        </p:sp>
        <p:sp>
          <p:nvSpPr>
            <p:cNvPr id="8220" name="Rectangle 28"/>
            <p:cNvSpPr>
              <a:spLocks noChangeArrowheads="1"/>
            </p:cNvSpPr>
            <p:nvPr/>
          </p:nvSpPr>
          <p:spPr bwMode="auto">
            <a:xfrm>
              <a:off x="2112" y="1731"/>
              <a:ext cx="38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 </a:t>
              </a:r>
              <a:r>
                <a:rPr lang="en-US"/>
                <a:t>it</a:t>
              </a:r>
            </a:p>
          </p:txBody>
        </p:sp>
        <p:sp>
          <p:nvSpPr>
            <p:cNvPr id="8221" name="Rectangle 29"/>
            <p:cNvSpPr>
              <a:spLocks noChangeArrowheads="1"/>
            </p:cNvSpPr>
            <p:nvPr/>
          </p:nvSpPr>
          <p:spPr bwMode="auto">
            <a:xfrm>
              <a:off x="462" y="2016"/>
              <a:ext cx="43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/>
                <a:t>at</a:t>
              </a:r>
            </a:p>
          </p:txBody>
        </p:sp>
        <p:sp>
          <p:nvSpPr>
            <p:cNvPr id="8222" name="Rectangle 30"/>
            <p:cNvSpPr>
              <a:spLocks noChangeArrowheads="1"/>
            </p:cNvSpPr>
            <p:nvPr/>
          </p:nvSpPr>
          <p:spPr bwMode="auto">
            <a:xfrm>
              <a:off x="2265" y="2016"/>
              <a:ext cx="38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/>
                <a:t>tr</a:t>
              </a:r>
            </a:p>
          </p:txBody>
        </p:sp>
        <p:sp>
          <p:nvSpPr>
            <p:cNvPr id="8223" name="Text Box 31"/>
            <p:cNvSpPr txBox="1">
              <a:spLocks noChangeArrowheads="1"/>
            </p:cNvSpPr>
            <p:nvPr/>
          </p:nvSpPr>
          <p:spPr bwMode="auto">
            <a:xfrm>
              <a:off x="288" y="1104"/>
              <a:ext cx="260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 b="0">
                  <a:solidFill>
                    <a:srgbClr val="0000FF"/>
                  </a:solidFill>
                </a:rPr>
                <a:t>Các em đọc nối tiếp khổ!</a:t>
              </a:r>
            </a:p>
          </p:txBody>
        </p:sp>
        <p:sp>
          <p:nvSpPr>
            <p:cNvPr id="8224" name="Rectangle 32"/>
            <p:cNvSpPr>
              <a:spLocks noChangeArrowheads="1"/>
            </p:cNvSpPr>
            <p:nvPr/>
          </p:nvSpPr>
          <p:spPr bwMode="auto">
            <a:xfrm>
              <a:off x="3168" y="1728"/>
              <a:ext cx="100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hương trời,</a:t>
              </a:r>
            </a:p>
          </p:txBody>
        </p:sp>
        <p:sp>
          <p:nvSpPr>
            <p:cNvPr id="8225" name="Rectangle 33"/>
            <p:cNvSpPr>
              <a:spLocks noChangeArrowheads="1"/>
            </p:cNvSpPr>
            <p:nvPr/>
          </p:nvSpPr>
          <p:spPr bwMode="auto">
            <a:xfrm>
              <a:off x="4464" y="1728"/>
              <a:ext cx="91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chân đất</a:t>
              </a:r>
            </a:p>
          </p:txBody>
        </p:sp>
        <p:sp>
          <p:nvSpPr>
            <p:cNvPr id="8226" name="Line 34"/>
            <p:cNvSpPr>
              <a:spLocks noChangeShapeType="1"/>
            </p:cNvSpPr>
            <p:nvPr/>
          </p:nvSpPr>
          <p:spPr bwMode="auto">
            <a:xfrm flipV="1">
              <a:off x="2304" y="1776"/>
              <a:ext cx="48" cy="48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 animBg="1"/>
      <p:bldP spid="18437" grpId="0" animBg="1"/>
      <p:bldP spid="18438" grpId="0" animBg="1"/>
      <p:bldP spid="18439" grpId="0" animBg="1"/>
      <p:bldP spid="18440" grpId="0" animBg="1"/>
      <p:bldP spid="18441" grpId="0" animBg="1"/>
      <p:bldP spid="18442" grpId="0" animBg="1"/>
      <p:bldP spid="18443" grpId="0" animBg="1"/>
      <p:bldP spid="18444" grpId="0" animBg="1"/>
      <p:bldP spid="18445" grpId="0" animBg="1"/>
      <p:bldP spid="18446" grpId="0" animBg="1"/>
      <p:bldP spid="184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28600" y="4114800"/>
            <a:ext cx="8458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0000FF"/>
                </a:solidFill>
              </a:rPr>
              <a:t>Em ăn hạt gạo lâu rồi</a:t>
            </a:r>
          </a:p>
          <a:p>
            <a:pPr algn="ctr">
              <a:spcBef>
                <a:spcPct val="0"/>
              </a:spcBef>
            </a:pPr>
            <a:r>
              <a:rPr lang="en-US">
                <a:solidFill>
                  <a:srgbClr val="0000FF"/>
                </a:solidFill>
              </a:rPr>
              <a:t>Hôm nay mới gặp những người làm ra.</a:t>
            </a:r>
          </a:p>
          <a:p>
            <a:pPr algn="ctr">
              <a:spcBef>
                <a:spcPct val="0"/>
              </a:spcBef>
            </a:pPr>
            <a:r>
              <a:rPr lang="en-US">
                <a:solidFill>
                  <a:srgbClr val="0000FF"/>
                </a:solidFill>
              </a:rPr>
              <a:t>Những người chân đất thật thà </a:t>
            </a:r>
          </a:p>
          <a:p>
            <a:pPr algn="ctr">
              <a:spcBef>
                <a:spcPct val="0"/>
              </a:spcBef>
            </a:pPr>
            <a:r>
              <a:rPr lang="en-US">
                <a:solidFill>
                  <a:srgbClr val="0000FF"/>
                </a:solidFill>
              </a:rPr>
              <a:t>Em thương như thể thương bà ngoại em.</a:t>
            </a: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 flipH="1">
            <a:off x="8382000" y="4876800"/>
            <a:ext cx="120650" cy="457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H="1">
            <a:off x="4114800" y="4876800"/>
            <a:ext cx="76200" cy="457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 flipH="1">
            <a:off x="8305800" y="4876800"/>
            <a:ext cx="120650" cy="457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flipH="1">
            <a:off x="5199063" y="4343400"/>
            <a:ext cx="44450" cy="457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H="1">
            <a:off x="5776913" y="5472113"/>
            <a:ext cx="61912" cy="457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H="1">
            <a:off x="7437438" y="5410200"/>
            <a:ext cx="106362" cy="471488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H="1">
            <a:off x="6629400" y="4343400"/>
            <a:ext cx="76200" cy="457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H="1">
            <a:off x="8458200" y="5943600"/>
            <a:ext cx="120650" cy="457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H="1">
            <a:off x="8534400" y="5943600"/>
            <a:ext cx="120650" cy="457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4191000" y="5867400"/>
            <a:ext cx="1447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457200" y="1828800"/>
            <a:ext cx="4141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0">
                <a:solidFill>
                  <a:srgbClr val="0000FF"/>
                </a:solidFill>
              </a:rPr>
              <a:t>Các em đọc nối tiếp khổ!</a:t>
            </a:r>
          </a:p>
        </p:txBody>
      </p:sp>
      <p:grpSp>
        <p:nvGrpSpPr>
          <p:cNvPr id="9230" name="Group 14"/>
          <p:cNvGrpSpPr>
            <a:grpSpLocks/>
          </p:cNvGrpSpPr>
          <p:nvPr/>
        </p:nvGrpSpPr>
        <p:grpSpPr bwMode="auto">
          <a:xfrm>
            <a:off x="381000" y="0"/>
            <a:ext cx="8153400" cy="4191000"/>
            <a:chOff x="240" y="0"/>
            <a:chExt cx="5136" cy="2640"/>
          </a:xfrm>
        </p:grpSpPr>
        <p:sp>
          <p:nvSpPr>
            <p:cNvPr id="9233" name="Line 15"/>
            <p:cNvSpPr>
              <a:spLocks noChangeShapeType="1"/>
            </p:cNvSpPr>
            <p:nvPr/>
          </p:nvSpPr>
          <p:spPr bwMode="auto">
            <a:xfrm>
              <a:off x="2880" y="1929"/>
              <a:ext cx="0" cy="711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Text Box 16"/>
            <p:cNvSpPr txBox="1">
              <a:spLocks noChangeArrowheads="1"/>
            </p:cNvSpPr>
            <p:nvPr/>
          </p:nvSpPr>
          <p:spPr bwMode="auto">
            <a:xfrm>
              <a:off x="912" y="0"/>
              <a:ext cx="1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endParaRPr lang="en-US" sz="2800" b="0" i="1">
                <a:solidFill>
                  <a:srgbClr val="0000FF"/>
                </a:solidFill>
              </a:endParaRPr>
            </a:p>
          </p:txBody>
        </p:sp>
        <p:sp>
          <p:nvSpPr>
            <p:cNvPr id="9235" name="Rectangle 17"/>
            <p:cNvSpPr>
              <a:spLocks noChangeArrowheads="1"/>
            </p:cNvSpPr>
            <p:nvPr/>
          </p:nvSpPr>
          <p:spPr bwMode="auto">
            <a:xfrm>
              <a:off x="912" y="1422"/>
              <a:ext cx="1248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u="sng">
                  <a:solidFill>
                    <a:srgbClr val="990000"/>
                  </a:solidFill>
                </a:rPr>
                <a:t>Luyện đọc</a:t>
              </a:r>
              <a:endParaRPr lang="en-US">
                <a:solidFill>
                  <a:srgbClr val="990000"/>
                </a:solidFill>
              </a:endParaRPr>
            </a:p>
          </p:txBody>
        </p:sp>
        <p:sp>
          <p:nvSpPr>
            <p:cNvPr id="9236" name="Rectangle 18"/>
            <p:cNvSpPr>
              <a:spLocks noChangeArrowheads="1"/>
            </p:cNvSpPr>
            <p:nvPr/>
          </p:nvSpPr>
          <p:spPr bwMode="auto">
            <a:xfrm>
              <a:off x="960" y="609"/>
              <a:ext cx="3840" cy="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6000">
                  <a:solidFill>
                    <a:srgbClr val="FF3300"/>
                  </a:solidFill>
                </a:rPr>
                <a:t>Về quê ngoại</a:t>
              </a:r>
            </a:p>
          </p:txBody>
        </p:sp>
        <p:sp>
          <p:nvSpPr>
            <p:cNvPr id="9237" name="Rectangle 19"/>
            <p:cNvSpPr>
              <a:spLocks noChangeArrowheads="1"/>
            </p:cNvSpPr>
            <p:nvPr/>
          </p:nvSpPr>
          <p:spPr bwMode="auto">
            <a:xfrm>
              <a:off x="2304" y="305"/>
              <a:ext cx="1248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u="sng">
                  <a:solidFill>
                    <a:srgbClr val="0000FF"/>
                  </a:solidFill>
                </a:rPr>
                <a:t>Tập đọc</a:t>
              </a:r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9238" name="Rectangle 20"/>
            <p:cNvSpPr>
              <a:spLocks noChangeArrowheads="1"/>
            </p:cNvSpPr>
            <p:nvPr/>
          </p:nvSpPr>
          <p:spPr bwMode="auto">
            <a:xfrm>
              <a:off x="3552" y="1422"/>
              <a:ext cx="1248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u="sng">
                  <a:solidFill>
                    <a:srgbClr val="990000"/>
                  </a:solidFill>
                </a:rPr>
                <a:t>Tìm hiểu bài</a:t>
              </a:r>
              <a:endParaRPr lang="en-US">
                <a:solidFill>
                  <a:srgbClr val="990000"/>
                </a:solidFill>
              </a:endParaRPr>
            </a:p>
          </p:txBody>
        </p:sp>
        <p:sp>
          <p:nvSpPr>
            <p:cNvPr id="9239" name="Rectangle 21"/>
            <p:cNvSpPr>
              <a:spLocks noChangeArrowheads="1"/>
            </p:cNvSpPr>
            <p:nvPr/>
          </p:nvSpPr>
          <p:spPr bwMode="auto">
            <a:xfrm>
              <a:off x="1488" y="2132"/>
              <a:ext cx="1248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thuyền trôi</a:t>
              </a:r>
            </a:p>
          </p:txBody>
        </p:sp>
        <p:sp>
          <p:nvSpPr>
            <p:cNvPr id="9240" name="Rectangle 22"/>
            <p:cNvSpPr>
              <a:spLocks noChangeArrowheads="1"/>
            </p:cNvSpPr>
            <p:nvPr/>
          </p:nvSpPr>
          <p:spPr bwMode="auto">
            <a:xfrm>
              <a:off x="240" y="2132"/>
              <a:ext cx="1248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mát rợp,</a:t>
              </a:r>
            </a:p>
          </p:txBody>
        </p:sp>
        <p:sp>
          <p:nvSpPr>
            <p:cNvPr id="9241" name="Rectangle 23"/>
            <p:cNvSpPr>
              <a:spLocks noChangeArrowheads="1"/>
            </p:cNvSpPr>
            <p:nvPr/>
          </p:nvSpPr>
          <p:spPr bwMode="auto">
            <a:xfrm>
              <a:off x="480" y="1828"/>
              <a:ext cx="960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đầm sen,</a:t>
              </a:r>
            </a:p>
          </p:txBody>
        </p:sp>
        <p:sp>
          <p:nvSpPr>
            <p:cNvPr id="9242" name="Rectangle 24"/>
            <p:cNvSpPr>
              <a:spLocks noChangeArrowheads="1"/>
            </p:cNvSpPr>
            <p:nvPr/>
          </p:nvSpPr>
          <p:spPr bwMode="auto">
            <a:xfrm>
              <a:off x="1728" y="1828"/>
              <a:ext cx="672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 ríu rít,</a:t>
              </a:r>
            </a:p>
          </p:txBody>
        </p:sp>
        <p:sp>
          <p:nvSpPr>
            <p:cNvPr id="9243" name="Rectangle 25"/>
            <p:cNvSpPr>
              <a:spLocks noChangeArrowheads="1"/>
            </p:cNvSpPr>
            <p:nvPr/>
          </p:nvSpPr>
          <p:spPr bwMode="auto">
            <a:xfrm>
              <a:off x="933" y="1828"/>
              <a:ext cx="240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 </a:t>
              </a:r>
              <a:r>
                <a:rPr lang="en-US"/>
                <a:t>s</a:t>
              </a:r>
            </a:p>
          </p:txBody>
        </p:sp>
        <p:sp>
          <p:nvSpPr>
            <p:cNvPr id="9244" name="Rectangle 26"/>
            <p:cNvSpPr>
              <a:spLocks noChangeArrowheads="1"/>
            </p:cNvSpPr>
            <p:nvPr/>
          </p:nvSpPr>
          <p:spPr bwMode="auto">
            <a:xfrm>
              <a:off x="2103" y="1831"/>
              <a:ext cx="384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 </a:t>
              </a:r>
              <a:r>
                <a:rPr lang="en-US"/>
                <a:t>it</a:t>
              </a:r>
            </a:p>
          </p:txBody>
        </p:sp>
        <p:sp>
          <p:nvSpPr>
            <p:cNvPr id="9245" name="Rectangle 27"/>
            <p:cNvSpPr>
              <a:spLocks noChangeArrowheads="1"/>
            </p:cNvSpPr>
            <p:nvPr/>
          </p:nvSpPr>
          <p:spPr bwMode="auto">
            <a:xfrm>
              <a:off x="462" y="2132"/>
              <a:ext cx="432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/>
                <a:t>at</a:t>
              </a:r>
            </a:p>
          </p:txBody>
        </p:sp>
        <p:sp>
          <p:nvSpPr>
            <p:cNvPr id="9246" name="Rectangle 28"/>
            <p:cNvSpPr>
              <a:spLocks noChangeArrowheads="1"/>
            </p:cNvSpPr>
            <p:nvPr/>
          </p:nvSpPr>
          <p:spPr bwMode="auto">
            <a:xfrm>
              <a:off x="2265" y="2132"/>
              <a:ext cx="384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/>
                <a:t>tr</a:t>
              </a:r>
            </a:p>
          </p:txBody>
        </p:sp>
        <p:sp>
          <p:nvSpPr>
            <p:cNvPr id="9247" name="Rectangle 29"/>
            <p:cNvSpPr>
              <a:spLocks noChangeArrowheads="1"/>
            </p:cNvSpPr>
            <p:nvPr/>
          </p:nvSpPr>
          <p:spPr bwMode="auto">
            <a:xfrm>
              <a:off x="3168" y="1828"/>
              <a:ext cx="1008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hương trời,</a:t>
              </a:r>
            </a:p>
          </p:txBody>
        </p:sp>
        <p:sp>
          <p:nvSpPr>
            <p:cNvPr id="9248" name="Rectangle 30"/>
            <p:cNvSpPr>
              <a:spLocks noChangeArrowheads="1"/>
            </p:cNvSpPr>
            <p:nvPr/>
          </p:nvSpPr>
          <p:spPr bwMode="auto">
            <a:xfrm>
              <a:off x="4464" y="1828"/>
              <a:ext cx="912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0000FF"/>
                  </a:solidFill>
                </a:rPr>
                <a:t>chân đất</a:t>
              </a:r>
            </a:p>
          </p:txBody>
        </p:sp>
        <p:sp>
          <p:nvSpPr>
            <p:cNvPr id="9249" name="Line 31"/>
            <p:cNvSpPr>
              <a:spLocks noChangeShapeType="1"/>
            </p:cNvSpPr>
            <p:nvPr/>
          </p:nvSpPr>
          <p:spPr bwMode="auto">
            <a:xfrm flipV="1">
              <a:off x="2304" y="1872"/>
              <a:ext cx="48" cy="48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12" name="Text Box 32"/>
          <p:cNvSpPr txBox="1">
            <a:spLocks noChangeArrowheads="1"/>
          </p:cNvSpPr>
          <p:nvPr/>
        </p:nvSpPr>
        <p:spPr bwMode="auto">
          <a:xfrm>
            <a:off x="609600" y="4191000"/>
            <a:ext cx="8466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/>
              <a:t>Đọc nhóm: </a:t>
            </a:r>
            <a:r>
              <a:rPr lang="en-US" sz="2800">
                <a:solidFill>
                  <a:schemeClr val="tx2"/>
                </a:solidFill>
              </a:rPr>
              <a:t>nhóm 2</a:t>
            </a:r>
            <a:r>
              <a:rPr lang="en-US" sz="2800">
                <a:solidFill>
                  <a:schemeClr val="tx1"/>
                </a:solidFill>
              </a:rPr>
              <a:t> bạn (mỗi bạn đọc 1 khổ thơ).</a:t>
            </a:r>
          </a:p>
        </p:txBody>
      </p:sp>
      <p:sp>
        <p:nvSpPr>
          <p:cNvPr id="20513" name="Text Box 33"/>
          <p:cNvSpPr txBox="1">
            <a:spLocks noChangeArrowheads="1"/>
          </p:cNvSpPr>
          <p:nvPr/>
        </p:nvSpPr>
        <p:spPr bwMode="auto">
          <a:xfrm>
            <a:off x="609600" y="4191000"/>
            <a:ext cx="42529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>
                <a:solidFill>
                  <a:schemeClr val="tx2"/>
                </a:solidFill>
              </a:rPr>
              <a:t>Lớp đồng thanh cả bài.</a:t>
            </a:r>
            <a:r>
              <a:rPr lang="en-US" sz="280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0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3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9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5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8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2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5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8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8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03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14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2" grpId="1"/>
      <p:bldP spid="20483" grpId="0" animBg="1"/>
      <p:bldP spid="20483" grpId="1" animBg="1"/>
      <p:bldP spid="20484" grpId="0" animBg="1"/>
      <p:bldP spid="20484" grpId="1" animBg="1"/>
      <p:bldP spid="20485" grpId="0" animBg="1"/>
      <p:bldP spid="20485" grpId="1" animBg="1"/>
      <p:bldP spid="20486" grpId="0" animBg="1"/>
      <p:bldP spid="20486" grpId="1" animBg="1"/>
      <p:bldP spid="20487" grpId="0" animBg="1"/>
      <p:bldP spid="20487" grpId="1" animBg="1"/>
      <p:bldP spid="20488" grpId="0" animBg="1"/>
      <p:bldP spid="20488" grpId="1" animBg="1"/>
      <p:bldP spid="20489" grpId="0" animBg="1"/>
      <p:bldP spid="20489" grpId="1" animBg="1"/>
      <p:bldP spid="20490" grpId="0" animBg="1"/>
      <p:bldP spid="20490" grpId="1" animBg="1"/>
      <p:bldP spid="20491" grpId="0" animBg="1"/>
      <p:bldP spid="20491" grpId="1" animBg="1"/>
      <p:bldP spid="20492" grpId="0" animBg="1"/>
      <p:bldP spid="20492" grpId="1" animBg="1"/>
      <p:bldP spid="20493" grpId="0"/>
      <p:bldP spid="20512" grpId="0"/>
      <p:bldP spid="20512" grpId="1"/>
      <p:bldP spid="20513" grpId="0"/>
      <p:bldP spid="205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838200" y="4343400"/>
            <a:ext cx="6248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3600"/>
              <a:t> </a:t>
            </a:r>
            <a:r>
              <a:rPr lang="en-US" sz="3600">
                <a:solidFill>
                  <a:srgbClr val="990000"/>
                </a:solidFill>
              </a:rPr>
              <a:t>1. Bạn nhỏ ở đâu về thăm quê ?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990600" y="4648200"/>
            <a:ext cx="510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990000"/>
                </a:solidFill>
              </a:rPr>
              <a:t>2</a:t>
            </a:r>
            <a:r>
              <a:rPr lang="en-US" sz="3600">
                <a:solidFill>
                  <a:srgbClr val="990000"/>
                </a:solidFill>
              </a:rPr>
              <a:t>. Quê ngoại bạn ở đâu ?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762000" y="45720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</a:rPr>
              <a:t>  </a:t>
            </a:r>
            <a:r>
              <a:rPr lang="en-US" sz="3600">
                <a:solidFill>
                  <a:srgbClr val="990000"/>
                </a:solidFill>
              </a:rPr>
              <a:t>3. Bạn thấy ở quê có những gì lạ ?</a:t>
            </a:r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7391400" y="762000"/>
            <a:ext cx="1524000" cy="11430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000"/>
              <a:t>Hết giờ</a:t>
            </a:r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3505200"/>
            <a:ext cx="2057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questionbig_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4038600"/>
            <a:ext cx="571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1219200" y="3992563"/>
            <a:ext cx="2095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u="sng"/>
              <a:t>Khổ thơ 1</a:t>
            </a: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4572000" y="2590800"/>
            <a:ext cx="0" cy="12954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1" name="Rectangle 12"/>
          <p:cNvSpPr>
            <a:spLocks noChangeArrowheads="1"/>
          </p:cNvSpPr>
          <p:nvPr/>
        </p:nvSpPr>
        <p:spPr bwMode="auto">
          <a:xfrm>
            <a:off x="1447800" y="2257425"/>
            <a:ext cx="19812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 u="sng">
                <a:solidFill>
                  <a:srgbClr val="990000"/>
                </a:solidFill>
              </a:rPr>
              <a:t>Luyện đọc</a:t>
            </a:r>
            <a:endParaRPr lang="en-US" sz="3600">
              <a:solidFill>
                <a:srgbClr val="990000"/>
              </a:solidFill>
            </a:endParaRPr>
          </a:p>
        </p:txBody>
      </p:sp>
      <p:sp>
        <p:nvSpPr>
          <p:cNvPr id="10252" name="Rectangle 13"/>
          <p:cNvSpPr>
            <a:spLocks noChangeArrowheads="1"/>
          </p:cNvSpPr>
          <p:nvPr/>
        </p:nvSpPr>
        <p:spPr bwMode="auto">
          <a:xfrm>
            <a:off x="1524000" y="966788"/>
            <a:ext cx="6096000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6600">
                <a:solidFill>
                  <a:srgbClr val="FF3300"/>
                </a:solidFill>
              </a:rPr>
              <a:t>Về quê ngoại</a:t>
            </a:r>
          </a:p>
        </p:txBody>
      </p:sp>
      <p:sp>
        <p:nvSpPr>
          <p:cNvPr id="10253" name="Rectangle 14"/>
          <p:cNvSpPr>
            <a:spLocks noChangeArrowheads="1"/>
          </p:cNvSpPr>
          <p:nvPr/>
        </p:nvSpPr>
        <p:spPr bwMode="auto">
          <a:xfrm>
            <a:off x="3657600" y="484188"/>
            <a:ext cx="19812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 u="sng">
                <a:solidFill>
                  <a:srgbClr val="0000FF"/>
                </a:solidFill>
              </a:rPr>
              <a:t>Tập đọc</a:t>
            </a:r>
            <a:endParaRPr lang="en-US" sz="3600">
              <a:solidFill>
                <a:srgbClr val="FF3300"/>
              </a:solidFill>
            </a:endParaRPr>
          </a:p>
        </p:txBody>
      </p:sp>
      <p:sp>
        <p:nvSpPr>
          <p:cNvPr id="10254" name="Rectangle 15"/>
          <p:cNvSpPr>
            <a:spLocks noChangeArrowheads="1"/>
          </p:cNvSpPr>
          <p:nvPr/>
        </p:nvSpPr>
        <p:spPr bwMode="auto">
          <a:xfrm>
            <a:off x="5638800" y="2257425"/>
            <a:ext cx="19812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 u="sng">
                <a:solidFill>
                  <a:srgbClr val="990000"/>
                </a:solidFill>
              </a:rPr>
              <a:t>Tìm hiểu bài</a:t>
            </a:r>
            <a:endParaRPr lang="en-US" sz="3600">
              <a:solidFill>
                <a:srgbClr val="990000"/>
              </a:solidFill>
            </a:endParaRPr>
          </a:p>
        </p:txBody>
      </p:sp>
      <p:sp>
        <p:nvSpPr>
          <p:cNvPr id="10255" name="Rectangle 16"/>
          <p:cNvSpPr>
            <a:spLocks noChangeArrowheads="1"/>
          </p:cNvSpPr>
          <p:nvPr/>
        </p:nvSpPr>
        <p:spPr bwMode="auto">
          <a:xfrm>
            <a:off x="2362200" y="3384550"/>
            <a:ext cx="19812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>
                <a:solidFill>
                  <a:srgbClr val="0000FF"/>
                </a:solidFill>
              </a:rPr>
              <a:t>thuyền trôi</a:t>
            </a:r>
          </a:p>
        </p:txBody>
      </p:sp>
      <p:sp>
        <p:nvSpPr>
          <p:cNvPr id="10256" name="Rectangle 17"/>
          <p:cNvSpPr>
            <a:spLocks noChangeArrowheads="1"/>
          </p:cNvSpPr>
          <p:nvPr/>
        </p:nvSpPr>
        <p:spPr bwMode="auto">
          <a:xfrm>
            <a:off x="381000" y="3384550"/>
            <a:ext cx="19812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>
                <a:solidFill>
                  <a:srgbClr val="0000FF"/>
                </a:solidFill>
              </a:rPr>
              <a:t>mát rợp,</a:t>
            </a:r>
          </a:p>
        </p:txBody>
      </p:sp>
      <p:sp>
        <p:nvSpPr>
          <p:cNvPr id="10257" name="Rectangle 18"/>
          <p:cNvSpPr>
            <a:spLocks noChangeArrowheads="1"/>
          </p:cNvSpPr>
          <p:nvPr/>
        </p:nvSpPr>
        <p:spPr bwMode="auto">
          <a:xfrm>
            <a:off x="762000" y="2901950"/>
            <a:ext cx="15240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>
                <a:solidFill>
                  <a:srgbClr val="0000FF"/>
                </a:solidFill>
              </a:rPr>
              <a:t>đầm sen,</a:t>
            </a:r>
          </a:p>
        </p:txBody>
      </p:sp>
      <p:sp>
        <p:nvSpPr>
          <p:cNvPr id="10258" name="Rectangle 19"/>
          <p:cNvSpPr>
            <a:spLocks noChangeArrowheads="1"/>
          </p:cNvSpPr>
          <p:nvPr/>
        </p:nvSpPr>
        <p:spPr bwMode="auto">
          <a:xfrm>
            <a:off x="2743200" y="2901950"/>
            <a:ext cx="10668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>
                <a:solidFill>
                  <a:srgbClr val="0000FF"/>
                </a:solidFill>
              </a:rPr>
              <a:t> ríu rít,</a:t>
            </a:r>
          </a:p>
        </p:txBody>
      </p:sp>
      <p:sp>
        <p:nvSpPr>
          <p:cNvPr id="10259" name="Rectangle 20"/>
          <p:cNvSpPr>
            <a:spLocks noChangeArrowheads="1"/>
          </p:cNvSpPr>
          <p:nvPr/>
        </p:nvSpPr>
        <p:spPr bwMode="auto">
          <a:xfrm>
            <a:off x="1481138" y="2901950"/>
            <a:ext cx="3810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>
                <a:solidFill>
                  <a:srgbClr val="0000FF"/>
                </a:solidFill>
              </a:rPr>
              <a:t> </a:t>
            </a:r>
            <a:r>
              <a:rPr lang="en-US" sz="3600"/>
              <a:t>s</a:t>
            </a:r>
          </a:p>
        </p:txBody>
      </p:sp>
      <p:sp>
        <p:nvSpPr>
          <p:cNvPr id="10260" name="Rectangle 21"/>
          <p:cNvSpPr>
            <a:spLocks noChangeArrowheads="1"/>
          </p:cNvSpPr>
          <p:nvPr/>
        </p:nvSpPr>
        <p:spPr bwMode="auto">
          <a:xfrm>
            <a:off x="3338513" y="2906713"/>
            <a:ext cx="6096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>
                <a:solidFill>
                  <a:srgbClr val="0000FF"/>
                </a:solidFill>
              </a:rPr>
              <a:t> </a:t>
            </a:r>
            <a:r>
              <a:rPr lang="en-US" sz="3600"/>
              <a:t>it</a:t>
            </a:r>
          </a:p>
        </p:txBody>
      </p:sp>
      <p:sp>
        <p:nvSpPr>
          <p:cNvPr id="10261" name="Rectangle 22"/>
          <p:cNvSpPr>
            <a:spLocks noChangeArrowheads="1"/>
          </p:cNvSpPr>
          <p:nvPr/>
        </p:nvSpPr>
        <p:spPr bwMode="auto">
          <a:xfrm>
            <a:off x="733425" y="3384550"/>
            <a:ext cx="6858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/>
              <a:t>at</a:t>
            </a:r>
          </a:p>
        </p:txBody>
      </p:sp>
      <p:sp>
        <p:nvSpPr>
          <p:cNvPr id="10262" name="Rectangle 23"/>
          <p:cNvSpPr>
            <a:spLocks noChangeArrowheads="1"/>
          </p:cNvSpPr>
          <p:nvPr/>
        </p:nvSpPr>
        <p:spPr bwMode="auto">
          <a:xfrm>
            <a:off x="3595688" y="3384550"/>
            <a:ext cx="6096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/>
              <a:t>tr</a:t>
            </a:r>
          </a:p>
        </p:txBody>
      </p:sp>
      <p:sp>
        <p:nvSpPr>
          <p:cNvPr id="10263" name="Rectangle 24"/>
          <p:cNvSpPr>
            <a:spLocks noChangeArrowheads="1"/>
          </p:cNvSpPr>
          <p:nvPr/>
        </p:nvSpPr>
        <p:spPr bwMode="auto">
          <a:xfrm>
            <a:off x="5029200" y="2901950"/>
            <a:ext cx="16002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>
                <a:solidFill>
                  <a:srgbClr val="0000FF"/>
                </a:solidFill>
              </a:rPr>
              <a:t>hương trời,</a:t>
            </a:r>
          </a:p>
        </p:txBody>
      </p:sp>
      <p:sp>
        <p:nvSpPr>
          <p:cNvPr id="10264" name="Rectangle 25"/>
          <p:cNvSpPr>
            <a:spLocks noChangeArrowheads="1"/>
          </p:cNvSpPr>
          <p:nvPr/>
        </p:nvSpPr>
        <p:spPr bwMode="auto">
          <a:xfrm>
            <a:off x="7086600" y="2901950"/>
            <a:ext cx="14478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3600">
                <a:solidFill>
                  <a:srgbClr val="0000FF"/>
                </a:solidFill>
              </a:rPr>
              <a:t>chân đất</a:t>
            </a:r>
          </a:p>
        </p:txBody>
      </p:sp>
      <p:sp>
        <p:nvSpPr>
          <p:cNvPr id="10265" name="Line 26"/>
          <p:cNvSpPr>
            <a:spLocks noChangeShapeType="1"/>
          </p:cNvSpPr>
          <p:nvPr/>
        </p:nvSpPr>
        <p:spPr bwMode="auto">
          <a:xfrm flipH="1">
            <a:off x="3657600" y="2971800"/>
            <a:ext cx="76200" cy="762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228600" y="5181600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3600"/>
              <a:t>bất ngờ:</a:t>
            </a:r>
          </a:p>
        </p:txBody>
      </p:sp>
      <p:sp>
        <p:nvSpPr>
          <p:cNvPr id="22556" name="Rectangle 28"/>
          <p:cNvSpPr>
            <a:spLocks noChangeArrowheads="1"/>
          </p:cNvSpPr>
          <p:nvPr/>
        </p:nvSpPr>
        <p:spPr bwMode="auto">
          <a:xfrm>
            <a:off x="2133600" y="5410200"/>
            <a:ext cx="6477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3600" b="0" i="1">
                <a:solidFill>
                  <a:srgbClr val="0000FF"/>
                </a:solidFill>
              </a:rPr>
              <a:t>việc xảy ra ngoài ý định, ngoài dự </a:t>
            </a:r>
          </a:p>
          <a:p>
            <a:pPr>
              <a:spcBef>
                <a:spcPct val="0"/>
              </a:spcBef>
            </a:pPr>
            <a:r>
              <a:rPr lang="en-US" sz="3600" b="0" i="1">
                <a:solidFill>
                  <a:srgbClr val="0000FF"/>
                </a:solidFill>
              </a:rPr>
              <a:t>kiến, gây ngạc nhiên.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2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38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000" fill="hold"/>
                                        <p:tgtEl>
                                          <p:spTgt spid="2253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3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66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85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88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1" grpId="1"/>
      <p:bldP spid="22532" grpId="0"/>
      <p:bldP spid="22532" grpId="1"/>
      <p:bldP spid="22533" grpId="0"/>
      <p:bldP spid="22534" grpId="0" animBg="1"/>
      <p:bldP spid="22534" grpId="1" animBg="1"/>
      <p:bldP spid="22534" grpId="2" animBg="1"/>
      <p:bldP spid="22537" grpId="0"/>
      <p:bldP spid="22555" grpId="0"/>
      <p:bldP spid="22555" grpId="1"/>
      <p:bldP spid="22556" grpId="0"/>
      <p:bldP spid="22556" grpId="1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988</Words>
  <Application>Microsoft PowerPoint</Application>
  <PresentationFormat>On-screen Show (4:3)</PresentationFormat>
  <Paragraphs>277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Times New Roman</vt:lpstr>
      <vt:lpstr>1_Default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THỊ THẢO PH2</dc:creator>
  <cp:lastModifiedBy>CSTeam</cp:lastModifiedBy>
  <cp:revision>180</cp:revision>
  <dcterms:created xsi:type="dcterms:W3CDTF">2009-12-06T11:53:25Z</dcterms:created>
  <dcterms:modified xsi:type="dcterms:W3CDTF">2016-06-29T10:15:26Z</dcterms:modified>
</cp:coreProperties>
</file>