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7" r:id="rId2"/>
    <p:sldId id="257" r:id="rId3"/>
    <p:sldId id="297" r:id="rId4"/>
    <p:sldId id="322" r:id="rId5"/>
    <p:sldId id="312" r:id="rId6"/>
    <p:sldId id="318" r:id="rId7"/>
    <p:sldId id="320" r:id="rId8"/>
    <p:sldId id="321" r:id="rId9"/>
    <p:sldId id="330" r:id="rId10"/>
    <p:sldId id="331" r:id="rId11"/>
    <p:sldId id="310" r:id="rId12"/>
    <p:sldId id="333" r:id="rId13"/>
    <p:sldId id="338" r:id="rId14"/>
    <p:sldId id="272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FF99"/>
    <a:srgbClr val="F4C1AA"/>
    <a:srgbClr val="FDA1AA"/>
    <a:srgbClr val="CCECFF"/>
    <a:srgbClr val="FF3300"/>
    <a:srgbClr val="FFFF00"/>
    <a:srgbClr val="6600CC"/>
    <a:srgbClr val="D8B2F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7637" autoAdjust="0"/>
  </p:normalViewPr>
  <p:slideViewPr>
    <p:cSldViewPr>
      <p:cViewPr varScale="1">
        <p:scale>
          <a:sx n="37" d="100"/>
          <a:sy n="37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C7957A6-EEFD-41C7-A64A-C87A9EDE0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93934-3A6C-4789-A67F-5A4E7ABE5854}" type="datetime1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4B91E-DEE0-4BD5-B814-593E16680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A57B4-30CB-4EAE-A458-F1CBF123C5CF}" type="datetime1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22F46-B46F-4B38-8752-BA522CAAA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C01FF-8F4C-4636-9711-1935093FA9FB}" type="datetime1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302E5-78A6-4056-B7F1-680F7E119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11F32-E309-459E-BD35-99B367A02719}" type="datetime1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E36CE-9D94-4609-B841-A7B19E738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AAAF7-6B29-48B6-A2B7-489CE352AE18}" type="datetime1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F20BD-131D-4FDE-AE53-57F45474F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A3960-9DE5-417A-AD9C-6A215D31736D}" type="datetime1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4EE70-FBCC-4AAE-8A43-484EC991D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9AA23-23C3-4BC0-A578-E9C420E805BC}" type="datetime1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73720-ADE0-41E6-89EA-F1474ADAE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571E1-44A8-497B-B621-74BDD83472C5}" type="datetime1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5ADEA-71A5-4527-BF64-FDF6859CA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DBF85-8E7A-40F0-A052-C04CF181835A}" type="datetime1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8CF16-B4D5-427C-A1B8-75707F4CB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B4DB1-405F-4BC9-867E-EA2ECBBDD8A0}" type="datetime1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261ED-B206-4406-9069-4FFFA108B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1E860-DB69-48C4-9114-3414A2582258}" type="datetime1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64D1C-5F3D-4514-A685-6A452A519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07CB4-461B-42C1-BD58-25B3871B52B9}" type="datetime1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A1782-1A0C-42C5-9BBD-A9034A768D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fld id="{682549F3-69D3-4F6D-95D1-E3D0A00EB33F}" type="datetime1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9AC89FDC-7497-493D-92F1-169D507D0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Ngoc%20Quyen%20Computer\Desktop\Ha%20TT%20lop%203\Tap%20lam%20van\Track%201.wav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Ngoc%20Quyen%20Computer\Desktop\Ha%20TT%20lop%203\Tap%20lam%20van\co%20ke%20chuyen%202.wa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289174-A00E-4C7A-B21A-110071A4604B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00" name="Group 6"/>
          <p:cNvGrpSpPr>
            <a:grpSpLocks/>
          </p:cNvGrpSpPr>
          <p:nvPr/>
        </p:nvGrpSpPr>
        <p:grpSpPr bwMode="auto">
          <a:xfrm>
            <a:off x="0" y="4343400"/>
            <a:ext cx="2438400" cy="1600200"/>
            <a:chOff x="1920" y="2736"/>
            <a:chExt cx="1680" cy="1440"/>
          </a:xfrm>
        </p:grpSpPr>
        <p:pic>
          <p:nvPicPr>
            <p:cNvPr id="4102" name="Picture 7" descr="T3boi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0" y="2736"/>
              <a:ext cx="1680" cy="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3" name="Rectangle 8"/>
            <p:cNvSpPr>
              <a:spLocks noChangeArrowheads="1"/>
            </p:cNvSpPr>
            <p:nvPr/>
          </p:nvSpPr>
          <p:spPr bwMode="auto">
            <a:xfrm>
              <a:off x="2832" y="4032"/>
              <a:ext cx="768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sp>
        <p:nvSpPr>
          <p:cNvPr id="4101" name="WordArt 9"/>
          <p:cNvSpPr>
            <a:spLocks noChangeArrowheads="1" noChangeShapeType="1" noTextEdit="1"/>
          </p:cNvSpPr>
          <p:nvPr/>
        </p:nvSpPr>
        <p:spPr bwMode="auto">
          <a:xfrm>
            <a:off x="2057400" y="2819400"/>
            <a:ext cx="51816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Tập làm văn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DA1A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51960-5E6A-4404-AEFC-81825FDDB293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pic>
        <p:nvPicPr>
          <p:cNvPr id="2" name="Picture 2" descr="hinh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762000"/>
            <a:ext cx="7010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5" name="Rectangle 3"/>
          <p:cNvSpPr>
            <a:spLocks noGrp="1" noChangeArrowheads="1"/>
          </p:cNvSpPr>
          <p:nvPr>
            <p:ph type="title"/>
          </p:nvPr>
        </p:nvSpPr>
        <p:spPr>
          <a:xfrm>
            <a:off x="2819400" y="1447800"/>
            <a:ext cx="3657600" cy="3048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3200" b="1" smtClean="0">
                <a:solidFill>
                  <a:srgbClr val="FF3300"/>
                </a:solidFill>
              </a:rPr>
              <a:t>Em ng</a:t>
            </a:r>
            <a:r>
              <a:rPr lang="vi-VN" sz="3200" b="1" smtClean="0">
                <a:solidFill>
                  <a:srgbClr val="FF3300"/>
                </a:solidFill>
              </a:rPr>
              <a:t>ơ</a:t>
            </a:r>
            <a:r>
              <a:rPr lang="en-US" sz="3200" b="1" smtClean="0">
                <a:solidFill>
                  <a:srgbClr val="FF3300"/>
                </a:solidFill>
              </a:rPr>
              <a:t> ngác nhìn các bạn xung quanh.</a:t>
            </a:r>
            <a:br>
              <a:rPr lang="en-US" sz="3200" b="1" smtClean="0">
                <a:solidFill>
                  <a:srgbClr val="FF3300"/>
                </a:solidFill>
              </a:rPr>
            </a:br>
            <a:r>
              <a:rPr lang="en-US" b="1" smtClean="0">
                <a:solidFill>
                  <a:schemeClr val="bg1"/>
                </a:solidFill>
              </a:rPr>
              <a:t>        </a:t>
            </a:r>
            <a:endParaRPr lang="en-US" sz="5400" b="1" smtClean="0">
              <a:solidFill>
                <a:srgbClr val="FF0033"/>
              </a:solidFill>
            </a:endParaRPr>
          </a:p>
        </p:txBody>
      </p:sp>
      <p:pic>
        <p:nvPicPr>
          <p:cNvPr id="11269" name="Picture 8" descr="em b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3892550"/>
            <a:ext cx="26670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123866-F725-4F67-9325-B8D1018EB826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pic>
        <p:nvPicPr>
          <p:cNvPr id="2" name="Picture 2" descr="netease-10-1024x768-org866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9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AutoShape 6"/>
          <p:cNvSpPr>
            <a:spLocks noChangeArrowheads="1"/>
          </p:cNvSpPr>
          <p:nvPr/>
        </p:nvSpPr>
        <p:spPr bwMode="auto">
          <a:xfrm>
            <a:off x="4419600" y="2514600"/>
            <a:ext cx="4038600" cy="1219200"/>
          </a:xfrm>
          <a:prstGeom prst="cloudCallout">
            <a:avLst>
              <a:gd name="adj1" fmla="val -15843"/>
              <a:gd name="adj2" fmla="val 12630"/>
            </a:avLst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12293" name="Text Box 11"/>
          <p:cNvSpPr txBox="1">
            <a:spLocks noChangeArrowheads="1"/>
          </p:cNvSpPr>
          <p:nvPr/>
        </p:nvSpPr>
        <p:spPr bwMode="auto">
          <a:xfrm>
            <a:off x="1371600" y="2667000"/>
            <a:ext cx="678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2294" name="Rectangle 16"/>
          <p:cNvSpPr>
            <a:spLocks noChangeArrowheads="1"/>
          </p:cNvSpPr>
          <p:nvPr/>
        </p:nvSpPr>
        <p:spPr bwMode="auto">
          <a:xfrm>
            <a:off x="228600" y="304800"/>
            <a:ext cx="8763000" cy="381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en-US" sz="1800" b="1">
                <a:solidFill>
                  <a:srgbClr val="FF3300"/>
                </a:solidFill>
                <a:latin typeface="Arial" charset="0"/>
              </a:rPr>
              <a:t>                              BÀI TẬP 1: KỂ LẠI BUỔI ĐẦU EM ĐI HỌC</a:t>
            </a:r>
          </a:p>
          <a:p>
            <a:pPr marL="342900" indent="-342900"/>
            <a:r>
              <a:rPr lang="en-US" sz="2000" b="1">
                <a:solidFill>
                  <a:srgbClr val="0000CC"/>
                </a:solidFill>
                <a:latin typeface="Arial" charset="0"/>
              </a:rPr>
              <a:t>1.Em </a:t>
            </a:r>
            <a:r>
              <a:rPr lang="vi-VN" sz="2000" b="1">
                <a:solidFill>
                  <a:srgbClr val="0000CC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CC"/>
                </a:solidFill>
                <a:latin typeface="Arial" charset="0"/>
              </a:rPr>
              <a:t>ến tr</a:t>
            </a:r>
            <a:r>
              <a:rPr lang="vi-VN" sz="2000" b="1">
                <a:solidFill>
                  <a:srgbClr val="0000CC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rgbClr val="0000CC"/>
                </a:solidFill>
                <a:latin typeface="Arial" charset="0"/>
              </a:rPr>
              <a:t>ờng lần </a:t>
            </a:r>
            <a:r>
              <a:rPr lang="vi-VN" sz="2000" b="1">
                <a:solidFill>
                  <a:srgbClr val="0000CC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CC"/>
                </a:solidFill>
                <a:latin typeface="Arial" charset="0"/>
              </a:rPr>
              <a:t>ầu tiên vào buổi sáng hay buổi chiều? Thời tiết ra sao?</a:t>
            </a:r>
          </a:p>
          <a:p>
            <a:pPr marL="342900" indent="-342900">
              <a:buFontTx/>
              <a:buChar char="-"/>
            </a:pPr>
            <a:r>
              <a:rPr lang="en-US" sz="2000" b="1">
                <a:solidFill>
                  <a:srgbClr val="0000CC"/>
                </a:solidFill>
                <a:latin typeface="Arial" charset="0"/>
              </a:rPr>
              <a:t>Em </a:t>
            </a:r>
            <a:r>
              <a:rPr lang="vi-VN" sz="2000" b="1">
                <a:solidFill>
                  <a:srgbClr val="0000CC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CC"/>
                </a:solidFill>
                <a:latin typeface="Arial" charset="0"/>
              </a:rPr>
              <a:t>ến tr</a:t>
            </a:r>
            <a:r>
              <a:rPr lang="vi-VN" sz="2000" b="1">
                <a:solidFill>
                  <a:srgbClr val="0000CC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rgbClr val="0000CC"/>
                </a:solidFill>
                <a:latin typeface="Arial" charset="0"/>
              </a:rPr>
              <a:t>ờng lần </a:t>
            </a:r>
            <a:r>
              <a:rPr lang="vi-VN" sz="2000" b="1">
                <a:solidFill>
                  <a:srgbClr val="0000CC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CC"/>
                </a:solidFill>
                <a:latin typeface="Arial" charset="0"/>
              </a:rPr>
              <a:t>ầu tiên vào một buổi sáng mùa thu mát mẻ.</a:t>
            </a:r>
          </a:p>
          <a:p>
            <a:pPr marL="342900" indent="-342900"/>
            <a:r>
              <a:rPr lang="en-US" sz="2000" b="1">
                <a:solidFill>
                  <a:srgbClr val="0000CC"/>
                </a:solidFill>
                <a:latin typeface="Arial" charset="0"/>
              </a:rPr>
              <a:t>2. Ai dẫn em </a:t>
            </a:r>
            <a:r>
              <a:rPr lang="vi-VN" sz="2000" b="1">
                <a:solidFill>
                  <a:srgbClr val="0000CC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CC"/>
                </a:solidFill>
                <a:latin typeface="Arial" charset="0"/>
              </a:rPr>
              <a:t>ến tr</a:t>
            </a:r>
            <a:r>
              <a:rPr lang="vi-VN" sz="2000" b="1">
                <a:solidFill>
                  <a:srgbClr val="0000CC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rgbClr val="0000CC"/>
                </a:solidFill>
                <a:latin typeface="Arial" charset="0"/>
              </a:rPr>
              <a:t>ờng?</a:t>
            </a:r>
          </a:p>
          <a:p>
            <a:pPr marL="342900" indent="-342900">
              <a:buFontTx/>
              <a:buChar char="-"/>
            </a:pPr>
            <a:r>
              <a:rPr lang="en-US" sz="2000" b="1">
                <a:solidFill>
                  <a:srgbClr val="0000CC"/>
                </a:solidFill>
                <a:latin typeface="Arial" charset="0"/>
              </a:rPr>
              <a:t>Em </a:t>
            </a:r>
            <a:r>
              <a:rPr lang="vi-VN" sz="2000" b="1">
                <a:solidFill>
                  <a:srgbClr val="0000CC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CC"/>
                </a:solidFill>
                <a:latin typeface="Arial" charset="0"/>
              </a:rPr>
              <a:t>ến tr</a:t>
            </a:r>
            <a:r>
              <a:rPr lang="vi-VN" sz="2000" b="1">
                <a:solidFill>
                  <a:srgbClr val="0000CC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rgbClr val="0000CC"/>
                </a:solidFill>
                <a:latin typeface="Arial" charset="0"/>
              </a:rPr>
              <a:t>ờng cùng bố mẹ em.</a:t>
            </a:r>
          </a:p>
          <a:p>
            <a:pPr marL="342900" indent="-342900"/>
            <a:r>
              <a:rPr lang="en-US" sz="2000" b="1">
                <a:solidFill>
                  <a:srgbClr val="0000CC"/>
                </a:solidFill>
                <a:latin typeface="Arial" charset="0"/>
              </a:rPr>
              <a:t>3. Lúc </a:t>
            </a:r>
            <a:r>
              <a:rPr lang="vi-VN" sz="2000" b="1">
                <a:solidFill>
                  <a:srgbClr val="0000CC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CC"/>
                </a:solidFill>
                <a:latin typeface="Arial" charset="0"/>
              </a:rPr>
              <a:t>ầu em bỡ ngỡ ra sao?</a:t>
            </a:r>
          </a:p>
          <a:p>
            <a:pPr marL="342900" indent="-342900">
              <a:buFontTx/>
              <a:buChar char="-"/>
            </a:pPr>
            <a:r>
              <a:rPr lang="en-US" sz="2000" b="1">
                <a:solidFill>
                  <a:srgbClr val="0000CC"/>
                </a:solidFill>
                <a:latin typeface="Arial" charset="0"/>
              </a:rPr>
              <a:t>Em ng</a:t>
            </a:r>
            <a:r>
              <a:rPr lang="vi-VN" sz="2000" b="1">
                <a:solidFill>
                  <a:srgbClr val="0000CC"/>
                </a:solidFill>
                <a:latin typeface="Arial" charset="0"/>
              </a:rPr>
              <a:t>ơ</a:t>
            </a:r>
            <a:r>
              <a:rPr lang="en-US" sz="2000" b="1">
                <a:solidFill>
                  <a:srgbClr val="0000CC"/>
                </a:solidFill>
                <a:latin typeface="Arial" charset="0"/>
              </a:rPr>
              <a:t> ngác nhìn các bạn xung quanh và </a:t>
            </a:r>
            <a:r>
              <a:rPr lang="vi-VN" sz="2000" b="1">
                <a:solidFill>
                  <a:srgbClr val="0000CC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CC"/>
                </a:solidFill>
                <a:latin typeface="Arial" charset="0"/>
              </a:rPr>
              <a:t>ứng nép bên ng</a:t>
            </a:r>
            <a:r>
              <a:rPr lang="vi-VN" sz="2000" b="1">
                <a:solidFill>
                  <a:srgbClr val="0000CC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rgbClr val="0000CC"/>
                </a:solidFill>
                <a:latin typeface="Arial" charset="0"/>
              </a:rPr>
              <a:t>ời thân.</a:t>
            </a:r>
          </a:p>
          <a:p>
            <a:pPr marL="342900" indent="-342900"/>
            <a:r>
              <a:rPr lang="en-US" sz="2000" b="1">
                <a:solidFill>
                  <a:srgbClr val="0000CC"/>
                </a:solidFill>
                <a:latin typeface="Arial" charset="0"/>
              </a:rPr>
              <a:t>4. Em có cảm nhận gì về buổi học hôm ấy?</a:t>
            </a:r>
          </a:p>
          <a:p>
            <a:pPr marL="342900" indent="-342900">
              <a:buFontTx/>
              <a:buChar char="-"/>
            </a:pPr>
            <a:r>
              <a:rPr lang="en-US" sz="2000" b="1">
                <a:solidFill>
                  <a:srgbClr val="0000CC"/>
                </a:solidFill>
                <a:latin typeface="Arial" charset="0"/>
              </a:rPr>
              <a:t>Em có cảm giác hồi hộp xen lẫn náo nức trong buổi học </a:t>
            </a:r>
            <a:r>
              <a:rPr lang="vi-VN" sz="2000" b="1">
                <a:solidFill>
                  <a:srgbClr val="0000CC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CC"/>
                </a:solidFill>
                <a:latin typeface="Arial" charset="0"/>
              </a:rPr>
              <a:t>ầu tiên ấy.</a:t>
            </a:r>
          </a:p>
          <a:p>
            <a:pPr marL="342900" indent="-342900"/>
            <a:r>
              <a:rPr lang="en-US" sz="1800" b="1">
                <a:solidFill>
                  <a:srgbClr val="FF3300"/>
                </a:solidFill>
                <a:latin typeface="Arial" charset="0"/>
              </a:rPr>
              <a:t>                                                                BÀI TẬP 2:</a:t>
            </a:r>
          </a:p>
          <a:p>
            <a:pPr marL="342900" indent="-342900"/>
            <a:r>
              <a:rPr lang="en-US" sz="1800" b="1">
                <a:solidFill>
                  <a:srgbClr val="FF3300"/>
                </a:solidFill>
                <a:latin typeface="Arial" charset="0"/>
              </a:rPr>
              <a:t>VIẾT NHỮNG ĐIỀU EM VỪA KỂ THÀNH MỘT ĐOẠN VĂN NGẮN ( TỪ 5-7 CÂU ). </a:t>
            </a:r>
          </a:p>
          <a:p>
            <a:pPr marL="342900" indent="-342900"/>
            <a:endParaRPr lang="en-US" sz="1800" b="1">
              <a:solidFill>
                <a:srgbClr val="FF3300"/>
              </a:solidFill>
              <a:latin typeface=".VnTimeH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E9A67D-2595-4603-B2CD-404D661FAD66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Oval 3"/>
          <p:cNvSpPr>
            <a:spLocks noChangeArrowheads="1"/>
          </p:cNvSpPr>
          <p:nvPr/>
        </p:nvSpPr>
        <p:spPr bwMode="auto">
          <a:xfrm>
            <a:off x="1219200" y="762000"/>
            <a:ext cx="6553200" cy="2667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2362200" y="1447800"/>
            <a:ext cx="457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  <a:latin typeface="Arial" charset="0"/>
              </a:rPr>
              <a:t>4. Em có cảm nhận gì về buổi học hôm ấy?</a:t>
            </a:r>
          </a:p>
        </p:txBody>
      </p:sp>
      <p:sp>
        <p:nvSpPr>
          <p:cNvPr id="103429" name="AutoShape 5"/>
          <p:cNvSpPr>
            <a:spLocks noChangeArrowheads="1"/>
          </p:cNvSpPr>
          <p:nvPr/>
        </p:nvSpPr>
        <p:spPr bwMode="auto">
          <a:xfrm>
            <a:off x="1066800" y="3581400"/>
            <a:ext cx="6705600" cy="26670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1676400" y="4114800"/>
            <a:ext cx="5638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Arial" charset="0"/>
              </a:rPr>
              <a:t>Buổi học hôm ấy làm em có cảm giác hồi hộp xen lẫn háo hức.</a:t>
            </a:r>
            <a:endParaRPr lang="en-US" b="1"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13320" name="Picture 7" descr="13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143000"/>
            <a:ext cx="12096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9" grpId="0" animBg="1"/>
      <p:bldP spid="1034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E52809-EA81-4FFD-88A8-D11654A7B32A}" type="slidenum">
              <a:rPr lang="en-US" sz="1200" smtClean="0"/>
              <a:pPr>
                <a:defRPr/>
              </a:pPr>
              <a:t>13</a:t>
            </a:fld>
            <a:endParaRPr lang="en-US" sz="1200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1828800"/>
          </a:xfrm>
        </p:spPr>
        <p:txBody>
          <a:bodyPr/>
          <a:lstStyle/>
          <a:p>
            <a:pPr eaLnBrk="1" hangingPunct="1"/>
            <a:r>
              <a:rPr lang="en-US" sz="2400" b="1" i="1" smtClean="0">
                <a:solidFill>
                  <a:schemeClr val="bg1"/>
                </a:solidFill>
              </a:rPr>
              <a:t/>
            </a:r>
            <a:br>
              <a:rPr lang="en-US" sz="2400" b="1" i="1" smtClean="0">
                <a:solidFill>
                  <a:schemeClr val="bg1"/>
                </a:solidFill>
              </a:rPr>
            </a:br>
            <a:endParaRPr lang="en-US" sz="3600" b="1" smtClean="0">
              <a:solidFill>
                <a:schemeClr val="bg1"/>
              </a:solidFill>
            </a:endParaRPr>
          </a:p>
        </p:txBody>
      </p:sp>
      <p:sp>
        <p:nvSpPr>
          <p:cNvPr id="14340" name="Rectangle 3"/>
          <p:cNvSpPr>
            <a:spLocks noChangeArrowheads="1"/>
          </p:cNvSpPr>
          <p:nvPr>
            <p:ph type="body" idx="1"/>
          </p:nvPr>
        </p:nvSpPr>
        <p:spPr>
          <a:xfrm>
            <a:off x="609600" y="304800"/>
            <a:ext cx="7929563" cy="685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400" b="1" smtClean="0">
              <a:solidFill>
                <a:srgbClr val="FFFF00"/>
              </a:solidFill>
            </a:endParaRPr>
          </a:p>
        </p:txBody>
      </p:sp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1143000" y="2514600"/>
            <a:ext cx="7620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Arial" charset="0"/>
              </a:rPr>
              <a:t>Bài 2. Viết những </a:t>
            </a:r>
            <a:r>
              <a:rPr lang="vi-VN" b="1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FFFF00"/>
                </a:solidFill>
                <a:latin typeface="Arial" charset="0"/>
              </a:rPr>
              <a:t>iều em vừa kể thành một </a:t>
            </a:r>
            <a:r>
              <a:rPr lang="vi-VN" b="1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FFFF00"/>
                </a:solidFill>
                <a:latin typeface="Arial" charset="0"/>
              </a:rPr>
              <a:t>oạn v</a:t>
            </a:r>
            <a:r>
              <a:rPr lang="vi-VN" b="1">
                <a:solidFill>
                  <a:srgbClr val="FFFF00"/>
                </a:solidFill>
                <a:latin typeface="Arial" charset="0"/>
              </a:rPr>
              <a:t>ă</a:t>
            </a:r>
            <a:r>
              <a:rPr lang="en-US" b="1">
                <a:solidFill>
                  <a:srgbClr val="FFFF00"/>
                </a:solidFill>
                <a:latin typeface="Arial" charset="0"/>
              </a:rPr>
              <a:t>n ngắn ( từ 5 – 7 câu)</a:t>
            </a:r>
            <a:r>
              <a:rPr lang="en-US" sz="2400" b="1">
                <a:solidFill>
                  <a:srgbClr val="FFFF00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39941-2CA6-4A28-A2E6-B579F305EF14}" type="slidenum">
              <a:rPr lang="en-US" sz="1100" smtClean="0"/>
              <a:pPr>
                <a:defRPr/>
              </a:pPr>
              <a:t>14</a:t>
            </a:fld>
            <a:endParaRPr lang="en-US" sz="1100" smtClean="0"/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Oval 10"/>
          <p:cNvSpPr>
            <a:spLocks noChangeArrowheads="1"/>
          </p:cNvSpPr>
          <p:nvPr/>
        </p:nvSpPr>
        <p:spPr bwMode="auto">
          <a:xfrm>
            <a:off x="1371600" y="1371600"/>
            <a:ext cx="6553200" cy="2667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15365" name="Text Box 11"/>
          <p:cNvSpPr txBox="1">
            <a:spLocks noChangeArrowheads="1"/>
          </p:cNvSpPr>
          <p:nvPr/>
        </p:nvSpPr>
        <p:spPr bwMode="auto">
          <a:xfrm>
            <a:off x="2209800" y="2057400"/>
            <a:ext cx="5410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Arial" charset="0"/>
              </a:rPr>
              <a:t>1. Theo em thế nào là v</a:t>
            </a:r>
            <a:r>
              <a:rPr lang="vi-VN" sz="2400" b="1">
                <a:solidFill>
                  <a:srgbClr val="0000CC"/>
                </a:solidFill>
                <a:latin typeface="Arial" charset="0"/>
              </a:rPr>
              <a:t>ă</a:t>
            </a:r>
            <a:r>
              <a:rPr lang="en-US" sz="2400" b="1">
                <a:solidFill>
                  <a:srgbClr val="0000CC"/>
                </a:solidFill>
                <a:latin typeface="Arial" charset="0"/>
              </a:rPr>
              <a:t>n kể chuyện?</a:t>
            </a:r>
          </a:p>
        </p:txBody>
      </p:sp>
      <p:sp>
        <p:nvSpPr>
          <p:cNvPr id="15366" name="AutoShape 13"/>
          <p:cNvSpPr>
            <a:spLocks noChangeArrowheads="1"/>
          </p:cNvSpPr>
          <p:nvPr/>
        </p:nvSpPr>
        <p:spPr bwMode="auto">
          <a:xfrm>
            <a:off x="1600200" y="4191000"/>
            <a:ext cx="6248400" cy="15240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15367" name="Text Box 14"/>
          <p:cNvSpPr txBox="1">
            <a:spLocks noChangeArrowheads="1"/>
          </p:cNvSpPr>
          <p:nvPr/>
        </p:nvSpPr>
        <p:spPr bwMode="auto">
          <a:xfrm>
            <a:off x="1752600" y="4438650"/>
            <a:ext cx="6019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Arial" charset="0"/>
              </a:rPr>
              <a:t>V</a:t>
            </a:r>
            <a:r>
              <a:rPr lang="vi-VN" sz="2400" b="1">
                <a:solidFill>
                  <a:srgbClr val="0000CC"/>
                </a:solidFill>
                <a:latin typeface="Arial" charset="0"/>
              </a:rPr>
              <a:t>ă</a:t>
            </a:r>
            <a:r>
              <a:rPr lang="en-US" sz="2400" b="1">
                <a:solidFill>
                  <a:srgbClr val="0000CC"/>
                </a:solidFill>
                <a:latin typeface="Arial" charset="0"/>
              </a:rPr>
              <a:t>n kể chuyện là kể lại một cách hồn nhiên, chân thật về những sự việc </a:t>
            </a:r>
            <a:r>
              <a:rPr lang="vi-VN" sz="2400" b="1">
                <a:solidFill>
                  <a:srgbClr val="0000CC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0000CC"/>
                </a:solidFill>
                <a:latin typeface="Arial" charset="0"/>
              </a:rPr>
              <a:t>ã diễn ra.</a:t>
            </a:r>
          </a:p>
        </p:txBody>
      </p:sp>
      <p:sp>
        <p:nvSpPr>
          <p:cNvPr id="15368" name="Text Box 15"/>
          <p:cNvSpPr txBox="1">
            <a:spLocks noChangeArrowheads="1"/>
          </p:cNvSpPr>
          <p:nvPr/>
        </p:nvSpPr>
        <p:spPr bwMode="auto">
          <a:xfrm>
            <a:off x="3657600" y="685800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Arial" charset="0"/>
              </a:rPr>
              <a:t>CỦNG CỐ BÀI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69C93-DFC1-407D-8BCF-B9BBFB020FA7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grpSp>
        <p:nvGrpSpPr>
          <p:cNvPr id="5123" name="Group 8"/>
          <p:cNvGrpSpPr>
            <a:grpSpLocks/>
          </p:cNvGrpSpPr>
          <p:nvPr/>
        </p:nvGrpSpPr>
        <p:grpSpPr bwMode="auto">
          <a:xfrm>
            <a:off x="1905000" y="609600"/>
            <a:ext cx="5410200" cy="1676400"/>
            <a:chOff x="1440" y="576"/>
            <a:chExt cx="3408" cy="1056"/>
          </a:xfrm>
        </p:grpSpPr>
        <p:sp>
          <p:nvSpPr>
            <p:cNvPr id="5125" name="AutoShape 6"/>
            <p:cNvSpPr>
              <a:spLocks noChangeArrowheads="1"/>
            </p:cNvSpPr>
            <p:nvPr/>
          </p:nvSpPr>
          <p:spPr bwMode="auto">
            <a:xfrm>
              <a:off x="1440" y="576"/>
              <a:ext cx="3408" cy="1056"/>
            </a:xfrm>
            <a:prstGeom prst="horizontalScrol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5126" name="Text Box 7"/>
            <p:cNvSpPr txBox="1">
              <a:spLocks noChangeArrowheads="1"/>
            </p:cNvSpPr>
            <p:nvPr/>
          </p:nvSpPr>
          <p:spPr bwMode="auto">
            <a:xfrm>
              <a:off x="1920" y="864"/>
              <a:ext cx="268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 b="1">
                  <a:solidFill>
                    <a:srgbClr val="FF3300"/>
                  </a:solidFill>
                  <a:latin typeface="Arial" charset="0"/>
                </a:rPr>
                <a:t>Kiểm tra bài cũ </a:t>
              </a:r>
            </a:p>
          </p:txBody>
        </p:sp>
      </p:grp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457200" y="2895600"/>
            <a:ext cx="853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Arial" charset="0"/>
              </a:rPr>
              <a:t>1. Nội dung cuộc họp gồm mấy phần? Đó là những phần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9B4FC5-E667-48B1-B85F-666CAB18FD18}" type="slidenum">
              <a:rPr lang="en-US" sz="1200" smtClean="0"/>
              <a:pPr>
                <a:defRPr/>
              </a:pPr>
              <a:t>3</a:t>
            </a:fld>
            <a:endParaRPr lang="en-US" sz="120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1828800"/>
          </a:xfrm>
        </p:spPr>
        <p:txBody>
          <a:bodyPr/>
          <a:lstStyle/>
          <a:p>
            <a:pPr eaLnBrk="1" hangingPunct="1"/>
            <a:r>
              <a:rPr lang="en-US" sz="2400" b="1" i="1" smtClean="0">
                <a:solidFill>
                  <a:schemeClr val="bg1"/>
                </a:solidFill>
              </a:rPr>
              <a:t/>
            </a:r>
            <a:br>
              <a:rPr lang="en-US" sz="2400" b="1" i="1" smtClean="0">
                <a:solidFill>
                  <a:schemeClr val="bg1"/>
                </a:solidFill>
              </a:rPr>
            </a:br>
            <a:r>
              <a:rPr lang="en-US" sz="2400" b="1" i="1" smtClean="0">
                <a:solidFill>
                  <a:schemeClr val="bg1"/>
                </a:solidFill>
              </a:rPr>
              <a:t>Tiết 6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8005763" cy="685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FFFF00"/>
                </a:solidFill>
              </a:rPr>
              <a:t>Tập làm v</a:t>
            </a:r>
            <a:r>
              <a:rPr lang="vi-VN" sz="2400" b="1" smtClean="0">
                <a:solidFill>
                  <a:srgbClr val="FFFF00"/>
                </a:solidFill>
              </a:rPr>
              <a:t>ă</a:t>
            </a:r>
            <a:r>
              <a:rPr lang="en-US" sz="2400" b="1" smtClean="0">
                <a:solidFill>
                  <a:srgbClr val="FFFF00"/>
                </a:solidFill>
              </a:rPr>
              <a:t>n: H</a:t>
            </a:r>
            <a:r>
              <a:rPr lang="vi-VN" sz="2400" b="1" smtClean="0">
                <a:solidFill>
                  <a:srgbClr val="FFFF00"/>
                </a:solidFill>
              </a:rPr>
              <a:t>Ư</a:t>
            </a:r>
            <a:r>
              <a:rPr lang="en-US" sz="2400" b="1" smtClean="0">
                <a:solidFill>
                  <a:srgbClr val="FFFF00"/>
                </a:solidFill>
              </a:rPr>
              <a:t>ỚNG DẪN LÀM BÀI TẬP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1828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>
                <a:solidFill>
                  <a:srgbClr val="FFFF00"/>
                </a:solidFill>
                <a:latin typeface="Arial" charset="0"/>
              </a:rPr>
              <a:t>I. Bài tập 1.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2438400" y="1752600"/>
            <a:ext cx="495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Arial" charset="0"/>
              </a:rPr>
              <a:t>Kể lại buổi </a:t>
            </a:r>
            <a:r>
              <a:rPr lang="vi-VN" sz="2800" b="1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FFFF00"/>
                </a:solidFill>
                <a:latin typeface="Arial" charset="0"/>
              </a:rPr>
              <a:t>ầu em </a:t>
            </a:r>
            <a:r>
              <a:rPr lang="vi-VN" sz="2800" b="1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FFFF00"/>
                </a:solidFill>
                <a:latin typeface="Arial" charset="0"/>
              </a:rPr>
              <a:t>i học</a:t>
            </a:r>
          </a:p>
        </p:txBody>
      </p:sp>
      <p:pic>
        <p:nvPicPr>
          <p:cNvPr id="52232" name="Track 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4" descr="2008411102823_di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2830513"/>
            <a:ext cx="4114800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232"/>
                </p:tgtEl>
              </p:cMediaNode>
            </p:audio>
          </p:childTnLst>
        </p:cTn>
      </p:par>
    </p:tnLst>
    <p:bldLst>
      <p:bldP spid="52228" grpId="0"/>
      <p:bldP spid="522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DA1A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A8ABF-B169-4B44-BE30-775FD9DF3DF1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828800"/>
          </a:xfrm>
        </p:spPr>
        <p:txBody>
          <a:bodyPr/>
          <a:lstStyle/>
          <a:p>
            <a:pPr eaLnBrk="1" hangingPunct="1"/>
            <a:r>
              <a:rPr lang="en-US" sz="2800" b="1" i="1" smtClean="0">
                <a:solidFill>
                  <a:srgbClr val="0000CC"/>
                </a:solidFill>
              </a:rPr>
              <a:t/>
            </a:r>
            <a:br>
              <a:rPr lang="en-US" sz="2800" b="1" i="1" smtClean="0">
                <a:solidFill>
                  <a:srgbClr val="0000CC"/>
                </a:solidFill>
              </a:rPr>
            </a:br>
            <a:r>
              <a:rPr lang="en-US" sz="2800" b="1" i="1" smtClean="0">
                <a:solidFill>
                  <a:srgbClr val="0000CC"/>
                </a:solidFill>
              </a:rPr>
              <a:t>Tiết 6, tuần 6.</a:t>
            </a:r>
            <a:r>
              <a:rPr lang="en-US" sz="4000" smtClean="0">
                <a:solidFill>
                  <a:srgbClr val="0000CC"/>
                </a:solidFill>
              </a:rPr>
              <a:t/>
            </a:r>
            <a:br>
              <a:rPr lang="en-US" sz="4000" smtClean="0">
                <a:solidFill>
                  <a:srgbClr val="0000CC"/>
                </a:solidFill>
              </a:rPr>
            </a:br>
            <a:endParaRPr lang="en-US" sz="4000" b="1" smtClean="0">
              <a:solidFill>
                <a:srgbClr val="0000CC"/>
              </a:solidFill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7929563" cy="685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solidFill>
                  <a:srgbClr val="0000CC"/>
                </a:solidFill>
              </a:rPr>
              <a:t>Tập làm v</a:t>
            </a:r>
            <a:r>
              <a:rPr lang="vi-VN" sz="2800" b="1" smtClean="0">
                <a:solidFill>
                  <a:srgbClr val="0000CC"/>
                </a:solidFill>
              </a:rPr>
              <a:t>ă</a:t>
            </a:r>
            <a:r>
              <a:rPr lang="en-US" sz="2800" b="1" smtClean="0">
                <a:solidFill>
                  <a:srgbClr val="0000CC"/>
                </a:solidFill>
              </a:rPr>
              <a:t>n: H</a:t>
            </a:r>
            <a:r>
              <a:rPr lang="vi-VN" sz="2800" b="1" smtClean="0">
                <a:solidFill>
                  <a:srgbClr val="0000CC"/>
                </a:solidFill>
              </a:rPr>
              <a:t>Ư</a:t>
            </a:r>
            <a:r>
              <a:rPr lang="en-US" sz="2800" b="1" smtClean="0">
                <a:solidFill>
                  <a:srgbClr val="0000CC"/>
                </a:solidFill>
              </a:rPr>
              <a:t>ỚNG DẪN LÀM BÀI TẬP</a:t>
            </a: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533400" y="28194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>
                <a:solidFill>
                  <a:srgbClr val="0000CC"/>
                </a:solidFill>
                <a:latin typeface="Arial" charset="0"/>
              </a:rPr>
              <a:t>I. Bài tập 1.</a:t>
            </a:r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0" y="3657600"/>
            <a:ext cx="853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" charset="0"/>
              </a:rPr>
              <a:t>Kể lại buổi </a:t>
            </a:r>
            <a:r>
              <a:rPr lang="vi-VN" sz="2800" b="1">
                <a:solidFill>
                  <a:srgbClr val="0000CC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0000CC"/>
                </a:solidFill>
                <a:latin typeface="Arial" charset="0"/>
              </a:rPr>
              <a:t>ầu em </a:t>
            </a:r>
            <a:r>
              <a:rPr lang="vi-VN" sz="2800" b="1">
                <a:solidFill>
                  <a:srgbClr val="0000CC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0000CC"/>
                </a:solidFill>
                <a:latin typeface="Arial" charset="0"/>
              </a:rPr>
              <a:t>i học</a:t>
            </a:r>
          </a:p>
        </p:txBody>
      </p:sp>
      <p:pic>
        <p:nvPicPr>
          <p:cNvPr id="91146" name="co ke chuyen 2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172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14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305EA-BDB9-4A0A-A45B-02CD63A90B44}" type="slidenum">
              <a:rPr lang="en-US" sz="1200" smtClean="0"/>
              <a:pPr>
                <a:defRPr/>
              </a:pPr>
              <a:t>5</a:t>
            </a:fld>
            <a:endParaRPr lang="en-US" sz="1200" smtClean="0"/>
          </a:p>
        </p:txBody>
      </p:sp>
      <p:pic>
        <p:nvPicPr>
          <p:cNvPr id="8195" name="Picture 2" descr="netease-10-1024x768-org866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9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7" descr="13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905000"/>
            <a:ext cx="12096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10"/>
          <p:cNvSpPr>
            <a:spLocks noChangeArrowheads="1"/>
          </p:cNvSpPr>
          <p:nvPr/>
        </p:nvSpPr>
        <p:spPr bwMode="auto">
          <a:xfrm>
            <a:off x="2819400" y="381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b="1">
                <a:solidFill>
                  <a:srgbClr val="FF3300"/>
                </a:solidFill>
                <a:latin typeface="Arial" charset="0"/>
              </a:rPr>
              <a:t>I. BÀI TẬP 1.</a:t>
            </a:r>
          </a:p>
        </p:txBody>
      </p:sp>
      <p:sp>
        <p:nvSpPr>
          <p:cNvPr id="8198" name="Text Box 11"/>
          <p:cNvSpPr txBox="1">
            <a:spLocks noChangeArrowheads="1"/>
          </p:cNvSpPr>
          <p:nvPr/>
        </p:nvSpPr>
        <p:spPr bwMode="auto">
          <a:xfrm>
            <a:off x="1676400" y="990600"/>
            <a:ext cx="6019800" cy="584200"/>
          </a:xfrm>
          <a:prstGeom prst="rect">
            <a:avLst/>
          </a:prstGeom>
          <a:solidFill>
            <a:srgbClr val="0000CC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Kể lại buổi </a:t>
            </a:r>
            <a:r>
              <a:rPr lang="vi-VN">
                <a:solidFill>
                  <a:schemeClr val="bg1"/>
                </a:solidFill>
                <a:latin typeface="Arial" charset="0"/>
              </a:rPr>
              <a:t>đ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ầu tiên em </a:t>
            </a:r>
            <a:r>
              <a:rPr lang="vi-VN">
                <a:solidFill>
                  <a:schemeClr val="bg1"/>
                </a:solidFill>
                <a:latin typeface="Arial" charset="0"/>
              </a:rPr>
              <a:t>đ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i học</a:t>
            </a:r>
            <a:endParaRPr lang="en-US" b="1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78871" name="Picture 23" descr="Picture 0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62400"/>
            <a:ext cx="3810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AutoShape 24"/>
          <p:cNvSpPr>
            <a:spLocks noChangeArrowheads="1"/>
          </p:cNvSpPr>
          <p:nvPr/>
        </p:nvSpPr>
        <p:spPr bwMode="auto">
          <a:xfrm>
            <a:off x="5029200" y="1828800"/>
            <a:ext cx="3352800" cy="3886200"/>
          </a:xfrm>
          <a:prstGeom prst="wedgeEllipseCallout">
            <a:avLst>
              <a:gd name="adj1" fmla="val -167991"/>
              <a:gd name="adj2" fmla="val 4044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b="1">
                <a:solidFill>
                  <a:srgbClr val="0033CC"/>
                </a:solidFill>
                <a:latin typeface="Arial" charset="0"/>
              </a:rPr>
              <a:t>1. Em </a:t>
            </a:r>
            <a:r>
              <a:rPr lang="vi-VN" sz="2800" b="1">
                <a:solidFill>
                  <a:srgbClr val="0033CC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0033CC"/>
                </a:solidFill>
                <a:latin typeface="Arial" charset="0"/>
              </a:rPr>
              <a:t>ến tr</a:t>
            </a:r>
            <a:r>
              <a:rPr lang="vi-VN" sz="2800" b="1">
                <a:solidFill>
                  <a:srgbClr val="0033CC"/>
                </a:solidFill>
                <a:latin typeface="Arial" charset="0"/>
              </a:rPr>
              <a:t>ư</a:t>
            </a:r>
            <a:r>
              <a:rPr lang="en-US" sz="2800" b="1">
                <a:solidFill>
                  <a:srgbClr val="0033CC"/>
                </a:solidFill>
                <a:latin typeface="Arial" charset="0"/>
              </a:rPr>
              <a:t>ờng vào buổi sáng hay buổi chiều? Thời tiết ra sao?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8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78BD0-D8C1-412E-8B6C-300BF234410D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pic>
        <p:nvPicPr>
          <p:cNvPr id="9219" name="Picture 2" descr="hin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762000"/>
            <a:ext cx="7010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Rectangle 3"/>
          <p:cNvSpPr>
            <a:spLocks noGrp="1" noChangeArrowheads="1"/>
          </p:cNvSpPr>
          <p:nvPr>
            <p:ph type="title"/>
          </p:nvPr>
        </p:nvSpPr>
        <p:spPr>
          <a:xfrm>
            <a:off x="2895600" y="1981200"/>
            <a:ext cx="3352800" cy="3048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/>
            </a:r>
            <a:br>
              <a:rPr lang="en-US" b="1" smtClean="0">
                <a:solidFill>
                  <a:schemeClr val="bg1"/>
                </a:solidFill>
              </a:rPr>
            </a:br>
            <a:r>
              <a:rPr lang="en-US" b="1" smtClean="0">
                <a:solidFill>
                  <a:srgbClr val="FF3300"/>
                </a:solidFill>
              </a:rPr>
              <a:t>Em </a:t>
            </a:r>
            <a:r>
              <a:rPr lang="vi-VN" b="1" smtClean="0">
                <a:solidFill>
                  <a:srgbClr val="FF3300"/>
                </a:solidFill>
              </a:rPr>
              <a:t>đ</a:t>
            </a:r>
            <a:r>
              <a:rPr lang="en-US" b="1" smtClean="0">
                <a:solidFill>
                  <a:srgbClr val="FF3300"/>
                </a:solidFill>
              </a:rPr>
              <a:t>ến tr</a:t>
            </a:r>
            <a:r>
              <a:rPr lang="vi-VN" b="1" smtClean="0">
                <a:solidFill>
                  <a:srgbClr val="FF3300"/>
                </a:solidFill>
              </a:rPr>
              <a:t>ư</a:t>
            </a:r>
            <a:r>
              <a:rPr lang="en-US" b="1" smtClean="0">
                <a:solidFill>
                  <a:srgbClr val="FF3300"/>
                </a:solidFill>
              </a:rPr>
              <a:t>ờng vào một buổi sáng mùa thu mát mẻ.</a:t>
            </a:r>
            <a:r>
              <a:rPr lang="en-US" b="1" smtClean="0">
                <a:solidFill>
                  <a:schemeClr val="bg1"/>
                </a:solidFill>
              </a:rPr>
              <a:t>        </a:t>
            </a:r>
            <a:br>
              <a:rPr lang="en-US" b="1" smtClean="0">
                <a:solidFill>
                  <a:schemeClr val="bg1"/>
                </a:solidFill>
              </a:rPr>
            </a:br>
            <a:r>
              <a:rPr lang="en-US" b="1" smtClean="0">
                <a:solidFill>
                  <a:schemeClr val="bg1"/>
                </a:solidFill>
              </a:rPr>
              <a:t>        </a:t>
            </a:r>
            <a:endParaRPr lang="en-US" sz="5400" b="1" smtClean="0">
              <a:solidFill>
                <a:srgbClr val="FF0033"/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7323A0-5FC3-4CC7-9456-AC12A1792344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pic>
        <p:nvPicPr>
          <p:cNvPr id="1028" name="Picture 2" descr="netease-10-1024x768-org866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69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3" descr="13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1828800"/>
            <a:ext cx="12096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228600" y="1752600"/>
            <a:ext cx="3352800" cy="2514600"/>
          </a:xfrm>
          <a:prstGeom prst="wedgeEllipseCallout">
            <a:avLst>
              <a:gd name="adj1" fmla="val 82245"/>
              <a:gd name="adj2" fmla="val 669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>
                <a:solidFill>
                  <a:srgbClr val="0033CC"/>
                </a:solidFill>
                <a:latin typeface="Arial" charset="0"/>
              </a:rPr>
              <a:t> 2. Ai dẫn em </a:t>
            </a:r>
            <a:r>
              <a:rPr lang="vi-VN" b="1">
                <a:solidFill>
                  <a:srgbClr val="0033CC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0033CC"/>
                </a:solidFill>
                <a:latin typeface="Arial" charset="0"/>
              </a:rPr>
              <a:t>ến tr</a:t>
            </a:r>
            <a:r>
              <a:rPr lang="vi-VN" b="1">
                <a:solidFill>
                  <a:srgbClr val="0033CC"/>
                </a:solidFill>
                <a:latin typeface="Arial" charset="0"/>
              </a:rPr>
              <a:t>ư</a:t>
            </a:r>
            <a:r>
              <a:rPr lang="en-US" b="1">
                <a:solidFill>
                  <a:srgbClr val="0033CC"/>
                </a:solidFill>
                <a:latin typeface="Arial" charset="0"/>
              </a:rPr>
              <a:t>ờng?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2819400" y="381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b="1">
                <a:solidFill>
                  <a:srgbClr val="FF3300"/>
                </a:solidFill>
                <a:latin typeface="Arial" charset="0"/>
              </a:rPr>
              <a:t>I. BÀI TẬP 1.</a:t>
            </a:r>
          </a:p>
        </p:txBody>
      </p:sp>
      <p:sp>
        <p:nvSpPr>
          <p:cNvPr id="1032" name="Text Box 11"/>
          <p:cNvSpPr txBox="1">
            <a:spLocks noChangeArrowheads="1"/>
          </p:cNvSpPr>
          <p:nvPr/>
        </p:nvSpPr>
        <p:spPr bwMode="auto">
          <a:xfrm>
            <a:off x="1676400" y="990600"/>
            <a:ext cx="6019800" cy="646113"/>
          </a:xfrm>
          <a:prstGeom prst="rect">
            <a:avLst/>
          </a:prstGeom>
          <a:solidFill>
            <a:srgbClr val="0000CC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FF00"/>
                </a:solidFill>
                <a:latin typeface="Arial" charset="0"/>
              </a:rPr>
              <a:t>Kể lại buổi </a:t>
            </a:r>
            <a:r>
              <a:rPr lang="vi-VN" sz="3600" b="1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 sz="3600" b="1">
                <a:solidFill>
                  <a:srgbClr val="FFFF00"/>
                </a:solidFill>
                <a:latin typeface="Arial" charset="0"/>
              </a:rPr>
              <a:t>ầu em </a:t>
            </a:r>
            <a:r>
              <a:rPr lang="vi-VN" sz="3600" b="1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 sz="3600" b="1">
                <a:solidFill>
                  <a:srgbClr val="FFFF00"/>
                </a:solidFill>
                <a:latin typeface="Arial" charset="0"/>
              </a:rPr>
              <a:t>i học?</a:t>
            </a:r>
          </a:p>
        </p:txBody>
      </p:sp>
      <p:graphicFrame>
        <p:nvGraphicFramePr>
          <p:cNvPr id="1026" name="Object 12"/>
          <p:cNvGraphicFramePr>
            <a:graphicFrameLocks noChangeAspect="1"/>
          </p:cNvGraphicFramePr>
          <p:nvPr/>
        </p:nvGraphicFramePr>
        <p:xfrm>
          <a:off x="4876800" y="3810000"/>
          <a:ext cx="2209800" cy="2667000"/>
        </p:xfrm>
        <a:graphic>
          <a:graphicData uri="http://schemas.openxmlformats.org/presentationml/2006/ole">
            <p:oleObj spid="_x0000_s1026" name="Bitmap Image" r:id="rId5" imgW="819048" imgH="1448002" progId="Paint.Picture">
              <p:embed/>
            </p:oleObj>
          </a:graphicData>
        </a:graphic>
      </p:graphicFrame>
      <p:pic>
        <p:nvPicPr>
          <p:cNvPr id="1033" name="Picture 13" descr="2008411102823_di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3733800"/>
            <a:ext cx="32004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39F310-7CF1-4E67-884F-0B009510F363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pic>
        <p:nvPicPr>
          <p:cNvPr id="10243" name="Picture 2" descr="hinh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762000"/>
            <a:ext cx="7010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1" name="Rectangle 3"/>
          <p:cNvSpPr>
            <a:spLocks noGrp="1" noChangeArrowheads="1"/>
          </p:cNvSpPr>
          <p:nvPr>
            <p:ph type="title"/>
          </p:nvPr>
        </p:nvSpPr>
        <p:spPr>
          <a:xfrm>
            <a:off x="2971800" y="1981200"/>
            <a:ext cx="3352800" cy="3048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/>
            </a:r>
            <a:br>
              <a:rPr lang="en-US" b="1" smtClean="0">
                <a:solidFill>
                  <a:schemeClr val="bg1"/>
                </a:solidFill>
              </a:rPr>
            </a:br>
            <a:r>
              <a:rPr lang="en-US" b="1" smtClean="0">
                <a:solidFill>
                  <a:srgbClr val="FF3300"/>
                </a:solidFill>
              </a:rPr>
              <a:t>Bố và mẹ em </a:t>
            </a:r>
            <a:r>
              <a:rPr lang="vi-VN" b="1" smtClean="0">
                <a:solidFill>
                  <a:srgbClr val="FF3300"/>
                </a:solidFill>
              </a:rPr>
              <a:t>đư</a:t>
            </a:r>
            <a:r>
              <a:rPr lang="en-US" b="1" smtClean="0">
                <a:solidFill>
                  <a:srgbClr val="FF3300"/>
                </a:solidFill>
              </a:rPr>
              <a:t>a em </a:t>
            </a:r>
            <a:r>
              <a:rPr lang="vi-VN" b="1" smtClean="0">
                <a:solidFill>
                  <a:srgbClr val="FF3300"/>
                </a:solidFill>
              </a:rPr>
              <a:t>đ</a:t>
            </a:r>
            <a:r>
              <a:rPr lang="en-US" b="1" smtClean="0">
                <a:solidFill>
                  <a:srgbClr val="FF3300"/>
                </a:solidFill>
              </a:rPr>
              <a:t>ến tr</a:t>
            </a:r>
            <a:r>
              <a:rPr lang="vi-VN" b="1" smtClean="0">
                <a:solidFill>
                  <a:srgbClr val="FF3300"/>
                </a:solidFill>
              </a:rPr>
              <a:t>ư</a:t>
            </a:r>
            <a:r>
              <a:rPr lang="en-US" b="1" smtClean="0">
                <a:solidFill>
                  <a:srgbClr val="FF3300"/>
                </a:solidFill>
              </a:rPr>
              <a:t>ờng. </a:t>
            </a:r>
            <a:r>
              <a:rPr lang="en-US" b="1" smtClean="0">
                <a:solidFill>
                  <a:schemeClr val="bg1"/>
                </a:solidFill>
              </a:rPr>
              <a:t/>
            </a:r>
            <a:br>
              <a:rPr lang="en-US" b="1" smtClean="0">
                <a:solidFill>
                  <a:schemeClr val="bg1"/>
                </a:solidFill>
              </a:rPr>
            </a:br>
            <a:r>
              <a:rPr lang="en-US" b="1" smtClean="0">
                <a:solidFill>
                  <a:schemeClr val="bg1"/>
                </a:solidFill>
              </a:rPr>
              <a:t>        </a:t>
            </a:r>
            <a:endParaRPr lang="en-US" sz="5400" b="1" smtClean="0">
              <a:solidFill>
                <a:srgbClr val="FF0033"/>
              </a:solidFill>
            </a:endParaRPr>
          </a:p>
        </p:txBody>
      </p:sp>
      <p:pic>
        <p:nvPicPr>
          <p:cNvPr id="10245" name="Picture 6" descr="SO00483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0"/>
            <a:ext cx="16764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O00483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764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orded Sound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8F2F3-8783-4583-A72F-696608480239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pic>
        <p:nvPicPr>
          <p:cNvPr id="2052" name="Picture 2" descr="netease-10-1024x768-org866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69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3" descr="13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1600200"/>
            <a:ext cx="10652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1371600" y="1981200"/>
            <a:ext cx="3733800" cy="2362200"/>
          </a:xfrm>
          <a:prstGeom prst="wedgeEllipseCallout">
            <a:avLst>
              <a:gd name="adj1" fmla="val -57995"/>
              <a:gd name="adj2" fmla="val 7620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>
                <a:solidFill>
                  <a:srgbClr val="0033CC"/>
                </a:solidFill>
                <a:latin typeface="Arial" charset="0"/>
              </a:rPr>
              <a:t>  3. Lúc </a:t>
            </a:r>
            <a:r>
              <a:rPr lang="vi-VN" b="1">
                <a:solidFill>
                  <a:srgbClr val="0033CC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0033CC"/>
                </a:solidFill>
                <a:latin typeface="Arial" charset="0"/>
              </a:rPr>
              <a:t>ầu em bỡ ngỡ ra sao?</a:t>
            </a:r>
          </a:p>
        </p:txBody>
      </p:sp>
      <p:grpSp>
        <p:nvGrpSpPr>
          <p:cNvPr id="2055" name="Group 7"/>
          <p:cNvGrpSpPr>
            <a:grpSpLocks/>
          </p:cNvGrpSpPr>
          <p:nvPr/>
        </p:nvGrpSpPr>
        <p:grpSpPr bwMode="auto">
          <a:xfrm>
            <a:off x="0" y="5029200"/>
            <a:ext cx="2590800" cy="1828800"/>
            <a:chOff x="1920" y="2736"/>
            <a:chExt cx="1680" cy="1440"/>
          </a:xfrm>
        </p:grpSpPr>
        <p:pic>
          <p:nvPicPr>
            <p:cNvPr id="2058" name="Picture 8" descr="T3boi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20" y="2736"/>
              <a:ext cx="1680" cy="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9" name="Rectangle 9"/>
            <p:cNvSpPr>
              <a:spLocks noChangeArrowheads="1"/>
            </p:cNvSpPr>
            <p:nvPr/>
          </p:nvSpPr>
          <p:spPr bwMode="auto">
            <a:xfrm>
              <a:off x="2832" y="4032"/>
              <a:ext cx="768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2819400" y="381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b="1">
                <a:solidFill>
                  <a:srgbClr val="FF3300"/>
                </a:solidFill>
                <a:latin typeface="Arial" charset="0"/>
              </a:rPr>
              <a:t>I. BÀI TẬP 1.</a:t>
            </a:r>
          </a:p>
        </p:txBody>
      </p:sp>
      <p:sp>
        <p:nvSpPr>
          <p:cNvPr id="2057" name="Text Box 11"/>
          <p:cNvSpPr txBox="1">
            <a:spLocks noChangeArrowheads="1"/>
          </p:cNvSpPr>
          <p:nvPr/>
        </p:nvSpPr>
        <p:spPr bwMode="auto">
          <a:xfrm>
            <a:off x="1676400" y="990600"/>
            <a:ext cx="6019800" cy="650875"/>
          </a:xfrm>
          <a:prstGeom prst="rect">
            <a:avLst/>
          </a:prstGeom>
          <a:solidFill>
            <a:srgbClr val="0000CC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latin typeface="Arial" charset="0"/>
              </a:rPr>
              <a:t>Kể lại buổi </a:t>
            </a:r>
            <a:r>
              <a:rPr lang="vi-VN" sz="3600">
                <a:solidFill>
                  <a:schemeClr val="bg1"/>
                </a:solidFill>
                <a:latin typeface="Arial" charset="0"/>
              </a:rPr>
              <a:t>đ</a:t>
            </a:r>
            <a:r>
              <a:rPr lang="en-US" sz="3600">
                <a:solidFill>
                  <a:schemeClr val="bg1"/>
                </a:solidFill>
                <a:latin typeface="Arial" charset="0"/>
              </a:rPr>
              <a:t>ầu em </a:t>
            </a:r>
            <a:r>
              <a:rPr lang="vi-VN" sz="3600">
                <a:solidFill>
                  <a:schemeClr val="bg1"/>
                </a:solidFill>
                <a:latin typeface="Arial" charset="0"/>
              </a:rPr>
              <a:t>đ</a:t>
            </a:r>
            <a:r>
              <a:rPr lang="en-US" sz="3600">
                <a:solidFill>
                  <a:schemeClr val="bg1"/>
                </a:solidFill>
                <a:latin typeface="Arial" charset="0"/>
              </a:rPr>
              <a:t>i học</a:t>
            </a:r>
            <a:endParaRPr lang="en-US" sz="3600" b="1">
              <a:solidFill>
                <a:srgbClr val="FFFF00"/>
              </a:solidFill>
              <a:latin typeface="Arial" charset="0"/>
            </a:endParaRPr>
          </a:p>
        </p:txBody>
      </p:sp>
      <p:graphicFrame>
        <p:nvGraphicFramePr>
          <p:cNvPr id="2050" name="Object 12"/>
          <p:cNvGraphicFramePr>
            <a:graphicFrameLocks noChangeAspect="1"/>
          </p:cNvGraphicFramePr>
          <p:nvPr/>
        </p:nvGraphicFramePr>
        <p:xfrm>
          <a:off x="5105400" y="3124200"/>
          <a:ext cx="2514600" cy="3581400"/>
        </p:xfrm>
        <a:graphic>
          <a:graphicData uri="http://schemas.openxmlformats.org/presentationml/2006/ole">
            <p:oleObj spid="_x0000_s2050" name="Bitmap Image" r:id="rId6" imgW="2905531" imgH="5687219" progId="Paint.Picture">
              <p:embed/>
            </p:oleObj>
          </a:graphicData>
        </a:graphic>
      </p:graphicFrame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445</Words>
  <Application>Microsoft Office PowerPoint</Application>
  <PresentationFormat>On-screen Show (4:3)</PresentationFormat>
  <Paragraphs>55</Paragraphs>
  <Slides>14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.VnTime</vt:lpstr>
      <vt:lpstr>Arial</vt:lpstr>
      <vt:lpstr>.VnTimeH</vt:lpstr>
      <vt:lpstr>Default Design</vt:lpstr>
      <vt:lpstr>Bitmap Image</vt:lpstr>
      <vt:lpstr>Slide 1</vt:lpstr>
      <vt:lpstr>Slide 2</vt:lpstr>
      <vt:lpstr> Tiết 6</vt:lpstr>
      <vt:lpstr> Tiết 6, tuần 6. </vt:lpstr>
      <vt:lpstr>Slide 5</vt:lpstr>
      <vt:lpstr> Em đến trường vào một buổi sáng mùa thu mát mẻ.                 </vt:lpstr>
      <vt:lpstr>Slide 7</vt:lpstr>
      <vt:lpstr> Bố và mẹ em đưa em đến trường.          </vt:lpstr>
      <vt:lpstr>Slide 9</vt:lpstr>
      <vt:lpstr>Em ngơ ngác nhìn các bạn xung quanh.         </vt:lpstr>
      <vt:lpstr>Slide 11</vt:lpstr>
      <vt:lpstr>Slide 12</vt:lpstr>
      <vt:lpstr> </vt:lpstr>
      <vt:lpstr>Slide 14</vt:lpstr>
    </vt:vector>
  </TitlesOfParts>
  <Company>DANG KHOA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Chungnt</dc:creator>
  <cp:lastModifiedBy>CSTeam</cp:lastModifiedBy>
  <cp:revision>148</cp:revision>
  <dcterms:created xsi:type="dcterms:W3CDTF">2008-05-09T14:57:54Z</dcterms:created>
  <dcterms:modified xsi:type="dcterms:W3CDTF">2016-06-29T10:09:45Z</dcterms:modified>
</cp:coreProperties>
</file>