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97" r:id="rId2"/>
    <p:sldId id="388" r:id="rId3"/>
    <p:sldId id="398" r:id="rId4"/>
    <p:sldId id="400" r:id="rId5"/>
    <p:sldId id="401" r:id="rId6"/>
    <p:sldId id="405" r:id="rId7"/>
    <p:sldId id="402" r:id="rId8"/>
    <p:sldId id="403" r:id="rId9"/>
    <p:sldId id="404" r:id="rId10"/>
    <p:sldId id="399" r:id="rId11"/>
    <p:sldId id="406" r:id="rId12"/>
    <p:sldId id="407" r:id="rId13"/>
    <p:sldId id="408" r:id="rId14"/>
    <p:sldId id="409" r:id="rId15"/>
    <p:sldId id="410" r:id="rId16"/>
    <p:sldId id="412" r:id="rId17"/>
    <p:sldId id="413" r:id="rId18"/>
    <p:sldId id="411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  <a:srgbClr val="000000"/>
    <a:srgbClr val="F5F4FE"/>
    <a:srgbClr val="DDDDDD"/>
    <a:srgbClr val="EEEDFD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6" autoAdjust="0"/>
    <p:restoredTop sz="94646" autoAdjust="0"/>
  </p:normalViewPr>
  <p:slideViewPr>
    <p:cSldViewPr>
      <p:cViewPr>
        <p:scale>
          <a:sx n="66" d="100"/>
          <a:sy n="66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A79C39-5124-48F4-BBFA-711CACF88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53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1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defTabSz="957263">
              <a:defRPr/>
            </a:pPr>
            <a:r>
              <a:rPr lang="en-US" sz="21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7" name="AutoShape 36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37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31 w 403"/>
                <a:gd name="T5" fmla="*/ 50 h 395"/>
                <a:gd name="T6" fmla="*/ 403 w 403"/>
                <a:gd name="T7" fmla="*/ 0 h 395"/>
                <a:gd name="T8" fmla="*/ 0 w 403"/>
                <a:gd name="T9" fmla="*/ 0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38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AD33C-FBF5-40C1-B33C-9A718BD92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E9672-5291-4ACD-9F10-4AAE6FC07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84481-646B-41DA-AAE7-5B14FE803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D453E-1964-4303-BED2-EE1BDF4D0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538D5-39AA-4FEC-9BD6-16577558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53636-6D4B-4399-B627-D557425A9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156D3-4151-4FFD-8919-DAA1375E3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61AF-01BF-422F-8A86-F2DDF7A5B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E9221-5090-46A8-844D-C62729B12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E41FA-0751-44FA-8064-5322C79E1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5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756 h 1005"/>
              <a:gd name="T2" fmla="*/ 576 w 5718"/>
              <a:gd name="T3" fmla="*/ 560 h 1005"/>
              <a:gd name="T4" fmla="*/ 1403 w 5718"/>
              <a:gd name="T5" fmla="*/ 390 h 1005"/>
              <a:gd name="T6" fmla="*/ 2452 w 5718"/>
              <a:gd name="T7" fmla="*/ 314 h 1005"/>
              <a:gd name="T8" fmla="*/ 3102 w 5718"/>
              <a:gd name="T9" fmla="*/ 326 h 1005"/>
              <a:gd name="T10" fmla="*/ 4043 w 5718"/>
              <a:gd name="T11" fmla="*/ 434 h 1005"/>
              <a:gd name="T12" fmla="*/ 4944 w 5718"/>
              <a:gd name="T13" fmla="*/ 668 h 1005"/>
              <a:gd name="T14" fmla="*/ 5691 w 5718"/>
              <a:gd name="T15" fmla="*/ 971 h 1005"/>
              <a:gd name="T16" fmla="*/ 5718 w 5718"/>
              <a:gd name="T17" fmla="*/ 19 h 1005"/>
              <a:gd name="T18" fmla="*/ 9 w 5718"/>
              <a:gd name="T19" fmla="*/ 0 h 10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>
              <a:defRPr sz="1300" b="1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>
              <a:defRPr sz="1300" b="1">
                <a:latin typeface="Verdana" pitchFamily="34" charset="0"/>
              </a:defRPr>
            </a:lvl1pPr>
          </a:lstStyle>
          <a:p>
            <a:pPr>
              <a:defRPr/>
            </a:pPr>
            <a:fld id="{BBC6D6AA-3B6E-46D2-8C81-77A6B9F8C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1031" name="Group 16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1033" name="Freeform 17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AutoShape 19"/>
            <p:cNvSpPr>
              <a:spLocks noChangeArrowheads="1"/>
            </p:cNvSpPr>
            <p:nvPr/>
          </p:nvSpPr>
          <p:spPr bwMode="gray">
            <a:xfrm>
              <a:off x="26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20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21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2" name="Line 22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dt="0"/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2900" b="1" i="0" u="none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 b="0" i="0" u="none">
          <a:solidFill>
            <a:schemeClr val="tx1"/>
          </a:solidFill>
          <a:latin typeface="+mj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9.jpeg"/><Relationship Id="rId7" Type="http://schemas.openxmlformats.org/officeDocument/2006/relationships/slide" Target="slide14.xml"/><Relationship Id="rId12" Type="http://schemas.openxmlformats.org/officeDocument/2006/relationships/slide" Target="slide17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11" Type="http://schemas.openxmlformats.org/officeDocument/2006/relationships/image" Target="../media/image7.gif"/><Relationship Id="rId5" Type="http://schemas.openxmlformats.org/officeDocument/2006/relationships/image" Target="../media/image11.jpeg"/><Relationship Id="rId10" Type="http://schemas.openxmlformats.org/officeDocument/2006/relationships/slide" Target="slide16.xml"/><Relationship Id="rId4" Type="http://schemas.openxmlformats.org/officeDocument/2006/relationships/image" Target="../media/image10.png"/><Relationship Id="rId9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5" Type="http://schemas.openxmlformats.org/officeDocument/2006/relationships/slide" Target="slide18.xml"/><Relationship Id="rId4" Type="http://schemas.openxmlformats.org/officeDocument/2006/relationships/image" Target="../media/image7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235526" name="WordArt 6" descr="Small checker board"/>
          <p:cNvSpPr>
            <a:spLocks noChangeArrowheads="1" noChangeShapeType="1" noTextEdit="1"/>
          </p:cNvSpPr>
          <p:nvPr/>
        </p:nvSpPr>
        <p:spPr bwMode="auto">
          <a:xfrm>
            <a:off x="1524000" y="1752600"/>
            <a:ext cx="6858000" cy="3581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6000" b="1" kern="10" spc="-60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MÔN :   Tập đọc</a:t>
            </a:r>
          </a:p>
          <a:p>
            <a:pPr algn="ctr"/>
            <a:r>
              <a:rPr lang="vi-VN" sz="6000" b="1" kern="10" spc="-60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LỚP :  </a:t>
            </a:r>
            <a:r>
              <a:rPr lang="en-US" sz="6000" b="1" kern="10" spc="-60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2291" name="Rectangle 9"/>
          <p:cNvSpPr>
            <a:spLocks noChangeArrowheads="1"/>
          </p:cNvSpPr>
          <p:nvPr/>
        </p:nvSpPr>
        <p:spPr bwMode="auto">
          <a:xfrm>
            <a:off x="228600" y="661988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FF0000"/>
                </a:solidFill>
              </a:rPr>
              <a:t>Sắp xếp lại các tranh sau theo đúng thứ tự trong câu chuyện </a:t>
            </a:r>
            <a:r>
              <a:rPr lang="en-US" sz="2800" b="1" i="1">
                <a:solidFill>
                  <a:srgbClr val="000000"/>
                </a:solidFill>
              </a:rPr>
              <a:t>Bài tập làm văn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2292" name="AutoShape 10"/>
          <p:cNvSpPr>
            <a:spLocks noChangeArrowheads="1"/>
          </p:cNvSpPr>
          <p:nvPr/>
        </p:nvSpPr>
        <p:spPr bwMode="gray">
          <a:xfrm>
            <a:off x="304800" y="152400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32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04800" y="1606550"/>
            <a:ext cx="4286250" cy="2432050"/>
            <a:chOff x="192" y="1012"/>
            <a:chExt cx="2700" cy="1532"/>
          </a:xfrm>
        </p:grpSpPr>
        <p:pic>
          <p:nvPicPr>
            <p:cNvPr id="12324" name="Picture 4"/>
            <p:cNvPicPr>
              <a:picLocks noChangeAspect="1" noChangeArrowheads="1"/>
            </p:cNvPicPr>
            <p:nvPr/>
          </p:nvPicPr>
          <p:blipFill>
            <a:blip r:embed="rId2"/>
            <a:srcRect l="3448" t="2563" r="5173" b="5128"/>
            <a:stretch>
              <a:fillRect/>
            </a:stretch>
          </p:blipFill>
          <p:spPr bwMode="auto">
            <a:xfrm>
              <a:off x="204" y="1056"/>
              <a:ext cx="2688" cy="1488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2325" name="Group 11"/>
            <p:cNvGrpSpPr>
              <a:grpSpLocks/>
            </p:cNvGrpSpPr>
            <p:nvPr/>
          </p:nvGrpSpPr>
          <p:grpSpPr bwMode="auto">
            <a:xfrm>
              <a:off x="192" y="1012"/>
              <a:ext cx="336" cy="341"/>
              <a:chOff x="672" y="541"/>
              <a:chExt cx="336" cy="341"/>
            </a:xfrm>
          </p:grpSpPr>
          <p:grpSp>
            <p:nvGrpSpPr>
              <p:cNvPr id="12326" name="Group 12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2328" name="Oval 13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329" name="Oval 14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30" name="Oval 15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31" name="Oval 16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32" name="Oval 17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27" name="Text Box 18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4762500" y="1582738"/>
            <a:ext cx="4114800" cy="2498725"/>
            <a:chOff x="3000" y="997"/>
            <a:chExt cx="2592" cy="1574"/>
          </a:xfrm>
        </p:grpSpPr>
        <p:pic>
          <p:nvPicPr>
            <p:cNvPr id="12315" name="Picture 5"/>
            <p:cNvPicPr>
              <a:picLocks noChangeAspect="1" noChangeArrowheads="1"/>
            </p:cNvPicPr>
            <p:nvPr/>
          </p:nvPicPr>
          <p:blipFill>
            <a:blip r:embed="rId3"/>
            <a:srcRect l="2000"/>
            <a:stretch>
              <a:fillRect/>
            </a:stretch>
          </p:blipFill>
          <p:spPr bwMode="auto">
            <a:xfrm>
              <a:off x="3000" y="1035"/>
              <a:ext cx="2592" cy="1536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2316" name="Group 19"/>
            <p:cNvGrpSpPr>
              <a:grpSpLocks/>
            </p:cNvGrpSpPr>
            <p:nvPr/>
          </p:nvGrpSpPr>
          <p:grpSpPr bwMode="auto">
            <a:xfrm>
              <a:off x="3003" y="997"/>
              <a:ext cx="336" cy="341"/>
              <a:chOff x="672" y="541"/>
              <a:chExt cx="336" cy="341"/>
            </a:xfrm>
          </p:grpSpPr>
          <p:grpSp>
            <p:nvGrpSpPr>
              <p:cNvPr id="12317" name="Group 20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2319" name="Oval 21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320" name="Oval 22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21" name="Oval 23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22" name="Oval 24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23" name="Oval 25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18" name="Text Box 26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300038" y="4054475"/>
            <a:ext cx="4271962" cy="2617788"/>
            <a:chOff x="189" y="2554"/>
            <a:chExt cx="2691" cy="1649"/>
          </a:xfrm>
        </p:grpSpPr>
        <p:pic>
          <p:nvPicPr>
            <p:cNvPr id="12306" name="Picture 6"/>
            <p:cNvPicPr>
              <a:picLocks noChangeAspect="1" noChangeArrowheads="1"/>
            </p:cNvPicPr>
            <p:nvPr/>
          </p:nvPicPr>
          <p:blipFill>
            <a:blip r:embed="rId4"/>
            <a:srcRect l="4445" t="5263" r="2222" b="5264"/>
            <a:stretch>
              <a:fillRect/>
            </a:stretch>
          </p:blipFill>
          <p:spPr bwMode="auto">
            <a:xfrm>
              <a:off x="192" y="2619"/>
              <a:ext cx="2688" cy="158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2307" name="Group 27"/>
            <p:cNvGrpSpPr>
              <a:grpSpLocks/>
            </p:cNvGrpSpPr>
            <p:nvPr/>
          </p:nvGrpSpPr>
          <p:grpSpPr bwMode="auto">
            <a:xfrm>
              <a:off x="189" y="2554"/>
              <a:ext cx="336" cy="341"/>
              <a:chOff x="672" y="541"/>
              <a:chExt cx="336" cy="341"/>
            </a:xfrm>
          </p:grpSpPr>
          <p:grpSp>
            <p:nvGrpSpPr>
              <p:cNvPr id="12308" name="Group 28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2310" name="Oval 29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311" name="Oval 30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12" name="Oval 31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13" name="Oval 32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14" name="Oval 33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09" name="Text Box 34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4743450" y="4140200"/>
            <a:ext cx="4171950" cy="2565400"/>
            <a:chOff x="2988" y="2608"/>
            <a:chExt cx="2628" cy="1616"/>
          </a:xfrm>
        </p:grpSpPr>
        <p:pic>
          <p:nvPicPr>
            <p:cNvPr id="12297" name="Picture 7"/>
            <p:cNvPicPr>
              <a:picLocks noChangeAspect="1" noChangeArrowheads="1"/>
            </p:cNvPicPr>
            <p:nvPr/>
          </p:nvPicPr>
          <p:blipFill>
            <a:blip r:embed="rId5"/>
            <a:srcRect l="4001" t="5554" r="3999" b="5554"/>
            <a:stretch>
              <a:fillRect/>
            </a:stretch>
          </p:blipFill>
          <p:spPr bwMode="auto">
            <a:xfrm>
              <a:off x="2988" y="2640"/>
              <a:ext cx="2628" cy="158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2298" name="Group 35"/>
            <p:cNvGrpSpPr>
              <a:grpSpLocks/>
            </p:cNvGrpSpPr>
            <p:nvPr/>
          </p:nvGrpSpPr>
          <p:grpSpPr bwMode="auto">
            <a:xfrm>
              <a:off x="2991" y="2608"/>
              <a:ext cx="336" cy="341"/>
              <a:chOff x="672" y="541"/>
              <a:chExt cx="336" cy="341"/>
            </a:xfrm>
          </p:grpSpPr>
          <p:grpSp>
            <p:nvGrpSpPr>
              <p:cNvPr id="12299" name="Group 36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2301" name="Oval 37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302" name="Oval 38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03" name="Oval 39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04" name="Oval 40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05" name="Oval 41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00" name="Text Box 42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4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228600" y="661988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FF0000"/>
                </a:solidFill>
              </a:rPr>
              <a:t>Sắp xếp lại các tranh sau theo đúng thứ tự trong câu chuyện </a:t>
            </a:r>
            <a:r>
              <a:rPr lang="en-US" sz="2800" b="1" i="1">
                <a:solidFill>
                  <a:srgbClr val="000000"/>
                </a:solidFill>
              </a:rPr>
              <a:t>Bài tập làm văn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3316" name="AutoShape 3"/>
          <p:cNvSpPr>
            <a:spLocks noChangeArrowheads="1"/>
          </p:cNvSpPr>
          <p:nvPr/>
        </p:nvSpPr>
        <p:spPr bwMode="gray">
          <a:xfrm>
            <a:off x="304800" y="152400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32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48200" y="4324350"/>
            <a:ext cx="4286250" cy="2457450"/>
            <a:chOff x="192" y="1014"/>
            <a:chExt cx="2700" cy="1530"/>
          </a:xfrm>
        </p:grpSpPr>
        <p:pic>
          <p:nvPicPr>
            <p:cNvPr id="13354" name="Picture 5"/>
            <p:cNvPicPr>
              <a:picLocks noChangeAspect="1" noChangeArrowheads="1"/>
            </p:cNvPicPr>
            <p:nvPr/>
          </p:nvPicPr>
          <p:blipFill>
            <a:blip r:embed="rId2"/>
            <a:srcRect l="3448" t="2563" r="5173" b="5128"/>
            <a:stretch>
              <a:fillRect/>
            </a:stretch>
          </p:blipFill>
          <p:spPr bwMode="auto">
            <a:xfrm>
              <a:off x="204" y="1056"/>
              <a:ext cx="2688" cy="1488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3355" name="Group 6"/>
            <p:cNvGrpSpPr>
              <a:grpSpLocks/>
            </p:cNvGrpSpPr>
            <p:nvPr/>
          </p:nvGrpSpPr>
          <p:grpSpPr bwMode="auto">
            <a:xfrm>
              <a:off x="192" y="1014"/>
              <a:ext cx="336" cy="337"/>
              <a:chOff x="672" y="543"/>
              <a:chExt cx="336" cy="337"/>
            </a:xfrm>
          </p:grpSpPr>
          <p:grpSp>
            <p:nvGrpSpPr>
              <p:cNvPr id="13356" name="Group 7"/>
              <p:cNvGrpSpPr>
                <a:grpSpLocks/>
              </p:cNvGrpSpPr>
              <p:nvPr/>
            </p:nvGrpSpPr>
            <p:grpSpPr bwMode="auto">
              <a:xfrm>
                <a:off x="672" y="543"/>
                <a:ext cx="336" cy="337"/>
                <a:chOff x="1289" y="501"/>
                <a:chExt cx="668" cy="830"/>
              </a:xfrm>
            </p:grpSpPr>
            <p:sp>
              <p:nvSpPr>
                <p:cNvPr id="13358" name="Oval 8"/>
                <p:cNvSpPr>
                  <a:spLocks noChangeArrowheads="1"/>
                </p:cNvSpPr>
                <p:nvPr/>
              </p:nvSpPr>
              <p:spPr bwMode="gray">
                <a:xfrm>
                  <a:off x="1289" y="501"/>
                  <a:ext cx="668" cy="83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359" name="Oval 9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60" name="Oval 10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61" name="Oval 11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62" name="Oval 12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357" name="Text Box 13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8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38138" y="4287838"/>
            <a:ext cx="4157662" cy="2498725"/>
            <a:chOff x="3000" y="997"/>
            <a:chExt cx="2592" cy="1574"/>
          </a:xfrm>
        </p:grpSpPr>
        <p:pic>
          <p:nvPicPr>
            <p:cNvPr id="13345" name="Picture 15"/>
            <p:cNvPicPr>
              <a:picLocks noChangeAspect="1" noChangeArrowheads="1"/>
            </p:cNvPicPr>
            <p:nvPr/>
          </p:nvPicPr>
          <p:blipFill>
            <a:blip r:embed="rId3"/>
            <a:srcRect l="2000"/>
            <a:stretch>
              <a:fillRect/>
            </a:stretch>
          </p:blipFill>
          <p:spPr bwMode="auto">
            <a:xfrm>
              <a:off x="3000" y="1035"/>
              <a:ext cx="2592" cy="1536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3346" name="Group 16"/>
            <p:cNvGrpSpPr>
              <a:grpSpLocks/>
            </p:cNvGrpSpPr>
            <p:nvPr/>
          </p:nvGrpSpPr>
          <p:grpSpPr bwMode="auto">
            <a:xfrm>
              <a:off x="3003" y="997"/>
              <a:ext cx="336" cy="341"/>
              <a:chOff x="672" y="541"/>
              <a:chExt cx="336" cy="341"/>
            </a:xfrm>
          </p:grpSpPr>
          <p:grpSp>
            <p:nvGrpSpPr>
              <p:cNvPr id="13347" name="Group 17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3349" name="Oval 18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350" name="Oval 19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51" name="Oval 20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52" name="Oval 21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53" name="Oval 22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348" name="Text Box 23"/>
              <p:cNvSpPr txBox="1">
                <a:spLocks noChangeArrowheads="1"/>
              </p:cNvSpPr>
              <p:nvPr/>
            </p:nvSpPr>
            <p:spPr bwMode="gray">
              <a:xfrm>
                <a:off x="727" y="555"/>
                <a:ext cx="222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228600" y="1577975"/>
            <a:ext cx="4271963" cy="2617788"/>
            <a:chOff x="189" y="2554"/>
            <a:chExt cx="2691" cy="1649"/>
          </a:xfrm>
        </p:grpSpPr>
        <p:pic>
          <p:nvPicPr>
            <p:cNvPr id="13336" name="Picture 25"/>
            <p:cNvPicPr>
              <a:picLocks noChangeAspect="1" noChangeArrowheads="1"/>
            </p:cNvPicPr>
            <p:nvPr/>
          </p:nvPicPr>
          <p:blipFill>
            <a:blip r:embed="rId4"/>
            <a:srcRect l="4445" t="5263" r="2222" b="5264"/>
            <a:stretch>
              <a:fillRect/>
            </a:stretch>
          </p:blipFill>
          <p:spPr bwMode="auto">
            <a:xfrm>
              <a:off x="192" y="2619"/>
              <a:ext cx="2688" cy="158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3337" name="Group 26"/>
            <p:cNvGrpSpPr>
              <a:grpSpLocks/>
            </p:cNvGrpSpPr>
            <p:nvPr/>
          </p:nvGrpSpPr>
          <p:grpSpPr bwMode="auto">
            <a:xfrm>
              <a:off x="189" y="2554"/>
              <a:ext cx="336" cy="341"/>
              <a:chOff x="672" y="541"/>
              <a:chExt cx="336" cy="341"/>
            </a:xfrm>
          </p:grpSpPr>
          <p:grpSp>
            <p:nvGrpSpPr>
              <p:cNvPr id="13338" name="Group 27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3340" name="Oval 28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341" name="Oval 29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42" name="Oval 30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43" name="Oval 31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44" name="Oval 32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339" name="Text Box 33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4572000" y="1654175"/>
            <a:ext cx="4343400" cy="2565400"/>
            <a:chOff x="2988" y="2608"/>
            <a:chExt cx="2628" cy="1616"/>
          </a:xfrm>
        </p:grpSpPr>
        <p:pic>
          <p:nvPicPr>
            <p:cNvPr id="13327" name="Picture 35"/>
            <p:cNvPicPr>
              <a:picLocks noChangeAspect="1" noChangeArrowheads="1"/>
            </p:cNvPicPr>
            <p:nvPr/>
          </p:nvPicPr>
          <p:blipFill>
            <a:blip r:embed="rId5"/>
            <a:srcRect l="4001" t="5554" r="3999" b="5554"/>
            <a:stretch>
              <a:fillRect/>
            </a:stretch>
          </p:blipFill>
          <p:spPr bwMode="auto">
            <a:xfrm>
              <a:off x="2988" y="2640"/>
              <a:ext cx="2628" cy="158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3328" name="Group 36"/>
            <p:cNvGrpSpPr>
              <a:grpSpLocks/>
            </p:cNvGrpSpPr>
            <p:nvPr/>
          </p:nvGrpSpPr>
          <p:grpSpPr bwMode="auto">
            <a:xfrm>
              <a:off x="2991" y="2608"/>
              <a:ext cx="336" cy="341"/>
              <a:chOff x="672" y="541"/>
              <a:chExt cx="336" cy="341"/>
            </a:xfrm>
          </p:grpSpPr>
          <p:grpSp>
            <p:nvGrpSpPr>
              <p:cNvPr id="13329" name="Group 37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3331" name="Oval 38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332" name="Oval 39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33" name="Oval 40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34" name="Oval 41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35" name="Oval 42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330" name="Text Box 43"/>
              <p:cNvSpPr txBox="1">
                <a:spLocks noChangeArrowheads="1"/>
              </p:cNvSpPr>
              <p:nvPr/>
            </p:nvSpPr>
            <p:spPr bwMode="gray">
              <a:xfrm>
                <a:off x="730" y="555"/>
                <a:ext cx="216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4</a:t>
                </a:r>
              </a:p>
            </p:txBody>
          </p:sp>
        </p:grpSp>
      </p:grpSp>
      <p:sp>
        <p:nvSpPr>
          <p:cNvPr id="244780" name="AutoShape 44">
            <a:hlinkClick r:id="rId6" action="ppaction://hlinksldjump"/>
          </p:cNvPr>
          <p:cNvSpPr>
            <a:spLocks noChangeArrowheads="1"/>
          </p:cNvSpPr>
          <p:nvPr/>
        </p:nvSpPr>
        <p:spPr bwMode="blackWhite">
          <a:xfrm>
            <a:off x="3228975" y="3733800"/>
            <a:ext cx="1219200" cy="409575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defTabSz="957263" eaLnBrk="0" hangingPunct="0"/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800000"/>
                </a:solidFill>
              </a:rPr>
              <a:t>Đoạn 1</a:t>
            </a:r>
            <a:endParaRPr lang="en-US" sz="2400" b="1">
              <a:solidFill>
                <a:srgbClr val="800000"/>
              </a:solidFill>
              <a:cs typeface="Times New Roman" pitchFamily="18" charset="0"/>
            </a:endParaRPr>
          </a:p>
        </p:txBody>
      </p:sp>
      <p:sp>
        <p:nvSpPr>
          <p:cNvPr id="244781" name="AutoShape 45">
            <a:hlinkClick r:id="rId7" action="ppaction://hlinksldjump"/>
          </p:cNvPr>
          <p:cNvSpPr>
            <a:spLocks noChangeArrowheads="1"/>
          </p:cNvSpPr>
          <p:nvPr/>
        </p:nvSpPr>
        <p:spPr bwMode="blackWhite">
          <a:xfrm>
            <a:off x="914400" y="4343400"/>
            <a:ext cx="1219200" cy="409575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defTabSz="957263" eaLnBrk="0" hangingPunct="0"/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800000"/>
                </a:solidFill>
              </a:rPr>
              <a:t>Đoạn 3</a:t>
            </a:r>
            <a:endParaRPr lang="en-US" sz="2400" b="1">
              <a:solidFill>
                <a:srgbClr val="800000"/>
              </a:solidFill>
              <a:cs typeface="Times New Roman" pitchFamily="18" charset="0"/>
            </a:endParaRPr>
          </a:p>
        </p:txBody>
      </p:sp>
      <p:sp>
        <p:nvSpPr>
          <p:cNvPr id="244782" name="AutoShape 46">
            <a:hlinkClick r:id="rId8" action="ppaction://hlinksldjump"/>
          </p:cNvPr>
          <p:cNvSpPr>
            <a:spLocks noChangeArrowheads="1"/>
          </p:cNvSpPr>
          <p:nvPr/>
        </p:nvSpPr>
        <p:spPr bwMode="blackWhite">
          <a:xfrm>
            <a:off x="4724400" y="6334125"/>
            <a:ext cx="1219200" cy="409575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defTabSz="957263" eaLnBrk="0" hangingPunct="0"/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800000"/>
                </a:solidFill>
              </a:rPr>
              <a:t>Đoạn 4</a:t>
            </a:r>
            <a:endParaRPr lang="en-US" sz="2400" b="1">
              <a:solidFill>
                <a:srgbClr val="800000"/>
              </a:solidFill>
              <a:cs typeface="Times New Roman" pitchFamily="18" charset="0"/>
            </a:endParaRPr>
          </a:p>
        </p:txBody>
      </p:sp>
      <p:sp>
        <p:nvSpPr>
          <p:cNvPr id="244783" name="AutoShape 47">
            <a:hlinkClick r:id="rId9" action="ppaction://hlinksldjump"/>
          </p:cNvPr>
          <p:cNvSpPr>
            <a:spLocks noChangeArrowheads="1"/>
          </p:cNvSpPr>
          <p:nvPr/>
        </p:nvSpPr>
        <p:spPr bwMode="blackWhite">
          <a:xfrm>
            <a:off x="4648200" y="3733800"/>
            <a:ext cx="1219200" cy="409575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defTabSz="957263" eaLnBrk="0" hangingPunct="0"/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800000"/>
                </a:solidFill>
              </a:rPr>
              <a:t>Đoạn 2</a:t>
            </a:r>
            <a:endParaRPr lang="en-US" sz="2400" b="1">
              <a:solidFill>
                <a:srgbClr val="800000"/>
              </a:solidFill>
              <a:cs typeface="Times New Roman" pitchFamily="18" charset="0"/>
            </a:endParaRPr>
          </a:p>
        </p:txBody>
      </p:sp>
      <p:pic>
        <p:nvPicPr>
          <p:cNvPr id="13325" name="Picture 48" descr="Star-05-june">
            <a:hlinkClick r:id="rId10" action="ppaction://hlinksldjump"/>
          </p:cNvPr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91500" y="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6" name="AutoShape 49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2667000" y="228600"/>
            <a:ext cx="609600" cy="3810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4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80" grpId="0" animBg="1"/>
      <p:bldP spid="244781" grpId="0" animBg="1"/>
      <p:bldP spid="244782" grpId="0" animBg="1"/>
      <p:bldP spid="24478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14339" name="Text Box 15"/>
          <p:cNvSpPr txBox="1">
            <a:spLocks noChangeArrowheads="1"/>
          </p:cNvSpPr>
          <p:nvPr/>
        </p:nvSpPr>
        <p:spPr bwMode="auto">
          <a:xfrm>
            <a:off x="3505200" y="6096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14340" name="AutoShape 16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14341" name="Rectangle 17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14342" name="Rectangle 18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>
                <a:solidFill>
                  <a:srgbClr val="000000"/>
                </a:solidFill>
              </a:rPr>
              <a:t>Theo Pi-vô-na-rô-va</a:t>
            </a:r>
            <a:br>
              <a:rPr lang="en-US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000000"/>
                </a:solidFill>
              </a:rPr>
              <a:t>(Tiếng Việt 3, 1995)</a:t>
            </a:r>
            <a:r>
              <a:rPr lang="en-US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4343" name="AutoShape 19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28600" y="1828800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28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52400" y="2514600"/>
            <a:ext cx="8610600" cy="4114800"/>
            <a:chOff x="96" y="1584"/>
            <a:chExt cx="5424" cy="2592"/>
          </a:xfrm>
        </p:grpSpPr>
        <p:pic>
          <p:nvPicPr>
            <p:cNvPr id="14346" name="Picture 5"/>
            <p:cNvPicPr>
              <a:picLocks noChangeAspect="1" noChangeArrowheads="1"/>
            </p:cNvPicPr>
            <p:nvPr/>
          </p:nvPicPr>
          <p:blipFill>
            <a:blip r:embed="rId3"/>
            <a:srcRect l="4445" t="5263" r="2222" b="5264"/>
            <a:stretch>
              <a:fillRect/>
            </a:stretch>
          </p:blipFill>
          <p:spPr bwMode="auto">
            <a:xfrm>
              <a:off x="96" y="1584"/>
              <a:ext cx="5424" cy="2592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sp>
          <p:nvSpPr>
            <p:cNvPr id="14347" name="AutoShape 14"/>
            <p:cNvSpPr>
              <a:spLocks noChangeArrowheads="1"/>
            </p:cNvSpPr>
            <p:nvPr/>
          </p:nvSpPr>
          <p:spPr bwMode="blackWhite">
            <a:xfrm>
              <a:off x="144" y="3792"/>
              <a:ext cx="864" cy="354"/>
            </a:xfrm>
            <a:prstGeom prst="roundRect">
              <a:avLst>
                <a:gd name="adj" fmla="val 9106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5782" tIns="47891" rIns="95782" bIns="47891" anchor="ctr"/>
            <a:lstStyle/>
            <a:p>
              <a:pPr defTabSz="957263" eaLnBrk="0" hangingPunct="0"/>
              <a:r>
                <a:rPr lang="en-US" sz="2400" b="1">
                  <a:solidFill>
                    <a:srgbClr val="000000"/>
                  </a:solidFill>
                </a:rPr>
                <a:t> </a:t>
              </a:r>
              <a:r>
                <a:rPr lang="en-US" sz="2400" b="1">
                  <a:solidFill>
                    <a:srgbClr val="800000"/>
                  </a:solidFill>
                </a:rPr>
                <a:t>Đoạn 1</a:t>
              </a:r>
              <a:endParaRPr lang="en-US" sz="2400" b="1">
                <a:solidFill>
                  <a:srgbClr val="800000"/>
                </a:solidFill>
                <a:cs typeface="Times New Roman" pitchFamily="18" charset="0"/>
              </a:endParaRPr>
            </a:p>
          </p:txBody>
        </p:sp>
        <p:grpSp>
          <p:nvGrpSpPr>
            <p:cNvPr id="14348" name="Group 37"/>
            <p:cNvGrpSpPr>
              <a:grpSpLocks/>
            </p:cNvGrpSpPr>
            <p:nvPr/>
          </p:nvGrpSpPr>
          <p:grpSpPr bwMode="auto">
            <a:xfrm>
              <a:off x="4992" y="1588"/>
              <a:ext cx="528" cy="465"/>
              <a:chOff x="2256" y="1012"/>
              <a:chExt cx="528" cy="465"/>
            </a:xfrm>
          </p:grpSpPr>
          <p:grpSp>
            <p:nvGrpSpPr>
              <p:cNvPr id="14349" name="Group 38"/>
              <p:cNvGrpSpPr>
                <a:grpSpLocks/>
              </p:cNvGrpSpPr>
              <p:nvPr/>
            </p:nvGrpSpPr>
            <p:grpSpPr bwMode="auto">
              <a:xfrm>
                <a:off x="2256" y="1012"/>
                <a:ext cx="528" cy="465"/>
                <a:chOff x="1289" y="587"/>
                <a:chExt cx="668" cy="647"/>
              </a:xfrm>
            </p:grpSpPr>
            <p:sp>
              <p:nvSpPr>
                <p:cNvPr id="14351" name="Oval 39"/>
                <p:cNvSpPr>
                  <a:spLocks noChangeArrowheads="1"/>
                </p:cNvSpPr>
                <p:nvPr/>
              </p:nvSpPr>
              <p:spPr bwMode="gray">
                <a:xfrm>
                  <a:off x="1289" y="679"/>
                  <a:ext cx="668" cy="474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4352" name="Oval 40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4353" name="Oval 41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4354" name="Oval 42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4355" name="Oval 43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</p:grpSp>
          <p:sp>
            <p:nvSpPr>
              <p:cNvPr id="14350" name="Text Box 44"/>
              <p:cNvSpPr txBox="1">
                <a:spLocks noChangeArrowheads="1"/>
              </p:cNvSpPr>
              <p:nvPr/>
            </p:nvSpPr>
            <p:spPr bwMode="gray">
              <a:xfrm>
                <a:off x="2410" y="1065"/>
                <a:ext cx="243" cy="33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rgbClr val="CC0000"/>
                    </a:solidFill>
                  </a:rPr>
                  <a:t>3</a:t>
                </a:r>
              </a:p>
            </p:txBody>
          </p:sp>
        </p:grpSp>
      </p:grpSp>
      <p:pic>
        <p:nvPicPr>
          <p:cNvPr id="14345" name="Picture 46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1524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5363" name="Text Box 15"/>
          <p:cNvSpPr txBox="1">
            <a:spLocks noChangeArrowheads="1"/>
          </p:cNvSpPr>
          <p:nvPr/>
        </p:nvSpPr>
        <p:spPr bwMode="auto">
          <a:xfrm>
            <a:off x="3505200" y="6096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15364" name="AutoShape 16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32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15366" name="Rectangle 18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000000"/>
                </a:solidFill>
              </a:rPr>
              <a:t>Theo Pi-vô-na-rô-va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(Tiếng Việt 3, 1995)</a:t>
            </a:r>
            <a:r>
              <a:rPr lang="en-US" sz="32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5367" name="AutoShape 19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81000" y="1828800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32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90513" y="2590800"/>
            <a:ext cx="8701087" cy="4038600"/>
            <a:chOff x="183" y="1632"/>
            <a:chExt cx="5481" cy="2544"/>
          </a:xfrm>
        </p:grpSpPr>
        <p:pic>
          <p:nvPicPr>
            <p:cNvPr id="15370" name="Picture 5"/>
            <p:cNvPicPr>
              <a:picLocks noChangeAspect="1" noChangeArrowheads="1"/>
            </p:cNvPicPr>
            <p:nvPr/>
          </p:nvPicPr>
          <p:blipFill>
            <a:blip r:embed="rId3"/>
            <a:srcRect l="4001" t="5554" r="3999" b="5554"/>
            <a:stretch>
              <a:fillRect/>
            </a:stretch>
          </p:blipFill>
          <p:spPr bwMode="auto">
            <a:xfrm>
              <a:off x="192" y="1632"/>
              <a:ext cx="5472" cy="254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sp>
          <p:nvSpPr>
            <p:cNvPr id="15371" name="AutoShape 14"/>
            <p:cNvSpPr>
              <a:spLocks noChangeArrowheads="1"/>
            </p:cNvSpPr>
            <p:nvPr/>
          </p:nvSpPr>
          <p:spPr bwMode="blackWhite">
            <a:xfrm>
              <a:off x="240" y="3792"/>
              <a:ext cx="912" cy="354"/>
            </a:xfrm>
            <a:prstGeom prst="roundRect">
              <a:avLst>
                <a:gd name="adj" fmla="val 9106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5782" tIns="47891" rIns="95782" bIns="47891" anchor="ctr"/>
            <a:lstStyle/>
            <a:p>
              <a:pPr defTabSz="957263" eaLnBrk="0" hangingPunct="0"/>
              <a:r>
                <a:rPr lang="en-US" sz="2800" b="1">
                  <a:solidFill>
                    <a:srgbClr val="000000"/>
                  </a:solidFill>
                </a:rPr>
                <a:t> </a:t>
              </a:r>
              <a:r>
                <a:rPr lang="en-US" sz="2800" b="1">
                  <a:solidFill>
                    <a:srgbClr val="800000"/>
                  </a:solidFill>
                </a:rPr>
                <a:t>Đoạn 2</a:t>
              </a:r>
              <a:endParaRPr lang="en-US" sz="2800" b="1">
                <a:solidFill>
                  <a:srgbClr val="800000"/>
                </a:solidFill>
                <a:cs typeface="Times New Roman" pitchFamily="18" charset="0"/>
              </a:endParaRPr>
            </a:p>
          </p:txBody>
        </p:sp>
        <p:grpSp>
          <p:nvGrpSpPr>
            <p:cNvPr id="15372" name="Group 20"/>
            <p:cNvGrpSpPr>
              <a:grpSpLocks/>
            </p:cNvGrpSpPr>
            <p:nvPr/>
          </p:nvGrpSpPr>
          <p:grpSpPr bwMode="auto">
            <a:xfrm>
              <a:off x="183" y="1636"/>
              <a:ext cx="528" cy="465"/>
              <a:chOff x="2256" y="1012"/>
              <a:chExt cx="528" cy="465"/>
            </a:xfrm>
          </p:grpSpPr>
          <p:grpSp>
            <p:nvGrpSpPr>
              <p:cNvPr id="15373" name="Group 21"/>
              <p:cNvGrpSpPr>
                <a:grpSpLocks/>
              </p:cNvGrpSpPr>
              <p:nvPr/>
            </p:nvGrpSpPr>
            <p:grpSpPr bwMode="auto">
              <a:xfrm>
                <a:off x="2256" y="1012"/>
                <a:ext cx="528" cy="465"/>
                <a:chOff x="1289" y="587"/>
                <a:chExt cx="668" cy="647"/>
              </a:xfrm>
            </p:grpSpPr>
            <p:sp>
              <p:nvSpPr>
                <p:cNvPr id="15375" name="Oval 22"/>
                <p:cNvSpPr>
                  <a:spLocks noChangeArrowheads="1"/>
                </p:cNvSpPr>
                <p:nvPr/>
              </p:nvSpPr>
              <p:spPr bwMode="gray">
                <a:xfrm>
                  <a:off x="1289" y="679"/>
                  <a:ext cx="668" cy="474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376" name="Oval 23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5377" name="Oval 24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5378" name="Oval 25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5379" name="Oval 26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374" name="Text Box 27"/>
              <p:cNvSpPr txBox="1">
                <a:spLocks noChangeArrowheads="1"/>
              </p:cNvSpPr>
              <p:nvPr/>
            </p:nvSpPr>
            <p:spPr bwMode="gray">
              <a:xfrm>
                <a:off x="2410" y="1065"/>
                <a:ext cx="260" cy="3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rgbClr val="CC0000"/>
                    </a:solidFill>
                  </a:rPr>
                  <a:t>4</a:t>
                </a:r>
              </a:p>
            </p:txBody>
          </p:sp>
        </p:grpSp>
      </p:grpSp>
      <p:pic>
        <p:nvPicPr>
          <p:cNvPr id="15369" name="Picture 29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1524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6387" name="Text Box 15"/>
          <p:cNvSpPr txBox="1">
            <a:spLocks noChangeArrowheads="1"/>
          </p:cNvSpPr>
          <p:nvPr/>
        </p:nvSpPr>
        <p:spPr bwMode="auto">
          <a:xfrm>
            <a:off x="3505200" y="6096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16388" name="AutoShape 16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16389" name="Rectangle 17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32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16390" name="Rectangle 18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000000"/>
                </a:solidFill>
              </a:rPr>
              <a:t>Theo Pi-vô-na-rô-va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(Tiếng Việt 3, 1995)</a:t>
            </a:r>
            <a:r>
              <a:rPr lang="en-US" sz="32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6391" name="AutoShape 19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81000" y="1828800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32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81000" y="2514600"/>
            <a:ext cx="8458200" cy="4114800"/>
            <a:chOff x="240" y="1584"/>
            <a:chExt cx="5328" cy="2592"/>
          </a:xfrm>
        </p:grpSpPr>
        <p:pic>
          <p:nvPicPr>
            <p:cNvPr id="16394" name="Picture 5"/>
            <p:cNvPicPr>
              <a:picLocks noChangeAspect="1" noChangeArrowheads="1"/>
            </p:cNvPicPr>
            <p:nvPr/>
          </p:nvPicPr>
          <p:blipFill>
            <a:blip r:embed="rId3"/>
            <a:srcRect l="2000"/>
            <a:stretch>
              <a:fillRect/>
            </a:stretch>
          </p:blipFill>
          <p:spPr bwMode="auto">
            <a:xfrm>
              <a:off x="240" y="1584"/>
              <a:ext cx="5328" cy="2592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sp>
          <p:nvSpPr>
            <p:cNvPr id="16395" name="AutoShape 14"/>
            <p:cNvSpPr>
              <a:spLocks noChangeArrowheads="1"/>
            </p:cNvSpPr>
            <p:nvPr/>
          </p:nvSpPr>
          <p:spPr bwMode="blackWhite">
            <a:xfrm>
              <a:off x="261" y="3837"/>
              <a:ext cx="768" cy="306"/>
            </a:xfrm>
            <a:prstGeom prst="roundRect">
              <a:avLst>
                <a:gd name="adj" fmla="val 9106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5782" tIns="47891" rIns="95782" bIns="47891" anchor="ctr"/>
            <a:lstStyle/>
            <a:p>
              <a:pPr defTabSz="957263" eaLnBrk="0" hangingPunct="0"/>
              <a:r>
                <a:rPr lang="en-US" sz="2800" b="1">
                  <a:solidFill>
                    <a:srgbClr val="000000"/>
                  </a:solidFill>
                </a:rPr>
                <a:t> </a:t>
              </a:r>
              <a:r>
                <a:rPr lang="en-US" sz="2400" b="1">
                  <a:solidFill>
                    <a:srgbClr val="800000"/>
                  </a:solidFill>
                </a:rPr>
                <a:t>Đoạn 3</a:t>
              </a:r>
              <a:endParaRPr lang="en-US" sz="2400" b="1">
                <a:solidFill>
                  <a:srgbClr val="800000"/>
                </a:solidFill>
                <a:cs typeface="Times New Roman" pitchFamily="18" charset="0"/>
              </a:endParaRPr>
            </a:p>
          </p:txBody>
        </p:sp>
        <p:grpSp>
          <p:nvGrpSpPr>
            <p:cNvPr id="16396" name="Group 20"/>
            <p:cNvGrpSpPr>
              <a:grpSpLocks/>
            </p:cNvGrpSpPr>
            <p:nvPr/>
          </p:nvGrpSpPr>
          <p:grpSpPr bwMode="auto">
            <a:xfrm>
              <a:off x="240" y="1588"/>
              <a:ext cx="528" cy="465"/>
              <a:chOff x="2256" y="1012"/>
              <a:chExt cx="528" cy="465"/>
            </a:xfrm>
          </p:grpSpPr>
          <p:grpSp>
            <p:nvGrpSpPr>
              <p:cNvPr id="16397" name="Group 21"/>
              <p:cNvGrpSpPr>
                <a:grpSpLocks/>
              </p:cNvGrpSpPr>
              <p:nvPr/>
            </p:nvGrpSpPr>
            <p:grpSpPr bwMode="auto">
              <a:xfrm>
                <a:off x="2256" y="1012"/>
                <a:ext cx="528" cy="465"/>
                <a:chOff x="1289" y="587"/>
                <a:chExt cx="668" cy="647"/>
              </a:xfrm>
            </p:grpSpPr>
            <p:sp>
              <p:nvSpPr>
                <p:cNvPr id="16399" name="Oval 22"/>
                <p:cNvSpPr>
                  <a:spLocks noChangeArrowheads="1"/>
                </p:cNvSpPr>
                <p:nvPr/>
              </p:nvSpPr>
              <p:spPr bwMode="gray">
                <a:xfrm>
                  <a:off x="1289" y="679"/>
                  <a:ext cx="668" cy="474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400" name="Oval 23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6401" name="Oval 24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6402" name="Oval 25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6403" name="Oval 26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398" name="Text Box 27"/>
              <p:cNvSpPr txBox="1">
                <a:spLocks noChangeArrowheads="1"/>
              </p:cNvSpPr>
              <p:nvPr/>
            </p:nvSpPr>
            <p:spPr bwMode="gray">
              <a:xfrm>
                <a:off x="2410" y="1065"/>
                <a:ext cx="260" cy="3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rgbClr val="CC0000"/>
                    </a:solidFill>
                  </a:rPr>
                  <a:t>2</a:t>
                </a:r>
              </a:p>
            </p:txBody>
          </p:sp>
        </p:grpSp>
      </p:grpSp>
      <p:pic>
        <p:nvPicPr>
          <p:cNvPr id="16393" name="Picture 29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1524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17411" name="Text Box 15"/>
          <p:cNvSpPr txBox="1">
            <a:spLocks noChangeArrowheads="1"/>
          </p:cNvSpPr>
          <p:nvPr/>
        </p:nvSpPr>
        <p:spPr bwMode="auto">
          <a:xfrm>
            <a:off x="3505200" y="6096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17412" name="AutoShape 16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17413" name="Rectangle 17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17414" name="Rectangle 18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>
                <a:solidFill>
                  <a:srgbClr val="000000"/>
                </a:solidFill>
              </a:rPr>
              <a:t>Theo Pi-vô-na-rô-va</a:t>
            </a:r>
            <a:br>
              <a:rPr lang="en-US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000000"/>
                </a:solidFill>
              </a:rPr>
              <a:t>(Tiếng Việt 3, 1995)</a:t>
            </a:r>
            <a:r>
              <a:rPr lang="en-US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7415" name="AutoShape 19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81000" y="1843088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28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81000" y="2520950"/>
            <a:ext cx="8458200" cy="4213225"/>
            <a:chOff x="240" y="1588"/>
            <a:chExt cx="5328" cy="2654"/>
          </a:xfrm>
        </p:grpSpPr>
        <p:pic>
          <p:nvPicPr>
            <p:cNvPr id="17418" name="Picture 5"/>
            <p:cNvPicPr>
              <a:picLocks noChangeAspect="1" noChangeArrowheads="1"/>
            </p:cNvPicPr>
            <p:nvPr/>
          </p:nvPicPr>
          <p:blipFill>
            <a:blip r:embed="rId3"/>
            <a:srcRect l="3448" t="2563" r="5173" b="5128"/>
            <a:stretch>
              <a:fillRect/>
            </a:stretch>
          </p:blipFill>
          <p:spPr bwMode="auto">
            <a:xfrm>
              <a:off x="240" y="1602"/>
              <a:ext cx="5328" cy="2640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sp>
          <p:nvSpPr>
            <p:cNvPr id="17419" name="AutoShape 14"/>
            <p:cNvSpPr>
              <a:spLocks noChangeArrowheads="1"/>
            </p:cNvSpPr>
            <p:nvPr/>
          </p:nvSpPr>
          <p:spPr bwMode="blackWhite">
            <a:xfrm>
              <a:off x="258" y="3873"/>
              <a:ext cx="912" cy="330"/>
            </a:xfrm>
            <a:prstGeom prst="roundRect">
              <a:avLst>
                <a:gd name="adj" fmla="val 9106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5782" tIns="47891" rIns="95782" bIns="47891" anchor="ctr"/>
            <a:lstStyle/>
            <a:p>
              <a:pPr defTabSz="957263" eaLnBrk="0" hangingPunct="0"/>
              <a:r>
                <a:rPr lang="en-US" sz="2400" b="1">
                  <a:solidFill>
                    <a:srgbClr val="000000"/>
                  </a:solidFill>
                </a:rPr>
                <a:t> </a:t>
              </a:r>
              <a:r>
                <a:rPr lang="en-US" sz="2400" b="1">
                  <a:solidFill>
                    <a:srgbClr val="800000"/>
                  </a:solidFill>
                </a:rPr>
                <a:t>Đoạn 4</a:t>
              </a:r>
              <a:endParaRPr lang="en-US" sz="2400" b="1">
                <a:solidFill>
                  <a:srgbClr val="800000"/>
                </a:solidFill>
                <a:cs typeface="Times New Roman" pitchFamily="18" charset="0"/>
              </a:endParaRPr>
            </a:p>
          </p:txBody>
        </p:sp>
        <p:grpSp>
          <p:nvGrpSpPr>
            <p:cNvPr id="17420" name="Group 20"/>
            <p:cNvGrpSpPr>
              <a:grpSpLocks/>
            </p:cNvGrpSpPr>
            <p:nvPr/>
          </p:nvGrpSpPr>
          <p:grpSpPr bwMode="auto">
            <a:xfrm>
              <a:off x="240" y="1588"/>
              <a:ext cx="528" cy="465"/>
              <a:chOff x="2256" y="1012"/>
              <a:chExt cx="528" cy="465"/>
            </a:xfrm>
          </p:grpSpPr>
          <p:grpSp>
            <p:nvGrpSpPr>
              <p:cNvPr id="17421" name="Group 21"/>
              <p:cNvGrpSpPr>
                <a:grpSpLocks/>
              </p:cNvGrpSpPr>
              <p:nvPr/>
            </p:nvGrpSpPr>
            <p:grpSpPr bwMode="auto">
              <a:xfrm>
                <a:off x="2256" y="1012"/>
                <a:ext cx="528" cy="465"/>
                <a:chOff x="1289" y="587"/>
                <a:chExt cx="668" cy="647"/>
              </a:xfrm>
            </p:grpSpPr>
            <p:sp>
              <p:nvSpPr>
                <p:cNvPr id="17423" name="Oval 22"/>
                <p:cNvSpPr>
                  <a:spLocks noChangeArrowheads="1"/>
                </p:cNvSpPr>
                <p:nvPr/>
              </p:nvSpPr>
              <p:spPr bwMode="gray">
                <a:xfrm>
                  <a:off x="1289" y="679"/>
                  <a:ext cx="668" cy="474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424" name="Oval 23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7425" name="Oval 24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7426" name="Oval 25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7427" name="Oval 26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</p:grpSp>
          <p:sp>
            <p:nvSpPr>
              <p:cNvPr id="17422" name="Text Box 27"/>
              <p:cNvSpPr txBox="1">
                <a:spLocks noChangeArrowheads="1"/>
              </p:cNvSpPr>
              <p:nvPr/>
            </p:nvSpPr>
            <p:spPr bwMode="gray">
              <a:xfrm>
                <a:off x="2410" y="1065"/>
                <a:ext cx="243" cy="33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pic>
        <p:nvPicPr>
          <p:cNvPr id="17417" name="Picture 29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1524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8435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50885" name="WordArt 5"/>
          <p:cNvSpPr>
            <a:spLocks noChangeArrowheads="1" noChangeShapeType="1" noTextEdit="1"/>
          </p:cNvSpPr>
          <p:nvPr/>
        </p:nvSpPr>
        <p:spPr bwMode="auto">
          <a:xfrm>
            <a:off x="152400" y="1676400"/>
            <a:ext cx="452437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Thi kể chuyện</a:t>
            </a:r>
          </a:p>
        </p:txBody>
      </p:sp>
      <p:sp>
        <p:nvSpPr>
          <p:cNvPr id="250886" name="AutoShape 6" descr="Divot"/>
          <p:cNvSpPr>
            <a:spLocks noChangeArrowheads="1"/>
          </p:cNvSpPr>
          <p:nvPr/>
        </p:nvSpPr>
        <p:spPr bwMode="auto">
          <a:xfrm>
            <a:off x="914400" y="2362200"/>
            <a:ext cx="2057400" cy="533400"/>
          </a:xfrm>
          <a:prstGeom prst="flowChartTerminator">
            <a:avLst/>
          </a:prstGeom>
          <a:pattFill prst="divot">
            <a:fgClr>
              <a:srgbClr val="66FFFF"/>
            </a:fgClr>
            <a:bgClr>
              <a:srgbClr val="FFFFFF"/>
            </a:bgClr>
          </a:patt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6600"/>
                </a:solidFill>
              </a:rPr>
              <a:t>ĐỘI A</a:t>
            </a:r>
          </a:p>
        </p:txBody>
      </p:sp>
      <p:sp>
        <p:nvSpPr>
          <p:cNvPr id="250887" name="AutoShape 7" descr="Divot"/>
          <p:cNvSpPr>
            <a:spLocks noChangeArrowheads="1"/>
          </p:cNvSpPr>
          <p:nvPr/>
        </p:nvSpPr>
        <p:spPr bwMode="auto">
          <a:xfrm>
            <a:off x="6019800" y="2438400"/>
            <a:ext cx="2057400" cy="533400"/>
          </a:xfrm>
          <a:prstGeom prst="flowChartTerminator">
            <a:avLst/>
          </a:prstGeom>
          <a:pattFill prst="divot">
            <a:fgClr>
              <a:srgbClr val="66FFFF"/>
            </a:fgClr>
            <a:bgClr>
              <a:srgbClr val="FFFFFF"/>
            </a:bgClr>
          </a:patt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6600"/>
                </a:solidFill>
              </a:rPr>
              <a:t>ĐỘI B</a:t>
            </a:r>
          </a:p>
        </p:txBody>
      </p:sp>
      <p:pic>
        <p:nvPicPr>
          <p:cNvPr id="250890" name="Picture 10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1" name="Picture 11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554672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2" name="Picture 12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54672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3" name="Picture 13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1910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4" name="Picture 14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2672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5" name="Picture 15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2672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6" name="Picture 16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554672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7" name="Picture 17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554672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8" name="Picture 18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200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9" name="Picture 19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200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900" name="Picture 20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1242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901" name="Picture 21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407928">
            <a:off x="7239000" y="31242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1" name="Text Box 22"/>
          <p:cNvSpPr txBox="1">
            <a:spLocks noChangeArrowheads="1"/>
          </p:cNvSpPr>
          <p:nvPr/>
        </p:nvSpPr>
        <p:spPr bwMode="auto">
          <a:xfrm>
            <a:off x="3657600" y="6096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18452" name="AutoShape 23"/>
          <p:cNvSpPr>
            <a:spLocks noChangeArrowheads="1"/>
          </p:cNvSpPr>
          <p:nvPr/>
        </p:nvSpPr>
        <p:spPr bwMode="gray">
          <a:xfrm>
            <a:off x="4572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18453" name="Rectangle 24"/>
          <p:cNvSpPr>
            <a:spLocks noChangeArrowheads="1"/>
          </p:cNvSpPr>
          <p:nvPr/>
        </p:nvSpPr>
        <p:spPr bwMode="auto">
          <a:xfrm>
            <a:off x="32004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32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18454" name="Rectangle 25"/>
          <p:cNvSpPr>
            <a:spLocks noChangeArrowheads="1"/>
          </p:cNvSpPr>
          <p:nvPr/>
        </p:nvSpPr>
        <p:spPr bwMode="auto">
          <a:xfrm>
            <a:off x="4800600" y="1400175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000000"/>
                </a:solidFill>
              </a:rPr>
              <a:t>Theo Pi-vô-na-rô-va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(Tiếng Việt 3, 1995)</a:t>
            </a:r>
            <a:r>
              <a:rPr lang="en-US" sz="3200" b="1">
                <a:solidFill>
                  <a:srgbClr val="800000"/>
                </a:solidFill>
              </a:rPr>
              <a:t> </a:t>
            </a:r>
          </a:p>
        </p:txBody>
      </p:sp>
      <p:pic>
        <p:nvPicPr>
          <p:cNvPr id="18455" name="Picture 26" descr="Star-05-june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21336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6" name="Picture 27" descr="Star-05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-1524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08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508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508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508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508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2508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508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88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508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508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508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508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508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2509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2509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887"/>
                  </p:tgtEl>
                </p:cond>
              </p:nextCondLst>
            </p:seq>
          </p:childTnLst>
        </p:cTn>
      </p:par>
    </p:tnLst>
    <p:bldLst>
      <p:bldP spid="250885" grpId="0" animBg="1"/>
      <p:bldP spid="250886" grpId="0" animBg="1"/>
      <p:bldP spid="2508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152400" y="2852738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Liu-xi-a, </a:t>
            </a:r>
          </a:p>
        </p:txBody>
      </p:sp>
      <p:sp>
        <p:nvSpPr>
          <p:cNvPr id="19460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3233738"/>
            <a:ext cx="312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Khăn mùi soa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457200" y="2319338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Luyện đọc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5410200" y="2776538"/>
            <a:ext cx="1752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1A0597"/>
                </a:solidFill>
              </a:rPr>
              <a:t>Từ ngữ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5943600" y="2319338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 Tìm hiểu bài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505200" y="6096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19465" name="AutoShape 8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19466" name="Rectangle 9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1676400" y="2927350"/>
            <a:ext cx="1379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Cô- li-a,</a:t>
            </a:r>
            <a:r>
              <a:rPr lang="en-US" sz="1800"/>
              <a:t> </a:t>
            </a:r>
          </a:p>
        </p:txBody>
      </p:sp>
      <p:sp>
        <p:nvSpPr>
          <p:cNvPr id="19468" name="Line 11"/>
          <p:cNvSpPr>
            <a:spLocks noChangeShapeType="1"/>
          </p:cNvSpPr>
          <p:nvPr/>
        </p:nvSpPr>
        <p:spPr bwMode="auto">
          <a:xfrm>
            <a:off x="5334000" y="2471738"/>
            <a:ext cx="76200" cy="3962400"/>
          </a:xfrm>
          <a:prstGeom prst="line">
            <a:avLst/>
          </a:prstGeom>
          <a:noFill/>
          <a:ln w="28575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Rectangle 12"/>
          <p:cNvSpPr>
            <a:spLocks noChangeArrowheads="1"/>
          </p:cNvSpPr>
          <p:nvPr/>
        </p:nvSpPr>
        <p:spPr bwMode="auto">
          <a:xfrm>
            <a:off x="228600" y="3384550"/>
            <a:ext cx="230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khăn mùi soa,</a:t>
            </a:r>
            <a:r>
              <a:rPr lang="en-US" sz="1800"/>
              <a:t> </a:t>
            </a:r>
          </a:p>
        </p:txBody>
      </p:sp>
      <p:sp>
        <p:nvSpPr>
          <p:cNvPr id="19470" name="Rectangle 13"/>
          <p:cNvSpPr>
            <a:spLocks noChangeArrowheads="1"/>
          </p:cNvSpPr>
          <p:nvPr/>
        </p:nvSpPr>
        <p:spPr bwMode="auto">
          <a:xfrm>
            <a:off x="2514600" y="3384550"/>
            <a:ext cx="1822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giặt bít tất,</a:t>
            </a:r>
            <a:r>
              <a:rPr lang="en-US" sz="2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471" name="Rectangle 14"/>
          <p:cNvSpPr>
            <a:spLocks noChangeArrowheads="1"/>
          </p:cNvSpPr>
          <p:nvPr/>
        </p:nvSpPr>
        <p:spPr bwMode="auto">
          <a:xfrm>
            <a:off x="3048000" y="2927350"/>
            <a:ext cx="1751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loay hoay, </a:t>
            </a:r>
          </a:p>
        </p:txBody>
      </p:sp>
      <p:sp>
        <p:nvSpPr>
          <p:cNvPr id="19472" name="Rectangle 15"/>
          <p:cNvSpPr>
            <a:spLocks noChangeArrowheads="1"/>
          </p:cNvSpPr>
          <p:nvPr/>
        </p:nvSpPr>
        <p:spPr bwMode="auto">
          <a:xfrm>
            <a:off x="185738" y="3770313"/>
            <a:ext cx="1906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ngắn ngủn,</a:t>
            </a:r>
            <a:r>
              <a:rPr lang="en-US" sz="1800"/>
              <a:t> </a:t>
            </a:r>
          </a:p>
        </p:txBody>
      </p:sp>
      <p:sp>
        <p:nvSpPr>
          <p:cNvPr id="19473" name="Rectangle 16"/>
          <p:cNvSpPr>
            <a:spLocks noChangeArrowheads="1"/>
          </p:cNvSpPr>
          <p:nvPr/>
        </p:nvSpPr>
        <p:spPr bwMode="auto">
          <a:xfrm>
            <a:off x="2000250" y="3741738"/>
            <a:ext cx="1189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sơ-mi,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474" name="Rectangle 17"/>
          <p:cNvSpPr>
            <a:spLocks noChangeArrowheads="1"/>
          </p:cNvSpPr>
          <p:nvPr/>
        </p:nvSpPr>
        <p:spPr bwMode="auto">
          <a:xfrm>
            <a:off x="3043238" y="3732213"/>
            <a:ext cx="1550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tròn xoe.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475" name="Text Box 1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3609975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Viết lia lịa</a:t>
            </a:r>
          </a:p>
        </p:txBody>
      </p:sp>
      <p:sp>
        <p:nvSpPr>
          <p:cNvPr id="19476" name="Text Box 19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514975" y="400685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Ngắn ngủn</a:t>
            </a:r>
          </a:p>
        </p:txBody>
      </p:sp>
      <p:sp>
        <p:nvSpPr>
          <p:cNvPr id="19477" name="Rectangle 20"/>
          <p:cNvSpPr>
            <a:spLocks noChangeArrowheads="1"/>
          </p:cNvSpPr>
          <p:nvPr/>
        </p:nvSpPr>
        <p:spPr bwMode="auto">
          <a:xfrm>
            <a:off x="152400" y="4251325"/>
            <a:ext cx="50133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 i="1"/>
              <a:t>-“ Nhưng chẳng lẽ  nộp một </a:t>
            </a:r>
          </a:p>
          <a:p>
            <a:r>
              <a:rPr lang="en-US" sz="2400" b="1" i="1"/>
              <a:t>bài văn ngắn ngủn như thế này? </a:t>
            </a:r>
          </a:p>
          <a:p>
            <a:r>
              <a:rPr lang="en-US" sz="2400" b="1" i="1"/>
              <a:t>Tôi nhìn xung quanh, mọi người</a:t>
            </a:r>
          </a:p>
          <a:p>
            <a:r>
              <a:rPr lang="en-US" sz="2400" b="1" i="1"/>
              <a:t> vẫn viết. Lạ thật, các bạn viết </a:t>
            </a:r>
          </a:p>
          <a:p>
            <a:r>
              <a:rPr lang="en-US" sz="2400" b="1" i="1"/>
              <a:t>gì mà nhiều thế?</a:t>
            </a:r>
            <a:r>
              <a:rPr lang="en-US" sz="2400"/>
              <a:t> </a:t>
            </a:r>
          </a:p>
        </p:txBody>
      </p:sp>
      <p:sp>
        <p:nvSpPr>
          <p:cNvPr id="19478" name="Line 21"/>
          <p:cNvSpPr>
            <a:spLocks noChangeShapeType="1"/>
          </p:cNvSpPr>
          <p:nvPr/>
        </p:nvSpPr>
        <p:spPr bwMode="auto">
          <a:xfrm flipH="1">
            <a:off x="1676400" y="43767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Line 22"/>
          <p:cNvSpPr>
            <a:spLocks noChangeShapeType="1"/>
          </p:cNvSpPr>
          <p:nvPr/>
        </p:nvSpPr>
        <p:spPr bwMode="auto">
          <a:xfrm flipH="1">
            <a:off x="2667000" y="61293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Line 23"/>
          <p:cNvSpPr>
            <a:spLocks noChangeShapeType="1"/>
          </p:cNvSpPr>
          <p:nvPr/>
        </p:nvSpPr>
        <p:spPr bwMode="auto">
          <a:xfrm flipH="1">
            <a:off x="2743200" y="61293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Line 24"/>
          <p:cNvSpPr>
            <a:spLocks noChangeShapeType="1"/>
          </p:cNvSpPr>
          <p:nvPr/>
        </p:nvSpPr>
        <p:spPr bwMode="auto">
          <a:xfrm>
            <a:off x="1371600" y="5119688"/>
            <a:ext cx="16764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Line 25"/>
          <p:cNvSpPr>
            <a:spLocks noChangeShapeType="1"/>
          </p:cNvSpPr>
          <p:nvPr/>
        </p:nvSpPr>
        <p:spPr bwMode="auto">
          <a:xfrm flipV="1">
            <a:off x="1143000" y="6434138"/>
            <a:ext cx="8382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Line 26"/>
          <p:cNvSpPr>
            <a:spLocks noChangeShapeType="1"/>
          </p:cNvSpPr>
          <p:nvPr/>
        </p:nvSpPr>
        <p:spPr bwMode="auto">
          <a:xfrm flipV="1">
            <a:off x="1676400" y="5976938"/>
            <a:ext cx="10668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Line 27"/>
          <p:cNvSpPr>
            <a:spLocks noChangeShapeType="1"/>
          </p:cNvSpPr>
          <p:nvPr/>
        </p:nvSpPr>
        <p:spPr bwMode="auto">
          <a:xfrm flipH="1">
            <a:off x="5029200" y="47577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28"/>
          <p:cNvSpPr>
            <a:spLocks noChangeShapeType="1"/>
          </p:cNvSpPr>
          <p:nvPr/>
        </p:nvSpPr>
        <p:spPr bwMode="auto">
          <a:xfrm flipH="1">
            <a:off x="2743200" y="56721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Line 29"/>
          <p:cNvSpPr>
            <a:spLocks noChangeShapeType="1"/>
          </p:cNvSpPr>
          <p:nvPr/>
        </p:nvSpPr>
        <p:spPr bwMode="auto">
          <a:xfrm flipH="1">
            <a:off x="1524000" y="56721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Rectangle 30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>
                <a:solidFill>
                  <a:srgbClr val="000000"/>
                </a:solidFill>
              </a:rPr>
              <a:t>Theo Pi-vô-na-rô-va</a:t>
            </a:r>
            <a:br>
              <a:rPr lang="en-US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000000"/>
                </a:solidFill>
              </a:rPr>
              <a:t>(Tiếng Việt 3, 1995)</a:t>
            </a:r>
            <a:r>
              <a:rPr lang="en-US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9488" name="AutoShape 31"/>
          <p:cNvSpPr>
            <a:spLocks noChangeArrowheads="1"/>
          </p:cNvSpPr>
          <p:nvPr/>
        </p:nvSpPr>
        <p:spPr bwMode="gray">
          <a:xfrm>
            <a:off x="5453063" y="4648200"/>
            <a:ext cx="3429000" cy="18288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*Lời nói của  học sinh</a:t>
            </a:r>
          </a:p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phải đi đôi với việc làm,</a:t>
            </a:r>
          </a:p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đã nói thì phải cố làm</a:t>
            </a:r>
          </a:p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 cho được điều muốn nói.</a:t>
            </a:r>
            <a:r>
              <a:rPr lang="en-US" sz="1800"/>
              <a:t> </a:t>
            </a:r>
            <a:r>
              <a:rPr lang="en-US" sz="2400" b="1">
                <a:solidFill>
                  <a:srgbClr val="FF0000"/>
                </a:solidFill>
              </a:rPr>
              <a:t>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3657600" y="6096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20484" name="AutoShape 5"/>
          <p:cNvSpPr>
            <a:spLocks noChangeArrowheads="1"/>
          </p:cNvSpPr>
          <p:nvPr/>
        </p:nvSpPr>
        <p:spPr bwMode="gray">
          <a:xfrm>
            <a:off x="4572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32004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4800600" y="15240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>
                <a:solidFill>
                  <a:srgbClr val="000000"/>
                </a:solidFill>
              </a:rPr>
              <a:t>Theo Pi-vô-na-rô-va</a:t>
            </a:r>
            <a:br>
              <a:rPr lang="en-US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000000"/>
                </a:solidFill>
              </a:rPr>
              <a:t>(Tiếng Việt 3, 1995)</a:t>
            </a:r>
            <a:r>
              <a:rPr lang="en-US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2362200" y="2438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(Xem sách trang 46, 47)</a:t>
            </a:r>
          </a:p>
        </p:txBody>
      </p:sp>
      <p:sp>
        <p:nvSpPr>
          <p:cNvPr id="24986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200400"/>
            <a:ext cx="8382000" cy="685800"/>
          </a:xfrm>
          <a:noFill/>
        </p:spPr>
        <p:txBody>
          <a:bodyPr/>
          <a:lstStyle/>
          <a:p>
            <a:pPr lvl="2" eaLnBrk="1" hangingPunct="1">
              <a:buFontTx/>
              <a:buNone/>
            </a:pPr>
            <a:r>
              <a:rPr lang="en-US" sz="2400" b="1" i="1" smtClean="0"/>
              <a:t> </a:t>
            </a:r>
            <a:r>
              <a:rPr lang="en-US" sz="2800" b="1" i="1" smtClean="0"/>
              <a:t>Chuẩn bị bài sau: </a:t>
            </a:r>
            <a:r>
              <a:rPr lang="en-US" sz="2800" b="1" i="1" smtClean="0">
                <a:solidFill>
                  <a:srgbClr val="800000"/>
                </a:solidFill>
              </a:rPr>
              <a:t>Nhớ lại buổi đầu đi học</a:t>
            </a:r>
          </a:p>
        </p:txBody>
      </p:sp>
      <p:pic>
        <p:nvPicPr>
          <p:cNvPr id="20489" name="Picture 2" descr="BAR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0"/>
            <a:ext cx="8686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49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3505200" y="7620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4100" name="AutoShape 3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25286" name="AutoShape 6"/>
          <p:cNvSpPr>
            <a:spLocks noChangeArrowheads="1"/>
          </p:cNvSpPr>
          <p:nvPr/>
        </p:nvSpPr>
        <p:spPr bwMode="gray">
          <a:xfrm>
            <a:off x="3200400" y="1447800"/>
            <a:ext cx="27432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 err="1" smtClean="0"/>
              <a:t>Ôn</a:t>
            </a:r>
            <a:r>
              <a:rPr lang="en-US" sz="2400" b="1" dirty="0" smtClean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err="1"/>
              <a:t>cũ</a:t>
            </a:r>
            <a:endParaRPr lang="en-US" sz="2400" b="1" dirty="0"/>
          </a:p>
        </p:txBody>
      </p:sp>
      <p:pic>
        <p:nvPicPr>
          <p:cNvPr id="225287" name="Picture 7" descr="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419600"/>
            <a:ext cx="99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88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09800" y="2514600"/>
            <a:ext cx="4038600" cy="1828800"/>
          </a:xfrm>
          <a:prstGeom prst="cloudCallout">
            <a:avLst>
              <a:gd name="adj1" fmla="val -43042"/>
              <a:gd name="adj2" fmla="val 80037"/>
            </a:avLst>
          </a:prstGeom>
          <a:solidFill>
            <a:schemeClr val="bg1"/>
          </a:solidFill>
          <a:ln w="127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rgbClr val="990000"/>
                </a:solidFill>
                <a:cs typeface="Times New Roman" pitchFamily="18" charset="0"/>
              </a:rPr>
              <a:t> </a:t>
            </a:r>
            <a:r>
              <a:rPr lang="en-US" sz="2400" b="1">
                <a:cs typeface="Times New Roman" pitchFamily="18" charset="0"/>
              </a:rPr>
              <a:t>Các chữ cái và dấu câu họp bàn việc gì?</a:t>
            </a:r>
          </a:p>
        </p:txBody>
      </p:sp>
      <p:sp>
        <p:nvSpPr>
          <p:cNvPr id="225289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09800" y="2514600"/>
            <a:ext cx="4038600" cy="1828800"/>
          </a:xfrm>
          <a:prstGeom prst="cloudCallout">
            <a:avLst>
              <a:gd name="adj1" fmla="val -43042"/>
              <a:gd name="adj2" fmla="val 8003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rgbClr val="990000"/>
                </a:solidFill>
                <a:cs typeface="Times New Roman" pitchFamily="18" charset="0"/>
              </a:rPr>
              <a:t> Cuộc họp đề ra cách gì để giúp bạn Hoàng?</a:t>
            </a:r>
            <a:endParaRPr lang="en-US" sz="2400" b="1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8" grpId="0" animBg="1"/>
      <p:bldP spid="225288" grpId="1" animBg="1"/>
      <p:bldP spid="2252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505200" y="7620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3048000" y="12192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Bài tập làm văn</a:t>
            </a:r>
          </a:p>
        </p:txBody>
      </p:sp>
      <p:pic>
        <p:nvPicPr>
          <p:cNvPr id="236555" name="Picture 11" descr="TV3 - trang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81200"/>
            <a:ext cx="8686800" cy="4648200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</p:spPr>
      </p:pic>
      <p:sp>
        <p:nvSpPr>
          <p:cNvPr id="236556" name="AutoShape 12"/>
          <p:cNvSpPr>
            <a:spLocks noChangeArrowheads="1"/>
          </p:cNvSpPr>
          <p:nvPr/>
        </p:nvSpPr>
        <p:spPr bwMode="gray">
          <a:xfrm>
            <a:off x="381000" y="114300"/>
            <a:ext cx="1524000" cy="4572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/>
              <a:t>SGK/46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4711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6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6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2" grpId="0"/>
      <p:bldP spid="2365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152400" y="2852738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Liu-xi-a, </a:t>
            </a:r>
          </a:p>
        </p:txBody>
      </p:sp>
      <p:sp>
        <p:nvSpPr>
          <p:cNvPr id="238597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3233738"/>
            <a:ext cx="312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Khăn mùi soa</a:t>
            </a: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457200" y="2319338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Luyện đọc</a:t>
            </a:r>
          </a:p>
        </p:txBody>
      </p:sp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5410200" y="2776538"/>
            <a:ext cx="1752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1A0597"/>
                </a:solidFill>
              </a:rPr>
              <a:t>Từ ngữ</a:t>
            </a:r>
          </a:p>
        </p:txBody>
      </p:sp>
      <p:sp>
        <p:nvSpPr>
          <p:cNvPr id="238600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943600" y="2319338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 Tìm hiểu bài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3505200" y="6096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6153" name="AutoShape 10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238604" name="Rectangle 12"/>
          <p:cNvSpPr>
            <a:spLocks noChangeArrowheads="1"/>
          </p:cNvSpPr>
          <p:nvPr/>
        </p:nvSpPr>
        <p:spPr bwMode="auto">
          <a:xfrm>
            <a:off x="1676400" y="2927350"/>
            <a:ext cx="1379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Cô- li-a,</a:t>
            </a:r>
            <a:r>
              <a:rPr lang="en-US" sz="1800"/>
              <a:t> </a:t>
            </a:r>
          </a:p>
        </p:txBody>
      </p:sp>
      <p:sp>
        <p:nvSpPr>
          <p:cNvPr id="238606" name="Line 14"/>
          <p:cNvSpPr>
            <a:spLocks noChangeShapeType="1"/>
          </p:cNvSpPr>
          <p:nvPr/>
        </p:nvSpPr>
        <p:spPr bwMode="auto">
          <a:xfrm>
            <a:off x="5334000" y="2471738"/>
            <a:ext cx="76200" cy="3962400"/>
          </a:xfrm>
          <a:prstGeom prst="line">
            <a:avLst/>
          </a:prstGeom>
          <a:noFill/>
          <a:ln w="28575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07" name="Rectangle 15"/>
          <p:cNvSpPr>
            <a:spLocks noChangeArrowheads="1"/>
          </p:cNvSpPr>
          <p:nvPr/>
        </p:nvSpPr>
        <p:spPr bwMode="auto">
          <a:xfrm>
            <a:off x="228600" y="3384550"/>
            <a:ext cx="230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khăn mùi soa,</a:t>
            </a:r>
            <a:r>
              <a:rPr lang="en-US" sz="1800"/>
              <a:t> </a:t>
            </a:r>
          </a:p>
        </p:txBody>
      </p:sp>
      <p:sp>
        <p:nvSpPr>
          <p:cNvPr id="238609" name="Rectangle 17"/>
          <p:cNvSpPr>
            <a:spLocks noChangeArrowheads="1"/>
          </p:cNvSpPr>
          <p:nvPr/>
        </p:nvSpPr>
        <p:spPr bwMode="auto">
          <a:xfrm>
            <a:off x="2514600" y="3384550"/>
            <a:ext cx="1822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giặt bít tất,</a:t>
            </a:r>
            <a:r>
              <a:rPr lang="en-US" sz="2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38610" name="Rectangle 18"/>
          <p:cNvSpPr>
            <a:spLocks noChangeArrowheads="1"/>
          </p:cNvSpPr>
          <p:nvPr/>
        </p:nvSpPr>
        <p:spPr bwMode="auto">
          <a:xfrm>
            <a:off x="3048000" y="2927350"/>
            <a:ext cx="1751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loay hoay, </a:t>
            </a:r>
          </a:p>
        </p:txBody>
      </p:sp>
      <p:sp>
        <p:nvSpPr>
          <p:cNvPr id="238611" name="Rectangle 19"/>
          <p:cNvSpPr>
            <a:spLocks noChangeArrowheads="1"/>
          </p:cNvSpPr>
          <p:nvPr/>
        </p:nvSpPr>
        <p:spPr bwMode="auto">
          <a:xfrm>
            <a:off x="185738" y="3770313"/>
            <a:ext cx="1906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ngắn ngủn,</a:t>
            </a:r>
            <a:r>
              <a:rPr lang="en-US" sz="1800"/>
              <a:t> </a:t>
            </a:r>
          </a:p>
        </p:txBody>
      </p:sp>
      <p:sp>
        <p:nvSpPr>
          <p:cNvPr id="238612" name="Rectangle 20"/>
          <p:cNvSpPr>
            <a:spLocks noChangeArrowheads="1"/>
          </p:cNvSpPr>
          <p:nvPr/>
        </p:nvSpPr>
        <p:spPr bwMode="auto">
          <a:xfrm>
            <a:off x="2000250" y="3741738"/>
            <a:ext cx="1189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sơ-mi,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38613" name="Rectangle 21"/>
          <p:cNvSpPr>
            <a:spLocks noChangeArrowheads="1"/>
          </p:cNvSpPr>
          <p:nvPr/>
        </p:nvSpPr>
        <p:spPr bwMode="auto">
          <a:xfrm>
            <a:off x="3043238" y="3732213"/>
            <a:ext cx="1550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tròn xoe.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38614" name="Text Box 2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3609975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Viết lia lịa</a:t>
            </a:r>
          </a:p>
        </p:txBody>
      </p:sp>
      <p:sp>
        <p:nvSpPr>
          <p:cNvPr id="238615" name="Text Box 2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514975" y="400685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Ngắn ngủn</a:t>
            </a:r>
          </a:p>
        </p:txBody>
      </p:sp>
      <p:sp>
        <p:nvSpPr>
          <p:cNvPr id="238616" name="Rectangle 24"/>
          <p:cNvSpPr>
            <a:spLocks noChangeArrowheads="1"/>
          </p:cNvSpPr>
          <p:nvPr/>
        </p:nvSpPr>
        <p:spPr bwMode="auto">
          <a:xfrm>
            <a:off x="152400" y="4251325"/>
            <a:ext cx="50133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 i="1"/>
              <a:t>-“ Nhưng chẳng lẽ  nộp một </a:t>
            </a:r>
          </a:p>
          <a:p>
            <a:r>
              <a:rPr lang="en-US" sz="2400" b="1" i="1"/>
              <a:t>bài văn ngắn ngủn như thế này? </a:t>
            </a:r>
          </a:p>
          <a:p>
            <a:r>
              <a:rPr lang="en-US" sz="2400" b="1" i="1"/>
              <a:t>Tôi nhìn xung quanh, mọi người</a:t>
            </a:r>
          </a:p>
          <a:p>
            <a:r>
              <a:rPr lang="en-US" sz="2400" b="1" i="1"/>
              <a:t> vẫn viết. Lạ thật, các bạn viết </a:t>
            </a:r>
          </a:p>
          <a:p>
            <a:r>
              <a:rPr lang="en-US" sz="2400" b="1" i="1"/>
              <a:t>gì mà nhiều thế?</a:t>
            </a:r>
            <a:r>
              <a:rPr lang="en-US" sz="2400"/>
              <a:t> </a:t>
            </a:r>
          </a:p>
        </p:txBody>
      </p:sp>
      <p:sp>
        <p:nvSpPr>
          <p:cNvPr id="238617" name="Line 25"/>
          <p:cNvSpPr>
            <a:spLocks noChangeShapeType="1"/>
          </p:cNvSpPr>
          <p:nvPr/>
        </p:nvSpPr>
        <p:spPr bwMode="auto">
          <a:xfrm flipH="1">
            <a:off x="1676400" y="43767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18" name="Line 26"/>
          <p:cNvSpPr>
            <a:spLocks noChangeShapeType="1"/>
          </p:cNvSpPr>
          <p:nvPr/>
        </p:nvSpPr>
        <p:spPr bwMode="auto">
          <a:xfrm flipH="1">
            <a:off x="2667000" y="61293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19" name="Line 27"/>
          <p:cNvSpPr>
            <a:spLocks noChangeShapeType="1"/>
          </p:cNvSpPr>
          <p:nvPr/>
        </p:nvSpPr>
        <p:spPr bwMode="auto">
          <a:xfrm flipH="1">
            <a:off x="2743200" y="61293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0" name="Line 28"/>
          <p:cNvSpPr>
            <a:spLocks noChangeShapeType="1"/>
          </p:cNvSpPr>
          <p:nvPr/>
        </p:nvSpPr>
        <p:spPr bwMode="auto">
          <a:xfrm>
            <a:off x="1371600" y="5119688"/>
            <a:ext cx="16764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1" name="Line 29"/>
          <p:cNvSpPr>
            <a:spLocks noChangeShapeType="1"/>
          </p:cNvSpPr>
          <p:nvPr/>
        </p:nvSpPr>
        <p:spPr bwMode="auto">
          <a:xfrm flipV="1">
            <a:off x="1143000" y="6434138"/>
            <a:ext cx="8382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3" name="Line 31"/>
          <p:cNvSpPr>
            <a:spLocks noChangeShapeType="1"/>
          </p:cNvSpPr>
          <p:nvPr/>
        </p:nvSpPr>
        <p:spPr bwMode="auto">
          <a:xfrm flipV="1">
            <a:off x="1676400" y="5976938"/>
            <a:ext cx="10668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4" name="Line 32"/>
          <p:cNvSpPr>
            <a:spLocks noChangeShapeType="1"/>
          </p:cNvSpPr>
          <p:nvPr/>
        </p:nvSpPr>
        <p:spPr bwMode="auto">
          <a:xfrm flipH="1">
            <a:off x="5029200" y="47577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5" name="Line 33"/>
          <p:cNvSpPr>
            <a:spLocks noChangeShapeType="1"/>
          </p:cNvSpPr>
          <p:nvPr/>
        </p:nvSpPr>
        <p:spPr bwMode="auto">
          <a:xfrm flipH="1">
            <a:off x="2743200" y="56721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6" name="Line 34"/>
          <p:cNvSpPr>
            <a:spLocks noChangeShapeType="1"/>
          </p:cNvSpPr>
          <p:nvPr/>
        </p:nvSpPr>
        <p:spPr bwMode="auto">
          <a:xfrm flipH="1">
            <a:off x="1524000" y="56721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5" name="Rectangle 35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>
                <a:solidFill>
                  <a:srgbClr val="000000"/>
                </a:solidFill>
              </a:rPr>
              <a:t>Theo Pi-vô-na-rô-va</a:t>
            </a:r>
            <a:br>
              <a:rPr lang="en-US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000000"/>
                </a:solidFill>
              </a:rPr>
              <a:t>(Tiếng Việt 3, 1995)</a:t>
            </a:r>
            <a:r>
              <a:rPr lang="en-US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38629" name="AutoShape 37"/>
          <p:cNvSpPr>
            <a:spLocks noChangeArrowheads="1"/>
          </p:cNvSpPr>
          <p:nvPr/>
        </p:nvSpPr>
        <p:spPr bwMode="gray">
          <a:xfrm>
            <a:off x="5453063" y="4648200"/>
            <a:ext cx="3429000" cy="18288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*Lời nói của  học sinh</a:t>
            </a:r>
          </a:p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phải đi đôi với việc làm,</a:t>
            </a:r>
          </a:p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đã nói thì phải cố làm</a:t>
            </a:r>
          </a:p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 cho được điều muốn nói.</a:t>
            </a:r>
            <a:r>
              <a:rPr lang="en-US" sz="1800"/>
              <a:t> </a:t>
            </a:r>
            <a:r>
              <a:rPr lang="en-US" sz="2400" b="1">
                <a:solidFill>
                  <a:srgbClr val="FF0000"/>
                </a:solidFill>
              </a:rPr>
              <a:t>                                              </a:t>
            </a:r>
          </a:p>
        </p:txBody>
      </p:sp>
      <p:sp>
        <p:nvSpPr>
          <p:cNvPr id="6177" name="AutoShape 3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6019800"/>
            <a:ext cx="381000" cy="457200"/>
          </a:xfrm>
          <a:prstGeom prst="actionButtonSound">
            <a:avLst/>
          </a:prstGeom>
          <a:solidFill>
            <a:srgbClr val="0066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3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3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3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3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3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23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3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3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3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3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3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3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3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7" dur="2000"/>
                                        <p:tgtEl>
                                          <p:spTgt spid="23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385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 nodeType="clickPar">
                      <p:stCondLst>
                        <p:cond delay="0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2000"/>
                                        <p:tgtEl>
                                          <p:spTgt spid="23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3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3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599"/>
                  </p:tgtEl>
                </p:cond>
              </p:nextCondLst>
            </p:seq>
          </p:childTnLst>
        </p:cTn>
      </p:par>
    </p:tnLst>
    <p:bldLst>
      <p:bldP spid="238596" grpId="0"/>
      <p:bldP spid="238597" grpId="0"/>
      <p:bldP spid="238598" grpId="0"/>
      <p:bldP spid="238599" grpId="0"/>
      <p:bldP spid="238600" grpId="0"/>
      <p:bldP spid="238604" grpId="0"/>
      <p:bldP spid="238606" grpId="0" animBg="1"/>
      <p:bldP spid="238607" grpId="0"/>
      <p:bldP spid="238609" grpId="0"/>
      <p:bldP spid="238610" grpId="0"/>
      <p:bldP spid="238611" grpId="0"/>
      <p:bldP spid="238612" grpId="0"/>
      <p:bldP spid="238613" grpId="0"/>
      <p:bldP spid="238614" grpId="0"/>
      <p:bldP spid="238615" grpId="0"/>
      <p:bldP spid="238616" grpId="0"/>
      <p:bldP spid="238617" grpId="0" animBg="1"/>
      <p:bldP spid="238618" grpId="0" animBg="1"/>
      <p:bldP spid="238619" grpId="0" animBg="1"/>
      <p:bldP spid="238620" grpId="0" animBg="1"/>
      <p:bldP spid="238621" grpId="0" animBg="1"/>
      <p:bldP spid="238623" grpId="0" animBg="1"/>
      <p:bldP spid="238624" grpId="0" animBg="1"/>
      <p:bldP spid="238625" grpId="0" animBg="1"/>
      <p:bldP spid="238626" grpId="0" animBg="1"/>
      <p:bldP spid="2386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pic>
        <p:nvPicPr>
          <p:cNvPr id="7171" name="Picture 4" descr="muis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6650" y="571500"/>
            <a:ext cx="68707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5" descr="Star-05-june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505200" y="6096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8196" name="AutoShape 3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>
                <a:solidFill>
                  <a:srgbClr val="000000"/>
                </a:solidFill>
              </a:rPr>
              <a:t>Theo Pi-vô-na-rô-va</a:t>
            </a:r>
            <a:br>
              <a:rPr lang="en-US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000000"/>
                </a:solidFill>
              </a:rPr>
              <a:t>(Tiếng Việt 3, 1995)</a:t>
            </a:r>
            <a:r>
              <a:rPr lang="en-US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43718" name="Text Box 6"/>
          <p:cNvSpPr txBox="1">
            <a:spLocks noChangeArrowheads="1"/>
          </p:cNvSpPr>
          <p:nvPr/>
        </p:nvSpPr>
        <p:spPr bwMode="auto">
          <a:xfrm>
            <a:off x="228600" y="1981200"/>
            <a:ext cx="274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 </a:t>
            </a:r>
            <a:r>
              <a:rPr lang="en-US" sz="2800" b="1"/>
              <a:t>Tìm hiểu bài</a:t>
            </a:r>
            <a:r>
              <a:rPr lang="en-US" sz="2800" b="1">
                <a:solidFill>
                  <a:srgbClr val="1A0597"/>
                </a:solidFill>
              </a:rPr>
              <a:t>:</a:t>
            </a: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685800" y="2589213"/>
            <a:ext cx="5672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/>
              <a:t>+ Cô giáo ra cho lớp bài văn thế nào?</a:t>
            </a:r>
          </a:p>
        </p:txBody>
      </p:sp>
      <p:sp>
        <p:nvSpPr>
          <p:cNvPr id="243720" name="Rectangle 8"/>
          <p:cNvSpPr>
            <a:spLocks noChangeArrowheads="1"/>
          </p:cNvSpPr>
          <p:nvPr/>
        </p:nvSpPr>
        <p:spPr bwMode="auto">
          <a:xfrm>
            <a:off x="773113" y="3122613"/>
            <a:ext cx="40782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800000"/>
                </a:solidFill>
              </a:rPr>
              <a:t>-Em đã làm gì để giúp mẹ?</a:t>
            </a:r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609600" y="3808413"/>
            <a:ext cx="6119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/>
              <a:t>+ Vì sao Cô-li-a lại thấy khó viết bài văn?</a:t>
            </a:r>
          </a:p>
        </p:txBody>
      </p:sp>
      <p:sp>
        <p:nvSpPr>
          <p:cNvPr id="243722" name="Rectangle 10"/>
          <p:cNvSpPr>
            <a:spLocks noChangeArrowheads="1"/>
          </p:cNvSpPr>
          <p:nvPr/>
        </p:nvSpPr>
        <p:spPr bwMode="auto">
          <a:xfrm>
            <a:off x="533400" y="4418013"/>
            <a:ext cx="7834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800000"/>
                </a:solidFill>
              </a:rPr>
              <a:t>- Vì thỉnh thoảng Cô-li-a mới làm một vài việc lặt vặt.</a:t>
            </a:r>
          </a:p>
        </p:txBody>
      </p:sp>
      <p:sp>
        <p:nvSpPr>
          <p:cNvPr id="243723" name="Rectangle 11"/>
          <p:cNvSpPr>
            <a:spLocks noChangeArrowheads="1"/>
          </p:cNvSpPr>
          <p:nvPr/>
        </p:nvSpPr>
        <p:spPr bwMode="auto">
          <a:xfrm>
            <a:off x="533400" y="4887913"/>
            <a:ext cx="80660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800000"/>
                </a:solidFill>
              </a:rPr>
              <a:t>- vì ở nhà mẹ thường làm mọi công việc để dành thời </a:t>
            </a:r>
          </a:p>
          <a:p>
            <a:r>
              <a:rPr lang="en-US" sz="2400" b="1">
                <a:solidFill>
                  <a:srgbClr val="800000"/>
                </a:solidFill>
              </a:rPr>
              <a:t>gian cho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37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8" grpId="0"/>
      <p:bldP spid="243719" grpId="0"/>
      <p:bldP spid="243720" grpId="0"/>
      <p:bldP spid="243721" grpId="0"/>
      <p:bldP spid="243722" grpId="0"/>
      <p:bldP spid="2437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505200" y="6096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3200" b="1" u="sng" dirty="0" err="1">
                <a:solidFill>
                  <a:srgbClr val="800000"/>
                </a:solidFill>
              </a:rPr>
              <a:t>Tập</a:t>
            </a:r>
            <a:r>
              <a:rPr lang="en-US" sz="3200" b="1" u="sng" dirty="0">
                <a:solidFill>
                  <a:srgbClr val="800000"/>
                </a:solidFill>
              </a:rPr>
              <a:t> </a:t>
            </a:r>
            <a:r>
              <a:rPr lang="en-US" sz="3200" b="1" u="sng" dirty="0" err="1">
                <a:solidFill>
                  <a:srgbClr val="800000"/>
                </a:solidFill>
              </a:rPr>
              <a:t>đọc</a:t>
            </a:r>
            <a:endParaRPr lang="en-US" sz="3200" b="1" u="sng" dirty="0">
              <a:solidFill>
                <a:srgbClr val="800000"/>
              </a:solidFill>
            </a:endParaRP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gray">
          <a:xfrm>
            <a:off x="304800" y="39687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2286000" y="1066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3200" b="1" dirty="0" err="1">
                <a:solidFill>
                  <a:srgbClr val="800000"/>
                </a:solidFill>
              </a:rPr>
              <a:t>Bài</a:t>
            </a:r>
            <a:r>
              <a:rPr lang="en-US" sz="3200" b="1" dirty="0">
                <a:solidFill>
                  <a:srgbClr val="800000"/>
                </a:solidFill>
              </a:rPr>
              <a:t> </a:t>
            </a:r>
            <a:r>
              <a:rPr lang="en-US" sz="3200" b="1" dirty="0" err="1">
                <a:solidFill>
                  <a:srgbClr val="800000"/>
                </a:solidFill>
              </a:rPr>
              <a:t>tập</a:t>
            </a:r>
            <a:r>
              <a:rPr lang="en-US" sz="3200" b="1" dirty="0">
                <a:solidFill>
                  <a:srgbClr val="800000"/>
                </a:solidFill>
              </a:rPr>
              <a:t> </a:t>
            </a:r>
            <a:r>
              <a:rPr lang="en-US" sz="3200" b="1" dirty="0" err="1">
                <a:solidFill>
                  <a:srgbClr val="800000"/>
                </a:solidFill>
              </a:rPr>
              <a:t>làm</a:t>
            </a:r>
            <a:r>
              <a:rPr lang="en-US" sz="3200" b="1" dirty="0">
                <a:solidFill>
                  <a:srgbClr val="800000"/>
                </a:solidFill>
              </a:rPr>
              <a:t> </a:t>
            </a:r>
            <a:r>
              <a:rPr lang="en-US" sz="3200" b="1" dirty="0" err="1">
                <a:solidFill>
                  <a:srgbClr val="800000"/>
                </a:solidFill>
              </a:rPr>
              <a:t>văn</a:t>
            </a: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000000"/>
                </a:solidFill>
              </a:rPr>
              <a:t>Theo Pi-vô-na-rô-va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(Tiếng Việt 3, 1995)</a:t>
            </a:r>
            <a:r>
              <a:rPr lang="en-US" sz="32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40648" name="Rectangle 8"/>
          <p:cNvSpPr>
            <a:spLocks noChangeArrowheads="1"/>
          </p:cNvSpPr>
          <p:nvPr/>
        </p:nvSpPr>
        <p:spPr bwMode="auto">
          <a:xfrm>
            <a:off x="92529" y="2494190"/>
            <a:ext cx="8964613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rgbClr val="800000"/>
                </a:solidFill>
              </a:rPr>
              <a:t>+Thấy các bạn viết nhiều, Cô-li-a đã làm cách gì để </a:t>
            </a:r>
          </a:p>
          <a:p>
            <a:r>
              <a:rPr lang="en-US" sz="2800" b="1">
                <a:solidFill>
                  <a:srgbClr val="800000"/>
                </a:solidFill>
              </a:rPr>
              <a:t>viết bài văn dài ra?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92529" y="1701225"/>
            <a:ext cx="297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1A0597"/>
                </a:solidFill>
              </a:rPr>
              <a:t> </a:t>
            </a:r>
            <a:r>
              <a:rPr lang="en-US" sz="3200" b="1" dirty="0" err="1"/>
              <a:t>Tìm</a:t>
            </a:r>
            <a:r>
              <a:rPr lang="en-US" sz="3200" b="1" dirty="0"/>
              <a:t> </a:t>
            </a:r>
            <a:r>
              <a:rPr lang="en-US" sz="3200" b="1" dirty="0" err="1"/>
              <a:t>hiểu</a:t>
            </a:r>
            <a:r>
              <a:rPr lang="en-US" sz="3200" b="1" dirty="0"/>
              <a:t> </a:t>
            </a:r>
            <a:r>
              <a:rPr lang="en-US" sz="3200" b="1" dirty="0" err="1"/>
              <a:t>bài</a:t>
            </a:r>
            <a:r>
              <a:rPr lang="en-US" sz="3200" b="1" dirty="0">
                <a:solidFill>
                  <a:srgbClr val="1A0597"/>
                </a:solidFill>
              </a:rPr>
              <a:t>:</a:t>
            </a: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49099" y="3657600"/>
            <a:ext cx="894250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- </a:t>
            </a:r>
            <a:r>
              <a:rPr lang="en-US" sz="2800" b="1" dirty="0" err="1"/>
              <a:t>Cô</a:t>
            </a:r>
            <a:r>
              <a:rPr lang="en-US" sz="2800" b="1" dirty="0"/>
              <a:t>-li-a </a:t>
            </a:r>
            <a:r>
              <a:rPr lang="en-US" sz="2800" b="1" dirty="0" err="1"/>
              <a:t>nhớ</a:t>
            </a:r>
            <a:r>
              <a:rPr lang="en-US" sz="2800" b="1" dirty="0"/>
              <a:t> </a:t>
            </a:r>
            <a:r>
              <a:rPr lang="en-US" sz="2800" b="1" dirty="0" err="1"/>
              <a:t>lại</a:t>
            </a:r>
            <a:r>
              <a:rPr lang="en-US" sz="2800" b="1" dirty="0"/>
              <a:t>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việc</a:t>
            </a:r>
            <a:r>
              <a:rPr lang="en-US" sz="2800" b="1" dirty="0"/>
              <a:t> </a:t>
            </a:r>
            <a:r>
              <a:rPr lang="en-US" sz="2800" b="1" dirty="0" err="1"/>
              <a:t>thỉnh</a:t>
            </a:r>
            <a:r>
              <a:rPr lang="en-US" sz="2800" b="1" dirty="0"/>
              <a:t> </a:t>
            </a:r>
            <a:r>
              <a:rPr lang="en-US" sz="2800" b="1" dirty="0" err="1"/>
              <a:t>thoảng</a:t>
            </a:r>
            <a:r>
              <a:rPr lang="en-US" sz="2800" b="1" dirty="0"/>
              <a:t> </a:t>
            </a:r>
            <a:r>
              <a:rPr lang="en-US" sz="2800" b="1" dirty="0" err="1"/>
              <a:t>mới</a:t>
            </a:r>
            <a:r>
              <a:rPr lang="en-US" sz="2800" b="1" dirty="0"/>
              <a:t>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kể</a:t>
            </a:r>
            <a:r>
              <a:rPr lang="en-US" sz="2800" b="1" dirty="0"/>
              <a:t> </a:t>
            </a:r>
            <a:r>
              <a:rPr lang="en-US" sz="2800" b="1" dirty="0" err="1" smtClean="0"/>
              <a:t>ra</a:t>
            </a:r>
            <a:r>
              <a:rPr lang="en-US" sz="2800" b="1" dirty="0" smtClean="0"/>
              <a:t>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việc</a:t>
            </a:r>
            <a:r>
              <a:rPr lang="en-US" sz="2800" b="1" dirty="0"/>
              <a:t> </a:t>
            </a:r>
            <a:r>
              <a:rPr lang="en-US" sz="2800" b="1" dirty="0" err="1"/>
              <a:t>mình</a:t>
            </a:r>
            <a:r>
              <a:rPr lang="en-US" sz="2800" b="1" dirty="0"/>
              <a:t> </a:t>
            </a:r>
            <a:r>
              <a:rPr lang="en-US" sz="2800" b="1" dirty="0" err="1"/>
              <a:t>chưa</a:t>
            </a:r>
            <a:r>
              <a:rPr lang="en-US" sz="2800" b="1" dirty="0"/>
              <a:t> </a:t>
            </a:r>
            <a:r>
              <a:rPr lang="en-US" sz="2800" b="1" dirty="0" err="1"/>
              <a:t>bao</a:t>
            </a:r>
            <a:r>
              <a:rPr lang="en-US" sz="2800" b="1" dirty="0"/>
              <a:t> </a:t>
            </a:r>
            <a:r>
              <a:rPr lang="en-US" sz="2800" b="1" dirty="0" err="1"/>
              <a:t>giờ</a:t>
            </a:r>
            <a:r>
              <a:rPr lang="en-US" sz="2800" b="1" dirty="0"/>
              <a:t>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như</a:t>
            </a:r>
            <a:r>
              <a:rPr lang="en-US" sz="2800" b="1" dirty="0"/>
              <a:t> </a:t>
            </a:r>
            <a:r>
              <a:rPr lang="en-US" sz="2800" b="1" dirty="0" err="1"/>
              <a:t>giặt</a:t>
            </a:r>
            <a:r>
              <a:rPr lang="en-US" sz="2800" b="1" dirty="0"/>
              <a:t> </a:t>
            </a:r>
            <a:r>
              <a:rPr lang="en-US" sz="2800" b="1" dirty="0" err="1"/>
              <a:t>áo</a:t>
            </a:r>
            <a:r>
              <a:rPr lang="en-US" sz="2800" b="1" dirty="0"/>
              <a:t> </a:t>
            </a:r>
            <a:r>
              <a:rPr lang="en-US" sz="2800" b="1" dirty="0" err="1"/>
              <a:t>lót</a:t>
            </a:r>
            <a:r>
              <a:rPr lang="en-US" sz="2800" b="1" dirty="0"/>
              <a:t>,</a:t>
            </a:r>
          </a:p>
          <a:p>
            <a:r>
              <a:rPr lang="en-US" sz="2800" b="1" dirty="0"/>
              <a:t> </a:t>
            </a:r>
            <a:r>
              <a:rPr lang="en-US" sz="2800" b="1" dirty="0" err="1"/>
              <a:t>áo</a:t>
            </a:r>
            <a:r>
              <a:rPr lang="en-US" sz="2800" b="1" dirty="0"/>
              <a:t> </a:t>
            </a:r>
            <a:r>
              <a:rPr lang="en-US" sz="2800" b="1" dirty="0" err="1"/>
              <a:t>sơ</a:t>
            </a:r>
            <a:r>
              <a:rPr lang="en-US" sz="2800" b="1" dirty="0"/>
              <a:t>-mi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quần</a:t>
            </a:r>
            <a:r>
              <a:rPr lang="en-US" sz="2800" b="1" dirty="0"/>
              <a:t> </a:t>
            </a:r>
            <a:r>
              <a:rPr lang="en-US" sz="2800" b="1" dirty="0" err="1"/>
              <a:t>lót</a:t>
            </a:r>
            <a:r>
              <a:rPr lang="en-US" sz="2800" b="1" dirty="0"/>
              <a:t>, </a:t>
            </a:r>
            <a:r>
              <a:rPr lang="en-US" sz="2800" b="1" dirty="0" err="1"/>
              <a:t>Cô</a:t>
            </a:r>
            <a:r>
              <a:rPr lang="en-US" sz="2800" b="1" dirty="0"/>
              <a:t>-li-a </a:t>
            </a:r>
            <a:r>
              <a:rPr lang="en-US" sz="2800" b="1" dirty="0" err="1"/>
              <a:t>viết</a:t>
            </a:r>
            <a:r>
              <a:rPr lang="en-US" sz="2800" b="1" dirty="0"/>
              <a:t> </a:t>
            </a:r>
            <a:r>
              <a:rPr lang="en-US" sz="2800" b="1" dirty="0" err="1"/>
              <a:t>một</a:t>
            </a:r>
            <a:r>
              <a:rPr lang="en-US" sz="2800" b="1" dirty="0"/>
              <a:t> </a:t>
            </a:r>
            <a:r>
              <a:rPr lang="en-US" sz="2800" b="1" dirty="0" err="1"/>
              <a:t>điều</a:t>
            </a:r>
            <a:r>
              <a:rPr lang="en-US" sz="2800" b="1" dirty="0"/>
              <a:t> </a:t>
            </a:r>
            <a:r>
              <a:rPr lang="en-US" sz="2800" b="1" dirty="0" err="1"/>
              <a:t>có</a:t>
            </a:r>
            <a:r>
              <a:rPr lang="en-US" sz="2800" b="1" dirty="0"/>
              <a:t> </a:t>
            </a:r>
            <a:r>
              <a:rPr lang="en-US" sz="2800" b="1" dirty="0" err="1"/>
              <a:t>thể</a:t>
            </a:r>
            <a:r>
              <a:rPr lang="en-US" sz="2800" b="1" dirty="0"/>
              <a:t> </a:t>
            </a:r>
            <a:r>
              <a:rPr lang="en-US" sz="2800" b="1" dirty="0" err="1" smtClean="0"/>
              <a:t>trước</a:t>
            </a:r>
            <a:r>
              <a:rPr lang="en-US" sz="2800" b="1" dirty="0"/>
              <a:t> </a:t>
            </a:r>
            <a:r>
              <a:rPr lang="en-US" sz="2800" b="1" dirty="0" err="1" smtClean="0"/>
              <a:t>đây</a:t>
            </a:r>
            <a:r>
              <a:rPr lang="en-US" sz="2800" b="1" dirty="0" smtClean="0"/>
              <a:t> </a:t>
            </a:r>
            <a:r>
              <a:rPr lang="en-US" sz="2800" b="1" dirty="0" err="1"/>
              <a:t>em</a:t>
            </a:r>
            <a:r>
              <a:rPr lang="en-US" sz="2800" b="1" dirty="0"/>
              <a:t> </a:t>
            </a:r>
            <a:r>
              <a:rPr lang="en-US" sz="2800" b="1" dirty="0" err="1"/>
              <a:t>chưa</a:t>
            </a:r>
            <a:r>
              <a:rPr lang="en-US" sz="2800" b="1" dirty="0"/>
              <a:t> </a:t>
            </a:r>
            <a:r>
              <a:rPr lang="en-US" sz="2800" b="1" dirty="0" err="1"/>
              <a:t>nghĩ</a:t>
            </a:r>
            <a:r>
              <a:rPr lang="en-US" sz="2800" b="1" dirty="0"/>
              <a:t> </a:t>
            </a:r>
            <a:r>
              <a:rPr lang="en-US" sz="2800" b="1" dirty="0" err="1"/>
              <a:t>đến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rgbClr val="800000"/>
                </a:solidFill>
              </a:rPr>
              <a:t>“</a:t>
            </a:r>
            <a:r>
              <a:rPr lang="en-US" sz="2800" b="1" dirty="0" err="1">
                <a:solidFill>
                  <a:srgbClr val="800000"/>
                </a:solidFill>
              </a:rPr>
              <a:t>Muốn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giúp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mẹ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nhiều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việc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để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 smtClean="0">
                <a:solidFill>
                  <a:srgbClr val="800000"/>
                </a:solidFill>
              </a:rPr>
              <a:t>mẹ</a:t>
            </a:r>
            <a:r>
              <a:rPr lang="en-US" sz="2800" b="1" dirty="0" smtClean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đỡ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vất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vả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hơn</a:t>
            </a:r>
            <a:r>
              <a:rPr lang="en-US" sz="2800" b="1" dirty="0">
                <a:solidFill>
                  <a:srgbClr val="800000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06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0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8" grpId="0"/>
      <p:bldP spid="2406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505200" y="6096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10244" name="AutoShape 3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32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000000"/>
                </a:solidFill>
              </a:rPr>
              <a:t>Theo Pi-vô-na-rô-va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(Tiếng Việt 3, 1995)</a:t>
            </a:r>
            <a:r>
              <a:rPr lang="en-US" sz="32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228600" y="2601913"/>
            <a:ext cx="88392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/>
              <a:t>+Vì sao khi mẹ bảo Cô-li-a đi giặt quần áo, lúc đầu </a:t>
            </a:r>
          </a:p>
          <a:p>
            <a:r>
              <a:rPr lang="en-US" sz="2800" b="1"/>
              <a:t>bạn lại ngạc nhiên?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28600" y="1981200"/>
            <a:ext cx="2743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1A0597"/>
                </a:solidFill>
              </a:rPr>
              <a:t> </a:t>
            </a:r>
            <a:r>
              <a:rPr lang="en-US" sz="3200" b="1"/>
              <a:t>Tìm hiểu bài</a:t>
            </a:r>
            <a:r>
              <a:rPr lang="en-US" sz="3200" b="1">
                <a:solidFill>
                  <a:srgbClr val="1A0597"/>
                </a:solidFill>
              </a:rPr>
              <a:t>:</a:t>
            </a:r>
          </a:p>
        </p:txBody>
      </p:sp>
      <p:sp>
        <p:nvSpPr>
          <p:cNvPr id="241673" name="Rectangle 9"/>
          <p:cNvSpPr>
            <a:spLocks noChangeArrowheads="1"/>
          </p:cNvSpPr>
          <p:nvPr/>
        </p:nvSpPr>
        <p:spPr bwMode="auto">
          <a:xfrm>
            <a:off x="223838" y="3544888"/>
            <a:ext cx="9883775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rgbClr val="800000"/>
                </a:solidFill>
              </a:rPr>
              <a:t>-Vì chưa bao giờ Cô-li-a phải giặt quầnáo, đây là lần đầu,</a:t>
            </a:r>
          </a:p>
          <a:p>
            <a:r>
              <a:rPr lang="en-US" sz="2800" b="1">
                <a:solidFill>
                  <a:srgbClr val="800000"/>
                </a:solidFill>
              </a:rPr>
              <a:t> mẹ bảo làm việc này.</a:t>
            </a:r>
          </a:p>
        </p:txBody>
      </p:sp>
      <p:sp>
        <p:nvSpPr>
          <p:cNvPr id="241674" name="Rectangle 10"/>
          <p:cNvSpPr>
            <a:spLocks noChangeArrowheads="1"/>
          </p:cNvSpPr>
          <p:nvPr/>
        </p:nvSpPr>
        <p:spPr bwMode="auto">
          <a:xfrm>
            <a:off x="381000" y="4502150"/>
            <a:ext cx="69977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/>
              <a:t>+Vì sao sau đó, Cô-li-a làm theo lời mẹ?</a:t>
            </a:r>
          </a:p>
        </p:txBody>
      </p:sp>
      <p:sp>
        <p:nvSpPr>
          <p:cNvPr id="241675" name="Rectangle 11"/>
          <p:cNvSpPr>
            <a:spLocks noChangeArrowheads="1"/>
          </p:cNvSpPr>
          <p:nvPr/>
        </p:nvSpPr>
        <p:spPr bwMode="auto">
          <a:xfrm>
            <a:off x="381000" y="5024438"/>
            <a:ext cx="9478963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rgbClr val="800000"/>
                </a:solidFill>
              </a:rPr>
              <a:t>-Vì bạn nhớ ra đó là những điều mình đã nói trong bài </a:t>
            </a:r>
          </a:p>
          <a:p>
            <a:r>
              <a:rPr lang="en-US" sz="2800" b="1">
                <a:solidFill>
                  <a:srgbClr val="800000"/>
                </a:solidFill>
              </a:rPr>
              <a:t>tập làm văn.</a:t>
            </a:r>
          </a:p>
        </p:txBody>
      </p:sp>
      <p:sp>
        <p:nvSpPr>
          <p:cNvPr id="241677" name="Rectangle 13"/>
          <p:cNvSpPr>
            <a:spLocks noChangeArrowheads="1"/>
          </p:cNvSpPr>
          <p:nvPr/>
        </p:nvSpPr>
        <p:spPr bwMode="auto">
          <a:xfrm>
            <a:off x="533400" y="5802313"/>
            <a:ext cx="533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i="1"/>
              <a:t>+Bài đọc giúp em hiểu ra điều gì?</a:t>
            </a:r>
          </a:p>
        </p:txBody>
      </p:sp>
      <p:pic>
        <p:nvPicPr>
          <p:cNvPr id="10253" name="Picture 14" descr="Star-05-june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5715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416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41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4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4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0" grpId="0"/>
      <p:bldP spid="241673" grpId="0"/>
      <p:bldP spid="241674" grpId="0"/>
      <p:bldP spid="241675" grpId="0"/>
      <p:bldP spid="2416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3505200" y="6096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11268" name="AutoShape 3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>
                <a:solidFill>
                  <a:srgbClr val="000000"/>
                </a:solidFill>
              </a:rPr>
              <a:t>Theo Pi-vô-na-rô-va</a:t>
            </a:r>
            <a:br>
              <a:rPr lang="en-US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000000"/>
                </a:solidFill>
              </a:rPr>
              <a:t>(Tiếng Việt 3, 1995)</a:t>
            </a:r>
            <a:r>
              <a:rPr lang="en-US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457200" y="2057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Kể chuyện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457200" y="2590800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/>
              <a:t>Sắp xếp lại các tranh sau theo đúng thứ tự trong câu chuyện </a:t>
            </a:r>
            <a:r>
              <a:rPr lang="en-US" sz="2400" b="1" i="1">
                <a:solidFill>
                  <a:srgbClr val="800000"/>
                </a:solidFill>
              </a:rPr>
              <a:t>Bài tập làm văn</a:t>
            </a:r>
            <a:r>
              <a:rPr lang="en-US" sz="2400" b="1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4711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47115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4" grpId="0"/>
      <p:bldP spid="24269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175&quot;&gt;&lt;object type=&quot;3&quot; unique_id=&quot;11176&quot;&gt;&lt;property id=&quot;20148&quot; value=&quot;5&quot;/&gt;&lt;property id=&quot;20300&quot; value=&quot;Slide 1&quot;/&gt;&lt;property id=&quot;20307&quot; value=&quot;397&quot;/&gt;&lt;/object&gt;&lt;object type=&quot;3&quot; unique_id=&quot;11177&quot;&gt;&lt;property id=&quot;20148&quot; value=&quot;5&quot;/&gt;&lt;property id=&quot;20300&quot; value=&quot;Slide 2&quot;/&gt;&lt;property id=&quot;20307&quot; value=&quot;388&quot;/&gt;&lt;/object&gt;&lt;object type=&quot;3&quot; unique_id=&quot;11178&quot;&gt;&lt;property id=&quot;20148&quot; value=&quot;5&quot;/&gt;&lt;property id=&quot;20300&quot; value=&quot;Slide 3&quot;/&gt;&lt;property id=&quot;20307&quot; value=&quot;398&quot;/&gt;&lt;/object&gt;&lt;object type=&quot;3&quot; unique_id=&quot;11179&quot;&gt;&lt;property id=&quot;20148&quot; value=&quot;5&quot;/&gt;&lt;property id=&quot;20300&quot; value=&quot;Slide 4&quot;/&gt;&lt;property id=&quot;20307&quot; value=&quot;400&quot;/&gt;&lt;/object&gt;&lt;object type=&quot;3&quot; unique_id=&quot;11180&quot;&gt;&lt;property id=&quot;20148&quot; value=&quot;5&quot;/&gt;&lt;property id=&quot;20300&quot; value=&quot;Slide 5&quot;/&gt;&lt;property id=&quot;20307&quot; value=&quot;401&quot;/&gt;&lt;/object&gt;&lt;object type=&quot;3&quot; unique_id=&quot;11181&quot;&gt;&lt;property id=&quot;20148&quot; value=&quot;5&quot;/&gt;&lt;property id=&quot;20300&quot; value=&quot;Slide 6&quot;/&gt;&lt;property id=&quot;20307&quot; value=&quot;405&quot;/&gt;&lt;/object&gt;&lt;object type=&quot;3&quot; unique_id=&quot;11182&quot;&gt;&lt;property id=&quot;20148&quot; value=&quot;5&quot;/&gt;&lt;property id=&quot;20300&quot; value=&quot;Slide 7&quot;/&gt;&lt;property id=&quot;20307&quot; value=&quot;402&quot;/&gt;&lt;/object&gt;&lt;object type=&quot;3&quot; unique_id=&quot;11183&quot;&gt;&lt;property id=&quot;20148&quot; value=&quot;5&quot;/&gt;&lt;property id=&quot;20300&quot; value=&quot;Slide 8&quot;/&gt;&lt;property id=&quot;20307&quot; value=&quot;403&quot;/&gt;&lt;/object&gt;&lt;object type=&quot;3&quot; unique_id=&quot;11184&quot;&gt;&lt;property id=&quot;20148&quot; value=&quot;5&quot;/&gt;&lt;property id=&quot;20300&quot; value=&quot;Slide 9&quot;/&gt;&lt;property id=&quot;20307&quot; value=&quot;404&quot;/&gt;&lt;/object&gt;&lt;object type=&quot;3&quot; unique_id=&quot;11185&quot;&gt;&lt;property id=&quot;20148&quot; value=&quot;5&quot;/&gt;&lt;property id=&quot;20300&quot; value=&quot;Slide 10&quot;/&gt;&lt;property id=&quot;20307&quot; value=&quot;399&quot;/&gt;&lt;/object&gt;&lt;object type=&quot;3&quot; unique_id=&quot;11186&quot;&gt;&lt;property id=&quot;20148&quot; value=&quot;5&quot;/&gt;&lt;property id=&quot;20300&quot; value=&quot;Slide 11&quot;/&gt;&lt;property id=&quot;20307&quot; value=&quot;406&quot;/&gt;&lt;/object&gt;&lt;object type=&quot;3&quot; unique_id=&quot;11187&quot;&gt;&lt;property id=&quot;20148&quot; value=&quot;5&quot;/&gt;&lt;property id=&quot;20300&quot; value=&quot;Slide 12&quot;/&gt;&lt;property id=&quot;20307&quot; value=&quot;407&quot;/&gt;&lt;/object&gt;&lt;object type=&quot;3&quot; unique_id=&quot;11188&quot;&gt;&lt;property id=&quot;20148&quot; value=&quot;5&quot;/&gt;&lt;property id=&quot;20300&quot; value=&quot;Slide 13&quot;/&gt;&lt;property id=&quot;20307&quot; value=&quot;408&quot;/&gt;&lt;/object&gt;&lt;object type=&quot;3&quot; unique_id=&quot;11189&quot;&gt;&lt;property id=&quot;20148&quot; value=&quot;5&quot;/&gt;&lt;property id=&quot;20300&quot; value=&quot;Slide 14&quot;/&gt;&lt;property id=&quot;20307&quot; value=&quot;409&quot;/&gt;&lt;/object&gt;&lt;object type=&quot;3&quot; unique_id=&quot;11190&quot;&gt;&lt;property id=&quot;20148&quot; value=&quot;5&quot;/&gt;&lt;property id=&quot;20300&quot; value=&quot;Slide 15&quot;/&gt;&lt;property id=&quot;20307&quot; value=&quot;410&quot;/&gt;&lt;/object&gt;&lt;object type=&quot;3&quot; unique_id=&quot;11191&quot;&gt;&lt;property id=&quot;20148&quot; value=&quot;5&quot;/&gt;&lt;property id=&quot;20300&quot; value=&quot;Slide 16&quot;/&gt;&lt;property id=&quot;20307&quot; value=&quot;412&quot;/&gt;&lt;/object&gt;&lt;object type=&quot;3&quot; unique_id=&quot;11192&quot;&gt;&lt;property id=&quot;20148&quot; value=&quot;5&quot;/&gt;&lt;property id=&quot;20300&quot; value=&quot;Slide 17&quot;/&gt;&lt;property id=&quot;20307&quot; value=&quot;413&quot;/&gt;&lt;/object&gt;&lt;object type=&quot;3&quot; unique_id=&quot;11193&quot;&gt;&lt;property id=&quot;20148&quot; value=&quot;5&quot;/&gt;&lt;property id=&quot;20300&quot; value=&quot;Slide 18&quot;/&gt;&lt;property id=&quot;20307&quot; value=&quot;411&quot;/&gt;&lt;/object&gt;&lt;/object&gt;&lt;object type=&quot;8&quot; unique_id=&quot;11213&quot;&gt;&lt;/object&gt;&lt;/object&gt;&lt;/database&gt;"/>
  <p:tag name="MMPROD_NEXTUNIQUEID" val="10011"/>
  <p:tag name="SECTOMILLISECCONVERTED" val="1"/>
</p:tagLst>
</file>

<file path=ppt/theme/theme1.xml><?xml version="1.0" encoding="utf-8"?>
<a:theme xmlns:a="http://schemas.openxmlformats.org/drawingml/2006/main" name="cdb2004c019l">
  <a:themeElements>
    <a:clrScheme name="cdb2004c019l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cdb2004c019l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db2004c019l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cdb2004c019l</Template>
  <TotalTime>2536</TotalTime>
  <Words>734</Words>
  <Application>Microsoft Office PowerPoint</Application>
  <PresentationFormat>On-screen Show (4:3)</PresentationFormat>
  <Paragraphs>165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cdb2004c019l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dht</dc:creator>
  <cp:lastModifiedBy>MTC</cp:lastModifiedBy>
  <cp:revision>112</cp:revision>
  <dcterms:created xsi:type="dcterms:W3CDTF">2009-05-31T04:14:48Z</dcterms:created>
  <dcterms:modified xsi:type="dcterms:W3CDTF">2020-10-08T10:40:43Z</dcterms:modified>
</cp:coreProperties>
</file>