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707" r:id="rId2"/>
  </p:sldMasterIdLst>
  <p:notesMasterIdLst>
    <p:notesMasterId r:id="rId14"/>
  </p:notesMasterIdLst>
  <p:sldIdLst>
    <p:sldId id="269" r:id="rId3"/>
    <p:sldId id="257" r:id="rId4"/>
    <p:sldId id="258" r:id="rId5"/>
    <p:sldId id="267" r:id="rId6"/>
    <p:sldId id="268" r:id="rId7"/>
    <p:sldId id="260" r:id="rId8"/>
    <p:sldId id="261" r:id="rId9"/>
    <p:sldId id="264" r:id="rId10"/>
    <p:sldId id="265" r:id="rId11"/>
    <p:sldId id="262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FF0000"/>
    <a:srgbClr val="0000FF"/>
    <a:srgbClr val="CCFFFF"/>
    <a:srgbClr val="FF66FF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CE1D-1473-49FB-A0F8-AD6074A65BE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34824-7B86-4D2E-A5B2-5FF12BE4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2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F21E-BB29-4C2F-BD24-DEBC41AE9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1C8C2-C589-462F-8073-E022B0BF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BED6-11A4-44B2-8527-CE98595B6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A134-13B6-48B2-AEF3-2651AD632B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9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9A5B-90FC-4CB7-8472-00738F2F59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F979-E009-40B1-B705-1B4215B22AD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3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A9C9-FF4E-4579-9D83-19F73C8E976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3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61B3-DD77-44A8-AD13-EC4173FE9F6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5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8529D-9EF2-4F62-ABF1-9FA15569532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19D7-85F0-48AE-9471-B09584F122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9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0735C-9D6A-4ABE-BE60-CC41F8F629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6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DA23-02B9-4C1C-B9EA-2A756DD59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7982-B0A5-4C2F-A32B-DB93F90C770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7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892B-DC29-4C74-A0C6-8ECAE30B120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5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EF74-AFC6-4027-ABB9-AB2C965B9C8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85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D5880-90F7-4A30-8D09-10C500F04E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7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E0AF-641E-4797-BD91-52961B236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6C84-99C1-4433-937E-0FDE1390A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7C43-6228-41F5-834A-235674876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7715-E49A-4A12-889F-02E3A35EA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35D2-012F-445C-AC1F-59770F76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3847-6A14-47DD-9EA6-000EED245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D9B6-AE03-454F-B2A3-9464FA878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9B911D4-EF50-44C6-84CF-18E36778A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algn="l" eaLnBrk="1" hangingPunct="1">
              <a:defRPr/>
            </a:pPr>
            <a:endParaRPr lang="en-US" altLang="zh-CN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eaLnBrk="1" hangingPunct="1">
              <a:defRPr/>
            </a:pPr>
            <a:endParaRPr lang="en-US" altLang="zh-CN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eaLnBrk="1" hangingPunct="1">
              <a:defRPr/>
            </a:pPr>
            <a:fld id="{D945523F-680C-48B2-931B-417E8C91DDF2}" type="slidenum">
              <a:rPr lang="en-US" altLang="zh-CN" b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zh-CN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4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8305800" cy="482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6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MÔN: TIẾNG VIỆT</a:t>
            </a:r>
          </a:p>
          <a:p>
            <a:pPr eaLnBrk="1" hangingPunct="1">
              <a:buFont typeface="Arial" charset="0"/>
              <a:buNone/>
            </a:pPr>
            <a:r>
              <a:rPr lang="en-US" sz="6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PHÂN MÔN</a:t>
            </a:r>
            <a:r>
              <a:rPr lang="en-US" sz="6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6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 ĐỌC</a:t>
            </a:r>
            <a:endParaRPr lang="en-US" sz="60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eaLnBrk="1" hangingPunct="1">
              <a:buFont typeface="Arial" charset="0"/>
              <a:buNone/>
            </a:pPr>
            <a:r>
              <a:rPr lang="en-US" sz="6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3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68538" y="304800"/>
            <a:ext cx="4057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vi-VN" sz="3600" b="0" kern="10" smtClean="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TRƯỜNG TIỂU HỌC ÁI MỘ B</a:t>
            </a:r>
            <a:endParaRPr lang="en-US" sz="3600" b="0" kern="10" smtClean="0">
              <a:ln w="9525"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6925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65af35b3798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6670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5800" y="1219200"/>
            <a:ext cx="71628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2.Kể lại toàn bộ câu chuyện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228600" y="457200"/>
            <a:ext cx="8382000" cy="2057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Hoạt động 4: Củng cố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514600" y="5181600"/>
            <a:ext cx="914400" cy="12192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46086" name="AutoShape 6" descr="Paper bag"/>
          <p:cNvSpPr>
            <a:spLocks noChangeArrowheads="1"/>
          </p:cNvSpPr>
          <p:nvPr/>
        </p:nvSpPr>
        <p:spPr bwMode="auto">
          <a:xfrm>
            <a:off x="3733800" y="2667000"/>
            <a:ext cx="4343400" cy="1219200"/>
          </a:xfrm>
          <a:prstGeom prst="cloudCallout">
            <a:avLst>
              <a:gd name="adj1" fmla="val -54861"/>
              <a:gd name="adj2" fmla="val 14505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 kể chuyện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43000" y="304800"/>
            <a:ext cx="739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 - kể chuyện (Tiết 2)</a:t>
            </a:r>
          </a:p>
          <a:p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438400" y="1371600"/>
            <a:ext cx="58674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Hũ bạc của người cha</a:t>
            </a:r>
          </a:p>
          <a:p>
            <a:r>
              <a:rPr lang="en-US" sz="4000" i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Truyện cổ tích Chăm</a:t>
            </a:r>
          </a:p>
        </p:txBody>
      </p:sp>
      <p:pic>
        <p:nvPicPr>
          <p:cNvPr id="4100" name="Picture 11" descr="lau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14800"/>
            <a:ext cx="28194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ORDS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371600" y="381000"/>
            <a:ext cx="64008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hiểu bài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304800" y="2209800"/>
            <a:ext cx="84582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4000">
                <a:solidFill>
                  <a:srgbClr val="CC0000"/>
                </a:solidFill>
                <a:latin typeface="Arial" charset="0"/>
              </a:rPr>
              <a:t>    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57200" y="1371600"/>
            <a:ext cx="89916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4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4.Khi ông lão vứt tiền vào bếp lửa, </a:t>
            </a:r>
          </a:p>
          <a:p>
            <a:pPr algn="l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con làm gì?  Vì sao?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81000" y="4038600"/>
            <a:ext cx="8305800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>    Khi ông lão vứt tiền xuống ao, người</a:t>
            </a:r>
          </a:p>
          <a:p>
            <a:pPr algn="l"/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> con vội thọc tay vào lửa lấy ra. Vì đây</a:t>
            </a:r>
          </a:p>
          <a:p>
            <a:pPr algn="l"/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> là tiền mà anh ta đã l</a:t>
            </a:r>
            <a:r>
              <a:rPr lang="en-US" sz="4000">
                <a:solidFill>
                  <a:schemeClr val="tx1"/>
                </a:solidFill>
                <a:latin typeface="Arial" charset="0"/>
              </a:rPr>
              <a:t>àm việc và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> dành </a:t>
            </a:r>
          </a:p>
          <a:p>
            <a:pPr algn="l"/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>dụm suốt ba tháng trời.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3400" y="2209800"/>
            <a:ext cx="8610600" cy="2362200"/>
          </a:xfrm>
          <a:prstGeom prst="rect">
            <a:avLst/>
          </a:prstGeom>
          <a:noFill/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-Có làm lụng vất vả, người ta mới biết </a:t>
            </a:r>
          </a:p>
          <a:p>
            <a:pPr algn="l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 đồng tiền.</a:t>
            </a:r>
          </a:p>
          <a:p>
            <a:pPr algn="l">
              <a:buFontTx/>
              <a:buChar char="-"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Hũ bạc tiêu không bao giờ hết chính </a:t>
            </a:r>
          </a:p>
          <a:p>
            <a:pPr algn="l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hai bàn tay con.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4800" y="609600"/>
            <a:ext cx="84582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en-US" sz="3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 tìm những câu trong truyện </a:t>
            </a:r>
          </a:p>
          <a:p>
            <a:pPr algn="l"/>
            <a:r>
              <a:rPr lang="en-US" sz="3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 lên ý nghĩa của truyện này.</a:t>
            </a:r>
          </a:p>
          <a:p>
            <a:pPr algn="l"/>
            <a:endParaRPr lang="en-US" sz="2800"/>
          </a:p>
        </p:txBody>
      </p:sp>
      <p:pic>
        <p:nvPicPr>
          <p:cNvPr id="6148" name="Picture 7" descr="WLIL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800600"/>
            <a:ext cx="815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33400" y="609600"/>
            <a:ext cx="4495800" cy="1676400"/>
          </a:xfrm>
          <a:prstGeom prst="rightArrow">
            <a:avLst>
              <a:gd name="adj1" fmla="val 50000"/>
              <a:gd name="adj2" fmla="val 67045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 chính: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81000" y="2362200"/>
            <a:ext cx="87630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600">
                <a:latin typeface="Arial" charset="0"/>
              </a:rPr>
              <a:t>   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Hai bàn tay lao động của con người </a:t>
            </a:r>
          </a:p>
          <a:p>
            <a:pPr algn="l"/>
            <a:r>
              <a:rPr lang="en-US" sz="3600">
                <a:latin typeface="Times New Roman" pitchFamily="18" charset="0"/>
                <a:cs typeface="Times New Roman" pitchFamily="18" charset="0"/>
              </a:rPr>
              <a:t>là nguồn tạo nên mọi của cải.</a:t>
            </a:r>
          </a:p>
        </p:txBody>
      </p:sp>
      <p:pic>
        <p:nvPicPr>
          <p:cNvPr id="7172" name="Picture 6" descr="Fish-04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43400"/>
            <a:ext cx="693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I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066800" y="304800"/>
            <a:ext cx="6629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Hoạt động 2: Luyện đọc lại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447800"/>
            <a:ext cx="838200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4000" i="1">
                <a:latin typeface="Times New Roman" pitchFamily="18" charset="0"/>
                <a:cs typeface="Times New Roman" pitchFamily="18" charset="0"/>
              </a:rPr>
              <a:t>* Đoạn 3: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4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dẫn chuyện: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 kể chậm rãi,</a:t>
            </a:r>
          </a:p>
          <a:p>
            <a:pPr algn="l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 thai</a:t>
            </a:r>
          </a:p>
          <a:p>
            <a:pPr algn="l"/>
            <a:r>
              <a:rPr lang="en-US" sz="400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người cha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ân cần, cảm động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9600" y="4114800"/>
            <a:ext cx="8229600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i="1">
                <a:latin typeface="Times New Roman" pitchFamily="18" charset="0"/>
                <a:cs typeface="Times New Roman" pitchFamily="18" charset="0"/>
              </a:rPr>
              <a:t>* Đoạn 4:</a:t>
            </a:r>
            <a:r>
              <a:rPr lang="en-US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dẫn chuyện: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 kể chậm rãi,</a:t>
            </a:r>
          </a:p>
          <a:p>
            <a:pPr algn="l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 thai</a:t>
            </a:r>
          </a:p>
          <a:p>
            <a:pPr algn="l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Lời người cha: khuyên bảo, gần gũi</a:t>
            </a:r>
          </a:p>
          <a:p>
            <a:pPr algn="l"/>
            <a:endParaRPr lang="en-US" sz="4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1295400" y="457200"/>
            <a:ext cx="5791200" cy="914400"/>
          </a:xfrm>
          <a:prstGeom prst="rect">
            <a:avLst/>
          </a:prstGeom>
          <a:noFill/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066800" y="304800"/>
            <a:ext cx="63246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Hoạt động 3: Kể chuyện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2438400"/>
            <a:ext cx="86868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l"/>
            <a:r>
              <a:rPr lang="en-US" sz="280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36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1.Sắp xếp lại các tranh sau theo đúng</a:t>
            </a:r>
          </a:p>
          <a:p>
            <a:pPr marL="342900" indent="-342900" algn="l"/>
            <a:r>
              <a:rPr lang="en-US" sz="36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thứ tự trong câu chuyện Hũ bạc của </a:t>
            </a:r>
          </a:p>
          <a:p>
            <a:pPr marL="342900" indent="-342900" algn="l"/>
            <a:r>
              <a:rPr lang="en-US" sz="36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người cha.</a:t>
            </a:r>
          </a:p>
        </p:txBody>
      </p:sp>
      <p:pic>
        <p:nvPicPr>
          <p:cNvPr id="40975" name="Picture 15" descr="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0"/>
            <a:ext cx="73914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aturday, November 15, 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Saturday, November 15, 2008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662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Saturday, November 15, 2008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4613"/>
            <a:ext cx="2286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Saturday, November 15, 2008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886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Saturday, November 15, 2008 (5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9624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1295400" y="4572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0248" name="Oval 10"/>
          <p:cNvSpPr>
            <a:spLocks noChangeArrowheads="1"/>
          </p:cNvSpPr>
          <p:nvPr/>
        </p:nvSpPr>
        <p:spPr bwMode="auto">
          <a:xfrm>
            <a:off x="1219200" y="22098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6324600" y="40386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0250" name="Oval 12"/>
          <p:cNvSpPr>
            <a:spLocks noChangeArrowheads="1"/>
          </p:cNvSpPr>
          <p:nvPr/>
        </p:nvSpPr>
        <p:spPr bwMode="auto">
          <a:xfrm>
            <a:off x="3276600" y="38862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0251" name="Oval 13"/>
          <p:cNvSpPr>
            <a:spLocks noChangeArrowheads="1"/>
          </p:cNvSpPr>
          <p:nvPr/>
        </p:nvSpPr>
        <p:spPr bwMode="auto">
          <a:xfrm>
            <a:off x="762000" y="39624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aturday, November 15, 2008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286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Saturday, November 15, 2008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Saturday, November 15, 2008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048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Saturday, November 15, 2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0480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Saturday, November 15, 2008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876800"/>
            <a:ext cx="662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762000" y="5334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11272" name="Oval 12"/>
          <p:cNvSpPr>
            <a:spLocks noChangeArrowheads="1"/>
          </p:cNvSpPr>
          <p:nvPr/>
        </p:nvSpPr>
        <p:spPr bwMode="auto">
          <a:xfrm>
            <a:off x="3048000" y="5334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1273" name="Oval 13"/>
          <p:cNvSpPr>
            <a:spLocks noChangeArrowheads="1"/>
          </p:cNvSpPr>
          <p:nvPr/>
        </p:nvSpPr>
        <p:spPr bwMode="auto">
          <a:xfrm>
            <a:off x="1371600" y="48768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1274" name="Oval 14"/>
          <p:cNvSpPr>
            <a:spLocks noChangeArrowheads="1"/>
          </p:cNvSpPr>
          <p:nvPr/>
        </p:nvSpPr>
        <p:spPr bwMode="auto">
          <a:xfrm>
            <a:off x="5943600" y="3810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1275" name="Oval 15"/>
          <p:cNvSpPr>
            <a:spLocks noChangeArrowheads="1"/>
          </p:cNvSpPr>
          <p:nvPr/>
        </p:nvSpPr>
        <p:spPr bwMode="auto">
          <a:xfrm>
            <a:off x="1219200" y="31242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609&quot;&gt;&lt;object type=&quot;3&quot; unique_id=&quot;10611&quot;&gt;&lt;property id=&quot;20148&quot; value=&quot;5&quot;/&gt;&lt;property id=&quot;20300&quot; value=&quot;Slide 2&quot;/&gt;&lt;property id=&quot;20307&quot; value=&quot;257&quot;/&gt;&lt;/object&gt;&lt;object type=&quot;3&quot; unique_id=&quot;10612&quot;&gt;&lt;property id=&quot;20148&quot; value=&quot;5&quot;/&gt;&lt;property id=&quot;20300&quot; value=&quot;Slide 3&quot;/&gt;&lt;property id=&quot;20307&quot; value=&quot;258&quot;/&gt;&lt;/object&gt;&lt;object type=&quot;3&quot; unique_id=&quot;10613&quot;&gt;&lt;property id=&quot;20148&quot; value=&quot;5&quot;/&gt;&lt;property id=&quot;20300&quot; value=&quot;Slide 4&quot;/&gt;&lt;property id=&quot;20307&quot; value=&quot;267&quot;/&gt;&lt;/object&gt;&lt;object type=&quot;3&quot; unique_id=&quot;10614&quot;&gt;&lt;property id=&quot;20148&quot; value=&quot;5&quot;/&gt;&lt;property id=&quot;20300&quot; value=&quot;Slide 5&quot;/&gt;&lt;property id=&quot;20307&quot; value=&quot;268&quot;/&gt;&lt;/object&gt;&lt;object type=&quot;3&quot; unique_id=&quot;10615&quot;&gt;&lt;property id=&quot;20148&quot; value=&quot;5&quot;/&gt;&lt;property id=&quot;20300&quot; value=&quot;Slide 6&quot;/&gt;&lt;property id=&quot;20307&quot; value=&quot;260&quot;/&gt;&lt;/object&gt;&lt;object type=&quot;3&quot; unique_id=&quot;10616&quot;&gt;&lt;property id=&quot;20148&quot; value=&quot;5&quot;/&gt;&lt;property id=&quot;20300&quot; value=&quot;Slide 7&quot;/&gt;&lt;property id=&quot;20307&quot; value=&quot;261&quot;/&gt;&lt;/object&gt;&lt;object type=&quot;3&quot; unique_id=&quot;10617&quot;&gt;&lt;property id=&quot;20148&quot; value=&quot;5&quot;/&gt;&lt;property id=&quot;20300&quot; value=&quot;Slide 8&quot;/&gt;&lt;property id=&quot;20307&quot; value=&quot;264&quot;/&gt;&lt;/object&gt;&lt;object type=&quot;3&quot; unique_id=&quot;10618&quot;&gt;&lt;property id=&quot;20148&quot; value=&quot;5&quot;/&gt;&lt;property id=&quot;20300&quot; value=&quot;Slide 9&quot;/&gt;&lt;property id=&quot;20307&quot; value=&quot;265&quot;/&gt;&lt;/object&gt;&lt;object type=&quot;3&quot; unique_id=&quot;10619&quot;&gt;&lt;property id=&quot;20148&quot; value=&quot;5&quot;/&gt;&lt;property id=&quot;20300&quot; value=&quot;Slide 10&quot;/&gt;&lt;property id=&quot;20307&quot; value=&quot;262&quot;/&gt;&lt;/object&gt;&lt;object type=&quot;3&quot; unique_id=&quot;10620&quot;&gt;&lt;property id=&quot;20148&quot; value=&quot;5&quot;/&gt;&lt;property id=&quot;20300&quot; value=&quot;Slide 11&quot;/&gt;&lt;property id=&quot;20307&quot; value=&quot;266&quot;/&gt;&lt;/object&gt;&lt;object type=&quot;3&quot; unique_id=&quot;10660&quot;&gt;&lt;property id=&quot;20148&quot; value=&quot;5&quot;/&gt;&lt;property id=&quot;20300&quot; value=&quot;Slide 1&quot;/&gt;&lt;property id=&quot;20307&quot; value=&quot;269&quot;/&gt;&lt;/object&gt;&lt;/object&gt;&lt;object type=&quot;8&quot; unique_id=&quot;1063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00"/>
            </a:gs>
            <a:gs pos="100000">
              <a:srgbClr val="00FF00"/>
            </a:gs>
          </a:gsLst>
          <a:path path="rect">
            <a:fillToRect l="50000" t="50000" r="50000" b="50000"/>
          </a:path>
        </a:gradFill>
        <a:ln w="9525" cap="flat" cmpd="sng" algn="ctr">
          <a:pattFill prst="sphere">
            <a:fgClr>
              <a:schemeClr val="accent1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00"/>
            </a:gs>
            <a:gs pos="100000">
              <a:srgbClr val="00FF00"/>
            </a:gs>
          </a:gsLst>
          <a:path path="rect">
            <a:fillToRect l="50000" t="50000" r="50000" b="50000"/>
          </a:path>
        </a:gradFill>
        <a:ln w="9525" cap="flat" cmpd="sng" algn="ctr">
          <a:pattFill prst="sphere">
            <a:fgClr>
              <a:schemeClr val="accent1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259</TotalTime>
  <Words>284</Words>
  <Application>Microsoft Office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Crayons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ThienPhuc</dc:creator>
  <cp:lastModifiedBy>MTC</cp:lastModifiedBy>
  <cp:revision>54</cp:revision>
  <dcterms:created xsi:type="dcterms:W3CDTF">2002-10-23T20:29:57Z</dcterms:created>
  <dcterms:modified xsi:type="dcterms:W3CDTF">2020-12-11T02:34:19Z</dcterms:modified>
</cp:coreProperties>
</file>