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59" r:id="rId3"/>
    <p:sldId id="256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280" r:id="rId22"/>
    <p:sldId id="281" r:id="rId23"/>
    <p:sldId id="282" r:id="rId24"/>
    <p:sldId id="283" r:id="rId25"/>
    <p:sldId id="285" r:id="rId26"/>
    <p:sldId id="286" r:id="rId27"/>
    <p:sldId id="287" r:id="rId28"/>
    <p:sldId id="288" r:id="rId29"/>
    <p:sldId id="289" r:id="rId30"/>
    <p:sldId id="291" r:id="rId31"/>
    <p:sldId id="292" r:id="rId32"/>
    <p:sldId id="293" r:id="rId33"/>
    <p:sldId id="294" r:id="rId34"/>
    <p:sldId id="295" r:id="rId35"/>
    <p:sldId id="300" r:id="rId36"/>
    <p:sldId id="298" r:id="rId37"/>
    <p:sldId id="278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66"/>
    <a:srgbClr val="00FF99"/>
    <a:srgbClr val="FFFF00"/>
    <a:srgbClr val="FF0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9.xml"/><Relationship Id="rId18" Type="http://schemas.openxmlformats.org/officeDocument/2006/relationships/slide" Target="slide33.xml"/><Relationship Id="rId3" Type="http://schemas.openxmlformats.org/officeDocument/2006/relationships/slide" Target="slide17.xml"/><Relationship Id="rId7" Type="http://schemas.openxmlformats.org/officeDocument/2006/relationships/slide" Target="slide3.xml"/><Relationship Id="rId12" Type="http://schemas.openxmlformats.org/officeDocument/2006/relationships/slide" Target="slide21.xml"/><Relationship Id="rId17" Type="http://schemas.openxmlformats.org/officeDocument/2006/relationships/slide" Target="slide31.xml"/><Relationship Id="rId2" Type="http://schemas.openxmlformats.org/officeDocument/2006/relationships/image" Target="../media/image3.jpeg"/><Relationship Id="rId16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23.xml"/><Relationship Id="rId15" Type="http://schemas.openxmlformats.org/officeDocument/2006/relationships/slide" Target="slide27.xml"/><Relationship Id="rId10" Type="http://schemas.openxmlformats.org/officeDocument/2006/relationships/slide" Target="slide11.xml"/><Relationship Id="rId19" Type="http://schemas.openxmlformats.org/officeDocument/2006/relationships/image" Target="../media/image4.jpeg"/><Relationship Id="rId4" Type="http://schemas.openxmlformats.org/officeDocument/2006/relationships/slide" Target="slide15.xml"/><Relationship Id="rId9" Type="http://schemas.openxmlformats.org/officeDocument/2006/relationships/slide" Target="slide13.xml"/><Relationship Id="rId14" Type="http://schemas.openxmlformats.org/officeDocument/2006/relationships/slide" Target="slide2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47800" y="228600"/>
            <a:ext cx="5715000" cy="2057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ÔN TẬP TIẾT  5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28600" y="2514600"/>
            <a:ext cx="50863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</a:rPr>
              <a:t> 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38915" name="ShockwaveFlash1" r:id="rId2" imgW="4114286" imgH="4114286"/>
        </mc:Choice>
        <mc:Fallback>
          <p:control name="ShockwaveFlash1" r:id="rId2" imgW="4114286" imgH="4114286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29200" y="2743200"/>
                  <a:ext cx="4114800" cy="411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tre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lúa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sông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máng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mây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nhà</a:t>
            </a:r>
            <a:r>
              <a:rPr lang="en-US" sz="3600" b="1" i="1" dirty="0" smtClean="0">
                <a:solidFill>
                  <a:srgbClr val="000099"/>
                </a:solidFill>
              </a:rPr>
              <a:t> ở,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ngói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mới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trường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học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cây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gạo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mặt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lá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cờ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Tổ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quốc</a:t>
            </a:r>
            <a:r>
              <a:rPr lang="en-US" sz="3600" b="1" i="1" dirty="0" smtClean="0">
                <a:solidFill>
                  <a:srgbClr val="000099"/>
                </a:solidFill>
              </a:rPr>
              <a:t>.</a:t>
            </a:r>
          </a:p>
          <a:p>
            <a:pPr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hương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nhiều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ấy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tre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lúa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sông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mát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mây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ngắt</a:t>
            </a:r>
            <a:r>
              <a:rPr lang="en-US" sz="3600" b="1" i="1" dirty="0" smtClean="0">
                <a:solidFill>
                  <a:srgbClr val="000099"/>
                </a:solidFill>
              </a:rPr>
              <a:t> 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ngói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mới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tươi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trường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học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thắm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mặt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chót</a:t>
            </a:r>
            <a:r>
              <a:rPr lang="en-US" sz="3600" b="1" i="1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đúng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nhất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</a:t>
            </a:r>
            <a:endParaRPr lang="vi-VN" sz="36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 c</a:t>
            </a:r>
            <a:r>
              <a:rPr lang="en-US" sz="3600" b="1" dirty="0" smtClean="0">
                <a:solidFill>
                  <a:srgbClr val="000099"/>
                </a:solidFill>
              </a:rPr>
              <a:t>/ </a:t>
            </a:r>
            <a:r>
              <a:rPr lang="en-US" sz="3600" b="1" dirty="0" err="1" smtClean="0">
                <a:solidFill>
                  <a:srgbClr val="000099"/>
                </a:solidFill>
              </a:rPr>
              <a:t>Vì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bạn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nhỏ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yêu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quê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hương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20000" y="5791200"/>
            <a:ext cx="12954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152400"/>
            <a:ext cx="93964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Nắng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phương</a:t>
            </a:r>
            <a:r>
              <a:rPr lang="en-US" dirty="0" smtClean="0">
                <a:solidFill>
                  <a:srgbClr val="FF0000"/>
                </a:solidFill>
              </a:rPr>
              <a:t> Nam”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94-95.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Uyên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đâu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Nghe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đọc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Vân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ước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 ?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Phương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nghĩ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4.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chọn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Vân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5. </a:t>
            </a:r>
            <a:r>
              <a:rPr lang="vi-VN" dirty="0" smtClean="0">
                <a:solidFill>
                  <a:srgbClr val="000099"/>
                </a:solidFill>
              </a:rPr>
              <a:t> Chọn </a:t>
            </a:r>
            <a:r>
              <a:rPr lang="en-US" dirty="0" err="1" smtClean="0">
                <a:solidFill>
                  <a:srgbClr val="000099"/>
                </a:solidFill>
              </a:rPr>
              <a:t>thêm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vi-VN" dirty="0" smtClean="0">
                <a:solidFill>
                  <a:srgbClr val="000099"/>
                </a:solidFill>
              </a:rPr>
              <a:t>truyện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 a.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cuối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năm</a:t>
            </a:r>
            <a:r>
              <a:rPr lang="vi-VN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    b.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    c. </a:t>
            </a:r>
            <a:r>
              <a:rPr lang="en-US" dirty="0" err="1" smtClean="0">
                <a:solidFill>
                  <a:srgbClr val="000099"/>
                </a:solidFill>
              </a:rPr>
              <a:t>Cành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Tết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52413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403226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Uyên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hoa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vào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 28 </a:t>
            </a:r>
            <a:r>
              <a:rPr lang="en-US" sz="3600" dirty="0" err="1" smtClean="0">
                <a:solidFill>
                  <a:srgbClr val="000099"/>
                </a:solidFill>
              </a:rPr>
              <a:t>Tết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Nghe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đọc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thư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gửi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Nam.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nghĩ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gửi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tặng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ngoài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4.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chọn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Tết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chở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Nam </a:t>
            </a:r>
            <a:r>
              <a:rPr lang="en-US" sz="3600" dirty="0" err="1" smtClean="0">
                <a:solidFill>
                  <a:srgbClr val="000099"/>
                </a:solidFill>
              </a:rPr>
              <a:t>đến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đông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rét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buốt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5. </a:t>
            </a:r>
            <a:r>
              <a:rPr lang="vi-VN" sz="3600" dirty="0" smtClean="0">
                <a:solidFill>
                  <a:srgbClr val="000099"/>
                </a:solidFill>
              </a:rPr>
              <a:t> Chọn </a:t>
            </a:r>
            <a:r>
              <a:rPr lang="en-US" sz="3600" dirty="0" err="1" smtClean="0">
                <a:solidFill>
                  <a:srgbClr val="000099"/>
                </a:solidFill>
              </a:rPr>
              <a:t>thêm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vi-VN" sz="3600" dirty="0" smtClean="0">
                <a:solidFill>
                  <a:srgbClr val="000099"/>
                </a:solidFill>
              </a:rPr>
              <a:t>truyện </a:t>
            </a:r>
            <a:r>
              <a:rPr lang="en-US" sz="3600" dirty="0" smtClean="0">
                <a:solidFill>
                  <a:srgbClr val="000099"/>
                </a:solidFill>
              </a:rPr>
              <a:t>: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    b. </a:t>
            </a:r>
            <a:r>
              <a:rPr lang="en-US" sz="3600" dirty="0" err="1" smtClean="0">
                <a:solidFill>
                  <a:srgbClr val="000099"/>
                </a:solidFill>
              </a:rPr>
              <a:t>Tình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543800" y="6172200"/>
            <a:ext cx="12954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err="1" smtClean="0">
                <a:solidFill>
                  <a:srgbClr val="FF0000"/>
                </a:solidFill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sinh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đoạn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bài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tập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“ </a:t>
            </a:r>
            <a:r>
              <a:rPr lang="en-US" sz="4000" dirty="0" err="1" smtClean="0">
                <a:solidFill>
                  <a:srgbClr val="FF0000"/>
                </a:solidFill>
              </a:rPr>
              <a:t>Cảnh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đẹp</a:t>
            </a:r>
            <a:r>
              <a:rPr lang="en-US" sz="4000" dirty="0" smtClean="0">
                <a:solidFill>
                  <a:srgbClr val="FF0000"/>
                </a:solidFill>
              </a:rPr>
              <a:t> non </a:t>
            </a:r>
            <a:r>
              <a:rPr lang="en-US" sz="4000" dirty="0" err="1" smtClean="0">
                <a:solidFill>
                  <a:srgbClr val="FF0000"/>
                </a:solidFill>
              </a:rPr>
              <a:t>sông</a:t>
            </a:r>
            <a:r>
              <a:rPr lang="en-US" sz="4000" dirty="0" smtClean="0">
                <a:solidFill>
                  <a:srgbClr val="FF0000"/>
                </a:solidFill>
              </a:rPr>
              <a:t>” </a:t>
            </a:r>
            <a:r>
              <a:rPr lang="en-US" sz="4000" dirty="0" err="1" smtClean="0">
                <a:solidFill>
                  <a:srgbClr val="FF0000"/>
                </a:solidFill>
              </a:rPr>
              <a:t>trang</a:t>
            </a:r>
            <a:r>
              <a:rPr lang="en-US" sz="4000" dirty="0" smtClean="0">
                <a:solidFill>
                  <a:srgbClr val="FF0000"/>
                </a:solidFill>
              </a:rPr>
              <a:t> 97-98. </a:t>
            </a:r>
            <a:r>
              <a:rPr lang="en-US" sz="4000" dirty="0" err="1" smtClean="0">
                <a:solidFill>
                  <a:srgbClr val="FF0000"/>
                </a:solidFill>
              </a:rPr>
              <a:t>Trả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lời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các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câu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hỏi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sau</a:t>
            </a:r>
            <a:r>
              <a:rPr lang="en-US" sz="40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câu</a:t>
            </a:r>
            <a:r>
              <a:rPr lang="en-US" sz="4000" dirty="0" smtClean="0">
                <a:solidFill>
                  <a:srgbClr val="000099"/>
                </a:solidFill>
              </a:rPr>
              <a:t> ca </a:t>
            </a:r>
            <a:r>
              <a:rPr lang="en-US" sz="4000" dirty="0" err="1" smtClean="0">
                <a:solidFill>
                  <a:srgbClr val="000099"/>
                </a:solidFill>
              </a:rPr>
              <a:t>dao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nói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đến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. </a:t>
            </a:r>
            <a:r>
              <a:rPr lang="en-US" sz="4000" dirty="0" err="1" smtClean="0">
                <a:solidFill>
                  <a:srgbClr val="000099"/>
                </a:solidFill>
              </a:rPr>
              <a:t>Đó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nào</a:t>
            </a:r>
            <a:r>
              <a:rPr lang="en-US" sz="4000" dirty="0" smtClean="0">
                <a:solidFill>
                  <a:srgbClr val="000099"/>
                </a:solidFill>
              </a:rPr>
              <a:t>  ?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smtClean="0">
                <a:solidFill>
                  <a:srgbClr val="000099"/>
                </a:solidFill>
              </a:rPr>
              <a:t>Theo </a:t>
            </a:r>
            <a:r>
              <a:rPr lang="en-US" sz="4000" dirty="0" err="1" smtClean="0">
                <a:solidFill>
                  <a:srgbClr val="000099"/>
                </a:solidFill>
              </a:rPr>
              <a:t>em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ai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đã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giữ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tô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điểm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non </a:t>
            </a:r>
            <a:r>
              <a:rPr lang="en-US" sz="4000" dirty="0" err="1" smtClean="0">
                <a:solidFill>
                  <a:srgbClr val="000099"/>
                </a:solidFill>
              </a:rPr>
              <a:t>sông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ngày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càng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hơn</a:t>
            </a:r>
            <a:r>
              <a:rPr lang="vi-VN" sz="4000" dirty="0" smtClean="0">
                <a:solidFill>
                  <a:srgbClr val="000099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3048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 smtClean="0"/>
              <a:t>	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câu</a:t>
            </a:r>
            <a:r>
              <a:rPr lang="en-US" sz="4000" dirty="0" smtClean="0">
                <a:solidFill>
                  <a:srgbClr val="000099"/>
                </a:solidFill>
              </a:rPr>
              <a:t> ca </a:t>
            </a:r>
            <a:r>
              <a:rPr lang="en-US" sz="4000" dirty="0" err="1" smtClean="0">
                <a:solidFill>
                  <a:srgbClr val="000099"/>
                </a:solidFill>
              </a:rPr>
              <a:t>dao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nói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đến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.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 : </a:t>
            </a:r>
            <a:r>
              <a:rPr lang="en-US" sz="4000" dirty="0" err="1" smtClean="0">
                <a:solidFill>
                  <a:srgbClr val="000099"/>
                </a:solidFill>
              </a:rPr>
              <a:t>Lạng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Sơn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Hà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Nội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Nghệ</a:t>
            </a:r>
            <a:r>
              <a:rPr lang="en-US" sz="4000" dirty="0" smtClean="0">
                <a:solidFill>
                  <a:srgbClr val="000099"/>
                </a:solidFill>
              </a:rPr>
              <a:t> An-</a:t>
            </a:r>
            <a:r>
              <a:rPr lang="en-US" sz="4000" dirty="0" err="1" smtClean="0">
                <a:solidFill>
                  <a:srgbClr val="000099"/>
                </a:solidFill>
              </a:rPr>
              <a:t>Hà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Tĩnh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Thừa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thiên</a:t>
            </a:r>
            <a:r>
              <a:rPr lang="en-US" sz="4000" dirty="0" smtClean="0">
                <a:solidFill>
                  <a:srgbClr val="000099"/>
                </a:solidFill>
              </a:rPr>
              <a:t> –</a:t>
            </a:r>
            <a:r>
              <a:rPr lang="en-US" sz="4000" dirty="0" err="1" smtClean="0">
                <a:solidFill>
                  <a:srgbClr val="000099"/>
                </a:solidFill>
              </a:rPr>
              <a:t>Huế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Nẵng</a:t>
            </a:r>
            <a:r>
              <a:rPr lang="en-US" sz="4000" dirty="0" smtClean="0">
                <a:solidFill>
                  <a:srgbClr val="000099"/>
                </a:solidFill>
              </a:rPr>
              <a:t>; </a:t>
            </a:r>
            <a:r>
              <a:rPr lang="en-US" sz="4000" dirty="0" err="1" smtClean="0">
                <a:solidFill>
                  <a:srgbClr val="000099"/>
                </a:solidFill>
              </a:rPr>
              <a:t>Thành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phố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Hồ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Chí</a:t>
            </a:r>
            <a:r>
              <a:rPr lang="en-US" sz="4000" dirty="0" smtClean="0">
                <a:solidFill>
                  <a:srgbClr val="000099"/>
                </a:solidFill>
              </a:rPr>
              <a:t> Minh, </a:t>
            </a:r>
            <a:r>
              <a:rPr lang="en-US" sz="4000" dirty="0" err="1" smtClean="0">
                <a:solidFill>
                  <a:srgbClr val="000099"/>
                </a:solidFill>
              </a:rPr>
              <a:t>Đồng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Nai</a:t>
            </a:r>
            <a:r>
              <a:rPr lang="en-US" sz="4000" dirty="0" smtClean="0">
                <a:solidFill>
                  <a:srgbClr val="000099"/>
                </a:solidFill>
              </a:rPr>
              <a:t>; Long An - </a:t>
            </a:r>
            <a:r>
              <a:rPr lang="en-US" sz="4000" dirty="0" err="1" smtClean="0">
                <a:solidFill>
                  <a:srgbClr val="000099"/>
                </a:solidFill>
              </a:rPr>
              <a:t>Tiền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Giang-Đồng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Tháp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( HS </a:t>
            </a:r>
            <a:r>
              <a:rPr lang="en-US" sz="4000" dirty="0" err="1" smtClean="0">
                <a:solidFill>
                  <a:srgbClr val="000099"/>
                </a:solidFill>
              </a:rPr>
              <a:t>tự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nêu</a:t>
            </a:r>
            <a:r>
              <a:rPr lang="en-US" sz="4000" dirty="0" smtClean="0">
                <a:solidFill>
                  <a:srgbClr val="000099"/>
                </a:solidFill>
              </a:rPr>
              <a:t>)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smtClean="0">
                <a:solidFill>
                  <a:srgbClr val="000099"/>
                </a:solidFill>
              </a:rPr>
              <a:t>Theo </a:t>
            </a:r>
            <a:r>
              <a:rPr lang="en-US" sz="4000" dirty="0" err="1" smtClean="0">
                <a:solidFill>
                  <a:srgbClr val="000099"/>
                </a:solidFill>
              </a:rPr>
              <a:t>em</a:t>
            </a:r>
            <a:r>
              <a:rPr lang="en-US" sz="4000" dirty="0" smtClean="0">
                <a:solidFill>
                  <a:srgbClr val="000099"/>
                </a:solidFill>
              </a:rPr>
              <a:t>, cha </a:t>
            </a:r>
            <a:r>
              <a:rPr lang="en-US" sz="4000" dirty="0" err="1" smtClean="0">
                <a:solidFill>
                  <a:srgbClr val="000099"/>
                </a:solidFill>
              </a:rPr>
              <a:t>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từ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đời</a:t>
            </a:r>
            <a:r>
              <a:rPr lang="en-US" sz="4000" dirty="0" smtClean="0">
                <a:solidFill>
                  <a:srgbClr val="000099"/>
                </a:solidFill>
              </a:rPr>
              <a:t> nay  </a:t>
            </a:r>
            <a:r>
              <a:rPr lang="en-US" sz="4000" dirty="0" err="1" smtClean="0">
                <a:solidFill>
                  <a:srgbClr val="000099"/>
                </a:solidFill>
              </a:rPr>
              <a:t>đã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giữ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tô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điểm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non </a:t>
            </a:r>
            <a:r>
              <a:rPr lang="en-US" sz="4000" dirty="0" err="1" smtClean="0">
                <a:solidFill>
                  <a:srgbClr val="000099"/>
                </a:solidFill>
              </a:rPr>
              <a:t>sông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ngày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càng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hơn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  <a:endParaRPr lang="vi-VN" sz="40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96200" y="6324600"/>
            <a:ext cx="12192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7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304800"/>
            <a:ext cx="9361488" cy="59055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Người</a:t>
            </a:r>
            <a:r>
              <a:rPr lang="en-US" sz="3600" dirty="0" smtClean="0">
                <a:solidFill>
                  <a:srgbClr val="FF0000"/>
                </a:solidFill>
              </a:rPr>
              <a:t> con </a:t>
            </a:r>
            <a:r>
              <a:rPr lang="en-US" sz="3600" dirty="0" err="1" smtClean="0">
                <a:solidFill>
                  <a:srgbClr val="FF0000"/>
                </a:solidFill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Tây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Nguyên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103- 104.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3366"/>
                </a:solidFill>
              </a:rPr>
              <a:t>1. </a:t>
            </a:r>
            <a:r>
              <a:rPr lang="en-US" sz="3600" dirty="0" err="1" smtClean="0">
                <a:solidFill>
                  <a:srgbClr val="003366"/>
                </a:solidFill>
              </a:rPr>
              <a:t>Anh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Núp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được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tỉnh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cử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đâu</a:t>
            </a:r>
            <a:r>
              <a:rPr lang="en-US" sz="3600" dirty="0" smtClean="0">
                <a:solidFill>
                  <a:srgbClr val="003366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3366"/>
                </a:solidFill>
              </a:rPr>
              <a:t>	2. Ở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về</a:t>
            </a:r>
            <a:r>
              <a:rPr lang="en-US" sz="3600" dirty="0" smtClean="0">
                <a:solidFill>
                  <a:srgbClr val="003366"/>
                </a:solidFill>
              </a:rPr>
              <a:t> , </a:t>
            </a:r>
            <a:r>
              <a:rPr lang="en-US" sz="3600" dirty="0" err="1" smtClean="0">
                <a:solidFill>
                  <a:srgbClr val="003366"/>
                </a:solidFill>
              </a:rPr>
              <a:t>anh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Núp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kể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cho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biết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gì</a:t>
            </a:r>
            <a:r>
              <a:rPr lang="en-US" sz="3600" dirty="0" smtClean="0">
                <a:solidFill>
                  <a:srgbClr val="003366"/>
                </a:solidFill>
              </a:rPr>
              <a:t> 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3. </a:t>
            </a:r>
            <a:r>
              <a:rPr lang="en-US" sz="3600" dirty="0" smtClean="0">
                <a:solidFill>
                  <a:srgbClr val="003366"/>
                </a:solidFill>
              </a:rPr>
              <a:t>Chi </a:t>
            </a:r>
            <a:r>
              <a:rPr lang="en-US" sz="3600" dirty="0" err="1" smtClean="0">
                <a:solidFill>
                  <a:srgbClr val="003366"/>
                </a:solidFill>
              </a:rPr>
              <a:t>tiết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nào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cho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thấy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rất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khâm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phục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thành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tích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của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Kông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Hoa</a:t>
            </a:r>
            <a:r>
              <a:rPr lang="vi-VN" sz="3600" dirty="0" smtClean="0">
                <a:solidFill>
                  <a:srgbClr val="003366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4.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tặng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Kông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Hoa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gì</a:t>
            </a:r>
            <a:r>
              <a:rPr lang="vi-VN" sz="3600" dirty="0" smtClean="0">
                <a:solidFill>
                  <a:srgbClr val="003366"/>
                </a:solidFill>
              </a:rPr>
              <a:t> ?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Khi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xem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vật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đó</a:t>
            </a:r>
            <a:r>
              <a:rPr lang="en-US" sz="3600" dirty="0" smtClean="0">
                <a:solidFill>
                  <a:srgbClr val="003366"/>
                </a:solidFill>
              </a:rPr>
              <a:t>, </a:t>
            </a:r>
            <a:r>
              <a:rPr lang="en-US" sz="3600" dirty="0" err="1" smtClean="0">
                <a:solidFill>
                  <a:srgbClr val="003366"/>
                </a:solidFill>
              </a:rPr>
              <a:t>thái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độ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của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mọi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người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ra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sao</a:t>
            </a:r>
            <a:r>
              <a:rPr lang="en-US" sz="3600" dirty="0" smtClean="0">
                <a:solidFill>
                  <a:srgbClr val="003366"/>
                </a:solidFill>
              </a:rPr>
              <a:t> ?</a:t>
            </a:r>
            <a:endParaRPr lang="vi-VN" sz="3600" dirty="0" smtClean="0">
              <a:solidFill>
                <a:srgbClr val="003366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76200"/>
            <a:ext cx="9361488" cy="67818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3366"/>
                </a:solidFill>
              </a:rPr>
              <a:t>1. </a:t>
            </a:r>
            <a:r>
              <a:rPr lang="en-US" dirty="0" err="1" smtClean="0">
                <a:solidFill>
                  <a:srgbClr val="003366"/>
                </a:solidFill>
              </a:rPr>
              <a:t>Anh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được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tỉnh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cử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dự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đua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3366"/>
                </a:solidFill>
              </a:rPr>
              <a:t>	2. Ở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về</a:t>
            </a:r>
            <a:r>
              <a:rPr lang="en-US" dirty="0" smtClean="0">
                <a:solidFill>
                  <a:srgbClr val="003366"/>
                </a:solidFill>
              </a:rPr>
              <a:t> , </a:t>
            </a:r>
            <a:r>
              <a:rPr lang="en-US" dirty="0" err="1" smtClean="0">
                <a:solidFill>
                  <a:srgbClr val="003366"/>
                </a:solidFill>
              </a:rPr>
              <a:t>anh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kể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biết</a:t>
            </a:r>
            <a:r>
              <a:rPr lang="en-US" dirty="0" smtClean="0">
                <a:solidFill>
                  <a:srgbClr val="003366"/>
                </a:solidFill>
              </a:rPr>
              <a:t> : </a:t>
            </a:r>
            <a:r>
              <a:rPr lang="en-US" dirty="0" err="1" smtClean="0">
                <a:solidFill>
                  <a:srgbClr val="003366"/>
                </a:solidFill>
              </a:rPr>
              <a:t>đất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nước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mình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bây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giờ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mạnh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mọi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đều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đoàn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kết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đánh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giặc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làm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rẫy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giỏi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3. </a:t>
            </a:r>
            <a:r>
              <a:rPr lang="en-US" dirty="0" smtClean="0">
                <a:solidFill>
                  <a:srgbClr val="003366"/>
                </a:solidFill>
              </a:rPr>
              <a:t>Chi </a:t>
            </a:r>
            <a:r>
              <a:rPr lang="en-US" dirty="0" err="1" smtClean="0">
                <a:solidFill>
                  <a:srgbClr val="003366"/>
                </a:solidFill>
              </a:rPr>
              <a:t>tiết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thấy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khâm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phục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thành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tích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Hoa</a:t>
            </a:r>
            <a:r>
              <a:rPr lang="vi-VN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</a:t>
            </a:r>
            <a:r>
              <a:rPr lang="en-US" dirty="0" smtClean="0">
                <a:solidFill>
                  <a:srgbClr val="003366"/>
                </a:solidFill>
              </a:rPr>
              <a:t> : </a:t>
            </a:r>
            <a:r>
              <a:rPr lang="en-US" dirty="0" err="1" smtClean="0">
                <a:solidFill>
                  <a:srgbClr val="003366"/>
                </a:solidFill>
              </a:rPr>
              <a:t>sau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nghe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kể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về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thành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tích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chiến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đấu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nhiều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chạy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lên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đặt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trên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vai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công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kênh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khắp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nhà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  <a:endParaRPr lang="vi-VN" dirty="0" smtClean="0">
              <a:solidFill>
                <a:srgbClr val="003366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4.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tặng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Hoa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ảnh</a:t>
            </a:r>
            <a:r>
              <a:rPr lang="en-US" dirty="0" smtClean="0">
                <a:solidFill>
                  <a:srgbClr val="003366"/>
                </a:solidFill>
              </a:rPr>
              <a:t> Bok </a:t>
            </a:r>
            <a:r>
              <a:rPr lang="en-US" dirty="0" err="1" smtClean="0">
                <a:solidFill>
                  <a:srgbClr val="003366"/>
                </a:solidFill>
              </a:rPr>
              <a:t>Hồ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vác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cuốc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rẫy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bộ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quần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áo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bằng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lụa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Bok </a:t>
            </a:r>
            <a:r>
              <a:rPr lang="en-US" dirty="0" err="1" smtClean="0">
                <a:solidFill>
                  <a:srgbClr val="003366"/>
                </a:solidFill>
              </a:rPr>
              <a:t>Hồ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cây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cờ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có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thêu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chữ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huân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chương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Núp.Khi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xem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những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vật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đó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thái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độ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mọi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tôn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trọng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coi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như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vật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thiêng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liêng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  <a:endParaRPr lang="vi-VN" dirty="0" smtClean="0">
              <a:solidFill>
                <a:srgbClr val="003366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400800"/>
            <a:ext cx="12192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Cửa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Tùng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109 - 110.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</a:t>
            </a:r>
            <a:r>
              <a:rPr lang="en-US" sz="3600" dirty="0" smtClean="0">
                <a:solidFill>
                  <a:schemeClr val="accent2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hiểu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thế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“ </a:t>
            </a:r>
            <a:r>
              <a:rPr lang="en-US" sz="3600" dirty="0" err="1" smtClean="0">
                <a:solidFill>
                  <a:srgbClr val="000099"/>
                </a:solidFill>
              </a:rPr>
              <a:t>Bà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Chúa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”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biệt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4.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xưa</a:t>
            </a:r>
            <a:r>
              <a:rPr lang="en-US" sz="3600" dirty="0" smtClean="0">
                <a:solidFill>
                  <a:srgbClr val="000099"/>
                </a:solidFill>
              </a:rPr>
              <a:t> so </a:t>
            </a:r>
            <a:r>
              <a:rPr lang="en-US" sz="3600" dirty="0" err="1" smtClean="0">
                <a:solidFill>
                  <a:srgbClr val="000099"/>
                </a:solidFill>
              </a:rPr>
              <a:t>sánh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với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? 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</a:t>
            </a:r>
            <a:r>
              <a:rPr lang="en-US" sz="3600" dirty="0" smtClean="0">
                <a:solidFill>
                  <a:schemeClr val="accent2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dirty="0" err="1" smtClean="0">
                <a:solidFill>
                  <a:srgbClr val="000099"/>
                </a:solidFill>
              </a:rPr>
              <a:t>thôn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xóm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mướt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lũy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rặng</a:t>
            </a:r>
            <a:r>
              <a:rPr lang="en-US" sz="3600" dirty="0" smtClean="0">
                <a:solidFill>
                  <a:srgbClr val="000099"/>
                </a:solidFill>
              </a:rPr>
              <a:t> phi </a:t>
            </a:r>
            <a:r>
              <a:rPr lang="en-US" sz="3600" dirty="0" err="1" smtClean="0">
                <a:solidFill>
                  <a:srgbClr val="000099"/>
                </a:solidFill>
              </a:rPr>
              <a:t>lao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thổi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hiểu</a:t>
            </a:r>
            <a:r>
              <a:rPr lang="en-US" sz="3600" dirty="0" smtClean="0">
                <a:solidFill>
                  <a:srgbClr val="000099"/>
                </a:solidFill>
              </a:rPr>
              <a:t>  “ </a:t>
            </a:r>
            <a:r>
              <a:rPr lang="en-US" sz="3600" dirty="0" err="1" smtClean="0">
                <a:solidFill>
                  <a:srgbClr val="000099"/>
                </a:solidFill>
              </a:rPr>
              <a:t>Bà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Chúa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”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nhất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thay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đổi</a:t>
            </a:r>
            <a:r>
              <a:rPr lang="en-US" sz="3600" dirty="0" smtClean="0">
                <a:solidFill>
                  <a:srgbClr val="000099"/>
                </a:solidFill>
              </a:rPr>
              <a:t> 3 </a:t>
            </a:r>
            <a:r>
              <a:rPr lang="en-US" sz="3600" dirty="0" err="1" smtClean="0">
                <a:solidFill>
                  <a:srgbClr val="000099"/>
                </a:solidFill>
              </a:rPr>
              <a:t>lần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4.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xưa</a:t>
            </a:r>
            <a:r>
              <a:rPr lang="en-US" sz="3600" dirty="0" smtClean="0">
                <a:solidFill>
                  <a:srgbClr val="000099"/>
                </a:solidFill>
              </a:rPr>
              <a:t> so </a:t>
            </a:r>
            <a:r>
              <a:rPr lang="en-US" sz="3600" dirty="0" err="1" smtClean="0">
                <a:solidFill>
                  <a:srgbClr val="000099"/>
                </a:solidFill>
              </a:rPr>
              <a:t>sánh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với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chiếc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đồi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mồi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tóc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sóng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2954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 </a:t>
            </a:r>
            <a:r>
              <a:rPr lang="en-US" sz="3600" dirty="0" err="1" smtClean="0">
                <a:solidFill>
                  <a:srgbClr val="FF0000"/>
                </a:solidFill>
              </a:rPr>
              <a:t>Người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liên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nhỏ</a:t>
            </a:r>
            <a:r>
              <a:rPr lang="en-US" sz="3600" dirty="0" smtClean="0">
                <a:solidFill>
                  <a:srgbClr val="FF0000"/>
                </a:solidFill>
              </a:rPr>
              <a:t> 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112 - 113.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Anh</a:t>
            </a:r>
            <a:r>
              <a:rPr lang="en-US" sz="3600" dirty="0" smtClean="0">
                <a:solidFill>
                  <a:srgbClr val="000099"/>
                </a:solidFill>
              </a:rPr>
              <a:t> Kim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nhiệm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vụ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Vì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bộ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đóng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Nùng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Cách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đường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cháu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như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thế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Hãy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tìm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chi </a:t>
            </a:r>
            <a:r>
              <a:rPr lang="en-US" sz="3600" dirty="0" err="1" smtClean="0">
                <a:solidFill>
                  <a:srgbClr val="000099"/>
                </a:solidFill>
              </a:rPr>
              <a:t>tiết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nói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sự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dũng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cảm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Kim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gặp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địch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vi-VN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79388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inh nen 10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-323850" y="-242888"/>
            <a:ext cx="9753600" cy="731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Oval 33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1057462">
            <a:off x="6083300" y="14684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8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6" name="Freeform 34"/>
          <p:cNvSpPr>
            <a:spLocks/>
          </p:cNvSpPr>
          <p:nvPr/>
        </p:nvSpPr>
        <p:spPr bwMode="auto">
          <a:xfrm rot="1057462">
            <a:off x="4933950" y="2806700"/>
            <a:ext cx="781050" cy="42957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AutoShape 35"/>
          <p:cNvSpPr>
            <a:spLocks noChangeArrowheads="1"/>
          </p:cNvSpPr>
          <p:nvPr/>
        </p:nvSpPr>
        <p:spPr bwMode="auto">
          <a:xfrm rot="1057462">
            <a:off x="6173788" y="2998788"/>
            <a:ext cx="144462" cy="215900"/>
          </a:xfrm>
          <a:prstGeom prst="flowChartCollat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Oval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800344">
            <a:off x="5100638" y="17240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7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9" name="Freeform 5"/>
          <p:cNvSpPr>
            <a:spLocks/>
          </p:cNvSpPr>
          <p:nvPr/>
        </p:nvSpPr>
        <p:spPr bwMode="auto">
          <a:xfrm rot="800344">
            <a:off x="4578350" y="31940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AutoShape 6"/>
          <p:cNvSpPr>
            <a:spLocks noChangeArrowheads="1"/>
          </p:cNvSpPr>
          <p:nvPr/>
        </p:nvSpPr>
        <p:spPr bwMode="auto">
          <a:xfrm rot="800344">
            <a:off x="5254625" y="327342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Oval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 rot="1198510">
            <a:off x="5500688" y="3146425"/>
            <a:ext cx="936625" cy="1582738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 dirty="0">
                <a:solidFill>
                  <a:srgbClr val="000099"/>
                </a:solidFill>
              </a:rPr>
              <a:t>11</a:t>
            </a:r>
            <a:endParaRPr lang="vi-VN" sz="5400" b="1" dirty="0">
              <a:solidFill>
                <a:srgbClr val="000099"/>
              </a:solidFill>
            </a:endParaRPr>
          </a:p>
        </p:txBody>
      </p:sp>
      <p:sp>
        <p:nvSpPr>
          <p:cNvPr id="8202" name="Freeform 10"/>
          <p:cNvSpPr>
            <a:spLocks/>
          </p:cNvSpPr>
          <p:nvPr/>
        </p:nvSpPr>
        <p:spPr bwMode="auto">
          <a:xfrm rot="1198510">
            <a:off x="4711700" y="45148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 rot="1198510">
            <a:off x="5556250" y="466407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Oval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11575" y="1222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2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5" name="Freeform 22"/>
          <p:cNvSpPr>
            <a:spLocks/>
          </p:cNvSpPr>
          <p:nvPr/>
        </p:nvSpPr>
        <p:spPr bwMode="auto">
          <a:xfrm>
            <a:off x="3748088" y="1704975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AutoShape 23"/>
          <p:cNvSpPr>
            <a:spLocks noChangeArrowheads="1"/>
          </p:cNvSpPr>
          <p:nvPr/>
        </p:nvSpPr>
        <p:spPr bwMode="auto">
          <a:xfrm>
            <a:off x="4071938" y="17049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Oval 25">
            <a:hlinkClick r:id="rId7" action="ppaction://hlinksldjump"/>
          </p:cNvPr>
          <p:cNvSpPr>
            <a:spLocks noChangeArrowheads="1"/>
          </p:cNvSpPr>
          <p:nvPr/>
        </p:nvSpPr>
        <p:spPr bwMode="auto">
          <a:xfrm rot="-864877">
            <a:off x="2578100" y="577850"/>
            <a:ext cx="936625" cy="15827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6078"/>
                  <a:invGamma/>
                </a:schemeClr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7200" b="1" dirty="0">
                <a:solidFill>
                  <a:schemeClr val="accent2"/>
                </a:solidFill>
              </a:rPr>
              <a:t>1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8" name="Freeform 26"/>
          <p:cNvSpPr>
            <a:spLocks/>
          </p:cNvSpPr>
          <p:nvPr/>
        </p:nvSpPr>
        <p:spPr bwMode="auto">
          <a:xfrm rot="-864877">
            <a:off x="3230563" y="2133600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AutoShape 27"/>
          <p:cNvSpPr>
            <a:spLocks noChangeArrowheads="1"/>
          </p:cNvSpPr>
          <p:nvPr/>
        </p:nvSpPr>
        <p:spPr bwMode="auto">
          <a:xfrm rot="-864877">
            <a:off x="3162300" y="214153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Oval 29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791075" y="311150"/>
            <a:ext cx="936625" cy="15827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3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1" name="Freeform 30"/>
          <p:cNvSpPr>
            <a:spLocks/>
          </p:cNvSpPr>
          <p:nvPr/>
        </p:nvSpPr>
        <p:spPr bwMode="auto">
          <a:xfrm>
            <a:off x="4827588" y="18938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2" name="AutoShape 31"/>
          <p:cNvSpPr>
            <a:spLocks noChangeArrowheads="1"/>
          </p:cNvSpPr>
          <p:nvPr/>
        </p:nvSpPr>
        <p:spPr bwMode="auto">
          <a:xfrm>
            <a:off x="5151438" y="18938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Oval 45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143375" y="1606550"/>
            <a:ext cx="936625" cy="15827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6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14" name="Freeform 46"/>
          <p:cNvSpPr>
            <a:spLocks/>
          </p:cNvSpPr>
          <p:nvPr/>
        </p:nvSpPr>
        <p:spPr bwMode="auto">
          <a:xfrm>
            <a:off x="4179888" y="31892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5" name="AutoShape 47"/>
          <p:cNvSpPr>
            <a:spLocks noChangeArrowheads="1"/>
          </p:cNvSpPr>
          <p:nvPr/>
        </p:nvSpPr>
        <p:spPr bwMode="auto">
          <a:xfrm>
            <a:off x="4503738" y="31892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Oval 49">
            <a:hlinkClick r:id="rId10" action="ppaction://hlinksldjump"/>
          </p:cNvPr>
          <p:cNvSpPr>
            <a:spLocks noChangeArrowheads="1"/>
          </p:cNvSpPr>
          <p:nvPr/>
        </p:nvSpPr>
        <p:spPr bwMode="auto">
          <a:xfrm rot="-539169">
            <a:off x="3379788" y="1843088"/>
            <a:ext cx="936625" cy="1582737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5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7" name="Freeform 50"/>
          <p:cNvSpPr>
            <a:spLocks/>
          </p:cNvSpPr>
          <p:nvPr/>
        </p:nvSpPr>
        <p:spPr bwMode="auto">
          <a:xfrm rot="-539169">
            <a:off x="3800475" y="342741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8" name="AutoShape 51"/>
          <p:cNvSpPr>
            <a:spLocks noChangeArrowheads="1"/>
          </p:cNvSpPr>
          <p:nvPr/>
        </p:nvSpPr>
        <p:spPr bwMode="auto">
          <a:xfrm rot="-539169">
            <a:off x="3879850" y="342106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Oval 53">
            <a:hlinkClick r:id="rId11" action="ppaction://hlinksldjump"/>
          </p:cNvPr>
          <p:cNvSpPr>
            <a:spLocks noChangeArrowheads="1"/>
          </p:cNvSpPr>
          <p:nvPr/>
        </p:nvSpPr>
        <p:spPr bwMode="auto">
          <a:xfrm rot="-1165290">
            <a:off x="2368550" y="19891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4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20" name="Freeform 54"/>
          <p:cNvSpPr>
            <a:spLocks/>
          </p:cNvSpPr>
          <p:nvPr/>
        </p:nvSpPr>
        <p:spPr bwMode="auto">
          <a:xfrm rot="-1165290">
            <a:off x="3228975" y="34972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1" name="AutoShape 55"/>
          <p:cNvSpPr>
            <a:spLocks noChangeArrowheads="1"/>
          </p:cNvSpPr>
          <p:nvPr/>
        </p:nvSpPr>
        <p:spPr bwMode="auto">
          <a:xfrm rot="-1165290">
            <a:off x="3028950" y="35321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2" name="Oval 4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 rot="632288">
            <a:off x="4516438" y="3074988"/>
            <a:ext cx="936625" cy="1582737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b="1" dirty="0">
                <a:solidFill>
                  <a:schemeClr val="accent2"/>
                </a:solidFill>
              </a:rPr>
              <a:t>10</a:t>
            </a:r>
            <a:endParaRPr lang="vi-VN" sz="6600" b="1" dirty="0">
              <a:solidFill>
                <a:schemeClr val="accent2"/>
              </a:solidFill>
            </a:endParaRPr>
          </a:p>
        </p:txBody>
      </p:sp>
      <p:sp>
        <p:nvSpPr>
          <p:cNvPr id="8223" name="Freeform 42"/>
          <p:cNvSpPr>
            <a:spLocks/>
          </p:cNvSpPr>
          <p:nvPr/>
        </p:nvSpPr>
        <p:spPr bwMode="auto">
          <a:xfrm rot="632288">
            <a:off x="4108450" y="4579938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4" name="AutoShape 43"/>
          <p:cNvSpPr>
            <a:spLocks noChangeArrowheads="1"/>
          </p:cNvSpPr>
          <p:nvPr/>
        </p:nvSpPr>
        <p:spPr bwMode="auto">
          <a:xfrm rot="632288">
            <a:off x="4713288" y="46370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Oval 13">
            <a:hlinkClick r:id="rId13" action="ppaction://hlinksldjump"/>
          </p:cNvPr>
          <p:cNvSpPr>
            <a:spLocks noChangeArrowheads="1"/>
          </p:cNvSpPr>
          <p:nvPr/>
        </p:nvSpPr>
        <p:spPr bwMode="auto">
          <a:xfrm rot="-672914">
            <a:off x="3244850" y="3294063"/>
            <a:ext cx="936625" cy="1582737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20000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>
                <a:solidFill>
                  <a:schemeClr val="accent2"/>
                </a:solidFill>
              </a:rPr>
              <a:t>9</a:t>
            </a:r>
            <a:endParaRPr lang="vi-VN" sz="7200" b="1">
              <a:solidFill>
                <a:schemeClr val="accent2"/>
              </a:solidFill>
            </a:endParaRPr>
          </a:p>
        </p:txBody>
      </p:sp>
      <p:sp>
        <p:nvSpPr>
          <p:cNvPr id="8226" name="Freeform 14"/>
          <p:cNvSpPr>
            <a:spLocks/>
          </p:cNvSpPr>
          <p:nvPr/>
        </p:nvSpPr>
        <p:spPr bwMode="auto">
          <a:xfrm rot="-672914">
            <a:off x="3760788" y="4868863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7" name="AutoShape 15"/>
          <p:cNvSpPr>
            <a:spLocks noChangeArrowheads="1"/>
          </p:cNvSpPr>
          <p:nvPr/>
        </p:nvSpPr>
        <p:spPr bwMode="auto">
          <a:xfrm rot="-672914">
            <a:off x="3779838" y="48672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Oval 37">
            <a:hlinkClick r:id="rId14" action="ppaction://hlinksldjump"/>
          </p:cNvPr>
          <p:cNvSpPr>
            <a:spLocks noChangeArrowheads="1"/>
          </p:cNvSpPr>
          <p:nvPr/>
        </p:nvSpPr>
        <p:spPr bwMode="auto">
          <a:xfrm rot="265461">
            <a:off x="4052888" y="40608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chemeClr val="accent2"/>
                </a:solidFill>
              </a:rPr>
              <a:t>12</a:t>
            </a:r>
            <a:endParaRPr lang="vi-VN" sz="4800" b="1" dirty="0">
              <a:solidFill>
                <a:schemeClr val="accent2"/>
              </a:solidFill>
            </a:endParaRPr>
          </a:p>
        </p:txBody>
      </p:sp>
      <p:sp>
        <p:nvSpPr>
          <p:cNvPr id="8229" name="AutoShape 39"/>
          <p:cNvSpPr>
            <a:spLocks noChangeArrowheads="1"/>
          </p:cNvSpPr>
          <p:nvPr/>
        </p:nvSpPr>
        <p:spPr bwMode="auto">
          <a:xfrm rot="265461">
            <a:off x="4343400" y="563721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37">
            <a:hlinkClick r:id="rId15" action="ppaction://hlinksldjump"/>
          </p:cNvPr>
          <p:cNvSpPr>
            <a:spLocks noChangeArrowheads="1"/>
          </p:cNvSpPr>
          <p:nvPr/>
        </p:nvSpPr>
        <p:spPr bwMode="auto">
          <a:xfrm rot="1692273">
            <a:off x="6676477" y="2854587"/>
            <a:ext cx="853501" cy="152110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6600" b="1" dirty="0" smtClean="0">
                <a:solidFill>
                  <a:srgbClr val="FFFF00"/>
                </a:solidFill>
              </a:rPr>
              <a:t>13</a:t>
            </a:r>
            <a:endParaRPr lang="vi-VN" sz="6600" b="1" dirty="0">
              <a:solidFill>
                <a:srgbClr val="FFFF00"/>
              </a:solidFill>
            </a:endParaRPr>
          </a:p>
        </p:txBody>
      </p:sp>
      <p:sp>
        <p:nvSpPr>
          <p:cNvPr id="39" name="AutoShape 39"/>
          <p:cNvSpPr>
            <a:spLocks noChangeArrowheads="1"/>
          </p:cNvSpPr>
          <p:nvPr/>
        </p:nvSpPr>
        <p:spPr bwMode="auto">
          <a:xfrm rot="265461">
            <a:off x="6637513" y="419625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42"/>
          <p:cNvSpPr>
            <a:spLocks/>
          </p:cNvSpPr>
          <p:nvPr/>
        </p:nvSpPr>
        <p:spPr bwMode="auto">
          <a:xfrm rot="632288">
            <a:off x="5293060" y="4206104"/>
            <a:ext cx="1224879" cy="299842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Oval 53">
            <a:hlinkClick r:id="rId16" action="ppaction://hlinksldjump"/>
          </p:cNvPr>
          <p:cNvSpPr>
            <a:spLocks noChangeArrowheads="1"/>
          </p:cNvSpPr>
          <p:nvPr/>
        </p:nvSpPr>
        <p:spPr bwMode="auto">
          <a:xfrm rot="20389942">
            <a:off x="1609497" y="2266724"/>
            <a:ext cx="936625" cy="15827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FFFF00"/>
                </a:solidFill>
              </a:rPr>
              <a:t>14</a:t>
            </a:r>
            <a:endParaRPr lang="vi-VN" sz="7200" b="1" dirty="0">
              <a:solidFill>
                <a:srgbClr val="FFFF00"/>
              </a:solidFill>
            </a:endParaRPr>
          </a:p>
        </p:txBody>
      </p:sp>
      <p:sp>
        <p:nvSpPr>
          <p:cNvPr id="42" name="Freeform 54"/>
          <p:cNvSpPr>
            <a:spLocks/>
          </p:cNvSpPr>
          <p:nvPr/>
        </p:nvSpPr>
        <p:spPr bwMode="auto">
          <a:xfrm rot="19295598">
            <a:off x="2972835" y="36496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AutoShape 55"/>
          <p:cNvSpPr>
            <a:spLocks noChangeArrowheads="1"/>
          </p:cNvSpPr>
          <p:nvPr/>
        </p:nvSpPr>
        <p:spPr bwMode="auto">
          <a:xfrm rot="19295598">
            <a:off x="2261234" y="36845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49">
            <a:hlinkClick r:id="rId17" action="ppaction://hlinksldjump"/>
          </p:cNvPr>
          <p:cNvSpPr>
            <a:spLocks noChangeArrowheads="1"/>
          </p:cNvSpPr>
          <p:nvPr/>
        </p:nvSpPr>
        <p:spPr bwMode="auto">
          <a:xfrm rot="18865385">
            <a:off x="1794261" y="3644835"/>
            <a:ext cx="936625" cy="15827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FF0000"/>
                </a:solidFill>
              </a:rPr>
              <a:t>15</a:t>
            </a:r>
            <a:endParaRPr lang="vi-VN" sz="7200" b="1" dirty="0">
              <a:solidFill>
                <a:srgbClr val="FF0000"/>
              </a:solidFill>
            </a:endParaRPr>
          </a:p>
        </p:txBody>
      </p:sp>
      <p:sp>
        <p:nvSpPr>
          <p:cNvPr id="45" name="AutoShape 55"/>
          <p:cNvSpPr>
            <a:spLocks noChangeArrowheads="1"/>
          </p:cNvSpPr>
          <p:nvPr/>
        </p:nvSpPr>
        <p:spPr bwMode="auto">
          <a:xfrm rot="-1165290">
            <a:off x="2871752" y="4818476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5">
            <a:hlinkClick r:id="rId18" action="ppaction://hlinksldjump"/>
          </p:cNvPr>
          <p:cNvSpPr>
            <a:spLocks noChangeArrowheads="1"/>
          </p:cNvSpPr>
          <p:nvPr/>
        </p:nvSpPr>
        <p:spPr bwMode="auto">
          <a:xfrm rot="1287110">
            <a:off x="6858000" y="1219200"/>
            <a:ext cx="936625" cy="1582738"/>
          </a:xfrm>
          <a:prstGeom prst="ellipse">
            <a:avLst/>
          </a:prstGeom>
          <a:blipFill>
            <a:blip r:embed="rId19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C00000"/>
                </a:solidFill>
              </a:rPr>
              <a:t>16</a:t>
            </a:r>
            <a:endParaRPr lang="vi-VN" sz="7200" b="1" dirty="0">
              <a:solidFill>
                <a:srgbClr val="C00000"/>
              </a:solidFill>
            </a:endParaRPr>
          </a:p>
        </p:txBody>
      </p:sp>
      <p:sp>
        <p:nvSpPr>
          <p:cNvPr id="47" name="Freeform 10"/>
          <p:cNvSpPr>
            <a:spLocks/>
          </p:cNvSpPr>
          <p:nvPr/>
        </p:nvSpPr>
        <p:spPr bwMode="auto">
          <a:xfrm rot="1198510">
            <a:off x="5741289" y="2532262"/>
            <a:ext cx="468313" cy="46053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 rot="1198510">
            <a:off x="6890532" y="268518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-381000" y="-152400"/>
            <a:ext cx="34290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99"/>
                </a:solidFill>
              </a:rPr>
              <a:t>1. </a:t>
            </a:r>
            <a:r>
              <a:rPr lang="en-US" sz="2800" b="1" dirty="0" err="1" smtClean="0">
                <a:solidFill>
                  <a:srgbClr val="000099"/>
                </a:solidFill>
              </a:rPr>
              <a:t>Ôn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luyện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tập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đọc</a:t>
            </a:r>
            <a:endParaRPr lang="en-US" sz="28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64008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nhiệm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vụ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vệ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dẫn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điểm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2. </a:t>
            </a:r>
            <a:r>
              <a:rPr lang="en-US" dirty="0" err="1" smtClean="0">
                <a:solidFill>
                  <a:srgbClr val="000099"/>
                </a:solidFill>
              </a:rPr>
              <a:t>Bác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đóng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ở. </a:t>
            </a:r>
            <a:r>
              <a:rPr lang="en-US" dirty="0" err="1" smtClean="0">
                <a:solidFill>
                  <a:srgbClr val="000099"/>
                </a:solidFill>
              </a:rPr>
              <a:t>Đóng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dễ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mắt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3. </a:t>
            </a:r>
            <a:r>
              <a:rPr lang="en-US" dirty="0" err="1" smtClean="0">
                <a:solidFill>
                  <a:srgbClr val="000099"/>
                </a:solidFill>
              </a:rPr>
              <a:t>Cách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cháu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cẩn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thận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Gặp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,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huýt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ven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. 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trí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dũng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gặp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sệt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bình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tĩnh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huýt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hiệu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hỏi</a:t>
            </a:r>
            <a:r>
              <a:rPr lang="en-US" dirty="0" smtClean="0">
                <a:solidFill>
                  <a:srgbClr val="000099"/>
                </a:solidFill>
              </a:rPr>
              <a:t>,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trí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thầy</a:t>
            </a:r>
            <a:r>
              <a:rPr lang="en-US" dirty="0" smtClean="0">
                <a:solidFill>
                  <a:srgbClr val="000099"/>
                </a:solidFill>
              </a:rPr>
              <a:t> mo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cúng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ốm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239000" y="6400800"/>
            <a:ext cx="19050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53340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Nhớ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Việt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Bắc</a:t>
            </a:r>
            <a:r>
              <a:rPr lang="en-US" sz="3600" dirty="0" smtClean="0">
                <a:solidFill>
                  <a:srgbClr val="FF0000"/>
                </a:solidFill>
              </a:rPr>
              <a:t> 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115 -116.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bộ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xuôi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nhớ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     ( </a:t>
            </a:r>
            <a:r>
              <a:rPr lang="en-US" sz="3600" dirty="0" err="1" smtClean="0">
                <a:solidFill>
                  <a:srgbClr val="000099"/>
                </a:solidFill>
              </a:rPr>
              <a:t>dòng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2 )?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Tìm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thấy</a:t>
            </a:r>
            <a:r>
              <a:rPr lang="en-US" sz="3600" dirty="0" smtClean="0">
                <a:solidFill>
                  <a:srgbClr val="000099"/>
                </a:solidFill>
              </a:rPr>
              <a:t> :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 a/ 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rất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 b/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giỏi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Vẻ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hiện</a:t>
            </a:r>
            <a:r>
              <a:rPr lang="en-US" sz="3600" dirty="0" smtClean="0">
                <a:solidFill>
                  <a:srgbClr val="000099"/>
                </a:solidFill>
              </a:rPr>
              <a:t> qua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79388" y="-230188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330201" y="-128588"/>
            <a:ext cx="3175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xuôi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hoa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Việt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:    a/  </a:t>
            </a:r>
            <a:r>
              <a:rPr lang="en-US" b="1" dirty="0" err="1" smtClean="0">
                <a:solidFill>
                  <a:srgbClr val="FF0000"/>
                </a:solidFill>
              </a:rPr>
              <a:t>Việt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Bắc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rất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đẹp</a:t>
            </a:r>
            <a:r>
              <a:rPr lang="en-US" b="1" dirty="0" smtClean="0">
                <a:solidFill>
                  <a:srgbClr val="FF0000"/>
                </a:solidFill>
              </a:rPr>
              <a:t> :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xanh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hoa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chuối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đỏ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tươi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Ngày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xuân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mơ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nở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trắng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Ve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kêu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phách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đổ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vàng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thu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trăng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rọi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hòa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bình</a:t>
            </a:r>
            <a:r>
              <a:rPr lang="en-US" i="1" dirty="0" smtClean="0">
                <a:solidFill>
                  <a:srgbClr val="000099"/>
                </a:solidFill>
              </a:rPr>
              <a:t>. </a:t>
            </a:r>
            <a:r>
              <a:rPr lang="en-US" dirty="0" smtClean="0">
                <a:solidFill>
                  <a:srgbClr val="000099"/>
                </a:solidFill>
              </a:rPr>
              <a:t>   b/ </a:t>
            </a:r>
            <a:r>
              <a:rPr lang="en-US" b="1" dirty="0" err="1" smtClean="0">
                <a:solidFill>
                  <a:srgbClr val="FF0000"/>
                </a:solidFill>
              </a:rPr>
              <a:t>Việt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Bắc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đánh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giặc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giỏi</a:t>
            </a:r>
            <a:r>
              <a:rPr lang="en-US" b="1" dirty="0" smtClean="0">
                <a:solidFill>
                  <a:srgbClr val="FF0000"/>
                </a:solidFill>
              </a:rPr>
              <a:t> :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cây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núi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đá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cùng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đánh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Tây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Núi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giăng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thành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lũy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sắt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dày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che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bộ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đội</a:t>
            </a:r>
            <a:r>
              <a:rPr lang="en-US" i="1" dirty="0" smtClean="0">
                <a:solidFill>
                  <a:srgbClr val="000099"/>
                </a:solidFill>
              </a:rPr>
              <a:t>,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vây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quân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thù</a:t>
            </a:r>
            <a:r>
              <a:rPr lang="en-US" i="1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Vẻ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Việt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hiện</a:t>
            </a:r>
            <a:r>
              <a:rPr lang="en-US" dirty="0" smtClean="0">
                <a:solidFill>
                  <a:srgbClr val="000099"/>
                </a:solidFill>
              </a:rPr>
              <a:t> qua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Đèo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thắt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lưng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giang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cô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măng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Tiếng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ân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thủy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chung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248400"/>
            <a:ext cx="12192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Hũ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của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người</a:t>
            </a:r>
            <a:r>
              <a:rPr lang="en-US" dirty="0" smtClean="0">
                <a:solidFill>
                  <a:srgbClr val="FF0000"/>
                </a:solidFill>
              </a:rPr>
              <a:t> cha”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121- 122.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muốn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trai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bếp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lửa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?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Hãy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</a:t>
            </a:r>
            <a:r>
              <a:rPr lang="vi-VN" dirty="0" smtClean="0">
                <a:solidFill>
                  <a:srgbClr val="000099"/>
                </a:solidFill>
              </a:rPr>
              <a:t>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vi-VN" dirty="0" smtClean="0">
                <a:solidFill>
                  <a:srgbClr val="000099"/>
                </a:solidFill>
              </a:rPr>
              <a:t> chuyện nói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ý </a:t>
            </a:r>
            <a:r>
              <a:rPr lang="en-US" dirty="0" err="1" smtClean="0">
                <a:solidFill>
                  <a:srgbClr val="000099"/>
                </a:solidFill>
              </a:rPr>
              <a:t>nghĩa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-152400"/>
            <a:ext cx="93726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muốn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trai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năng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chăm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tự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nổi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cơm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thử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tay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xay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thóc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thuê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mỗi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gạo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dám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ăn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Ba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dụm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90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gạo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sz="2800" dirty="0" err="1" smtClean="0">
                <a:solidFill>
                  <a:srgbClr val="000099"/>
                </a:solidFill>
              </a:rPr>
              <a:t>Khi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ông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lão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vứt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tiền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vào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bếp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lửa</a:t>
            </a:r>
            <a:r>
              <a:rPr lang="en-US" sz="2800" dirty="0" smtClean="0">
                <a:solidFill>
                  <a:srgbClr val="000099"/>
                </a:solidFill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</a:rPr>
              <a:t>người</a:t>
            </a:r>
            <a:r>
              <a:rPr lang="en-US" sz="2800" dirty="0" smtClean="0">
                <a:solidFill>
                  <a:srgbClr val="000099"/>
                </a:solidFill>
              </a:rPr>
              <a:t> con </a:t>
            </a:r>
            <a:r>
              <a:rPr lang="en-US" sz="2800" dirty="0" err="1" smtClean="0">
                <a:solidFill>
                  <a:srgbClr val="000099"/>
                </a:solidFill>
              </a:rPr>
              <a:t>vội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thọc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tay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vào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bếp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lửa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lấy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tiền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ra</a:t>
            </a:r>
            <a:r>
              <a:rPr lang="en-US" sz="2800" dirty="0" smtClean="0">
                <a:solidFill>
                  <a:srgbClr val="000099"/>
                </a:solidFill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</a:rPr>
              <a:t>mà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không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hề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sợ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bỏng</a:t>
            </a:r>
            <a:r>
              <a:rPr lang="en-US" sz="2800" dirty="0" smtClean="0">
                <a:solidFill>
                  <a:srgbClr val="000099"/>
                </a:solidFill>
              </a:rPr>
              <a:t>.</a:t>
            </a:r>
            <a:endParaRPr lang="vi-VN" sz="28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</a:t>
            </a:r>
            <a:r>
              <a:rPr lang="vi-VN" dirty="0" smtClean="0">
                <a:solidFill>
                  <a:srgbClr val="000099"/>
                </a:solidFill>
              </a:rPr>
              <a:t>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vi-VN" dirty="0" smtClean="0">
                <a:solidFill>
                  <a:srgbClr val="000099"/>
                </a:solidFill>
              </a:rPr>
              <a:t> chuyện nói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ý </a:t>
            </a:r>
            <a:r>
              <a:rPr lang="en-US" dirty="0" err="1" smtClean="0">
                <a:solidFill>
                  <a:srgbClr val="000099"/>
                </a:solidFill>
              </a:rPr>
              <a:t>nghĩa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Hũ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chính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tay</a:t>
            </a:r>
            <a:r>
              <a:rPr lang="en-US" dirty="0" smtClean="0">
                <a:solidFill>
                  <a:srgbClr val="000099"/>
                </a:solidFill>
              </a:rPr>
              <a:t> con. 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3349" y="6096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Nguyên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127 - 128.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thế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Vì sao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3810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dài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chịu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bão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chứa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nhiều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hội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họp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tụ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tập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nhảy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múa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Sàn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voi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qua </a:t>
            </a:r>
            <a:r>
              <a:rPr lang="en-US" sz="3600" dirty="0" err="1" smtClean="0">
                <a:solidFill>
                  <a:srgbClr val="000099"/>
                </a:solidFill>
              </a:rPr>
              <a:t>không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đụng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sàn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múa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ngọn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giáo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vướng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thờ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nghiêm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giỏ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mây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hòn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vách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Xung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hòn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hoa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đan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vũ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khí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cụ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chiêng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trống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cúng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tế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lang="en-US" sz="3600" dirty="0" err="1" smtClean="0">
                <a:solidFill>
                  <a:srgbClr val="000099"/>
                </a:solidFill>
              </a:rPr>
              <a:t>ói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gian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giữa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trung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tâm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rông</a:t>
            </a:r>
            <a:r>
              <a:rPr lang="en-US" sz="3600" dirty="0" smtClean="0">
                <a:solidFill>
                  <a:srgbClr val="000099"/>
                </a:solidFill>
              </a:rPr>
              <a:t> v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ì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bếp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lửa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tụ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để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việc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lớn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khách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endParaRPr kumimoji="0" lang="vi-VN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5240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Đôi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bạn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130 -131.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động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khen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hiểu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Tìm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giúp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?</a:t>
            </a:r>
            <a:r>
              <a:rPr lang="vi-VN" dirty="0" smtClean="0">
                <a:solidFill>
                  <a:srgbClr val="000099"/>
                </a:solidFill>
              </a:rPr>
              <a:t>.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13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từ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giặc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ném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bom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phố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sơ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nông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thôn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phố,phố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cũng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ngói</a:t>
            </a:r>
            <a:r>
              <a:rPr lang="en-US" dirty="0" smtClean="0">
                <a:solidFill>
                  <a:srgbClr val="000099"/>
                </a:solidFill>
              </a:rPr>
              <a:t> san </a:t>
            </a:r>
            <a:r>
              <a:rPr lang="en-US" dirty="0" err="1" smtClean="0">
                <a:solidFill>
                  <a:srgbClr val="000099"/>
                </a:solidFill>
              </a:rPr>
              <a:t>sát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nhà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dòng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nườm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nượp</a:t>
            </a:r>
            <a:r>
              <a:rPr lang="en-US" dirty="0" smtClean="0">
                <a:solidFill>
                  <a:srgbClr val="000099"/>
                </a:solidFill>
              </a:rPr>
              <a:t>, ban </a:t>
            </a:r>
            <a:r>
              <a:rPr lang="en-US" dirty="0" err="1" smtClean="0">
                <a:solidFill>
                  <a:srgbClr val="000099"/>
                </a:solidFill>
              </a:rPr>
              <a:t>đêm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đèn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lấp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động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khen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nghe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lập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tức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hồ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vẫy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tuyệt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vọng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ca </a:t>
            </a:r>
            <a:r>
              <a:rPr lang="en-US" dirty="0" err="1" smtClean="0">
                <a:solidFill>
                  <a:srgbClr val="000099"/>
                </a:solidFill>
              </a:rPr>
              <a:t>ngợi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phẩm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sống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làng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–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sẵn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giúp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khăn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smtClean="0">
                <a:solidFill>
                  <a:srgbClr val="000099"/>
                </a:solidFill>
              </a:rPr>
              <a:t>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luôn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suy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nghĩ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dân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848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 </a:t>
            </a:r>
            <a:r>
              <a:rPr lang="en-US" sz="3600" dirty="0" err="1" smtClean="0">
                <a:solidFill>
                  <a:srgbClr val="FF0000"/>
                </a:solidFill>
              </a:rPr>
              <a:t>Về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quê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ngoại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133 -134.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nhỏ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đâu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thăm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ngoại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đâu</a:t>
            </a:r>
            <a:r>
              <a:rPr lang="en-US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thấy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lạ</a:t>
            </a:r>
            <a:r>
              <a:rPr lang="vi-VN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Bạnnhỏ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nghĩ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hạt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gạo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14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Giọng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76-77.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Chuyện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xảy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ra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làm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Thuyên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Đồng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ngạc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nhiên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lvl="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3.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sao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niên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cảm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ơn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Thuyên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Đồng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4.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tình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nhân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đối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136525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304800" y="619125"/>
            <a:ext cx="9485313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nhỏ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thành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phố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thăm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thôn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3.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thấy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điều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nở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gió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bất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ngờ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con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đấ</a:t>
            </a:r>
            <a:r>
              <a:rPr lang="en-US" sz="3600" dirty="0" smtClean="0">
                <a:solidFill>
                  <a:srgbClr val="000099"/>
                </a:solidFill>
              </a:rPr>
              <a:t>t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rực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màu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rơm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bóng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rợp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vầng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lá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thuyền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trôi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êm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đềm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vi-VN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4.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Bạnnhỏ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nghĩ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đã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lâu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nay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ruột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thịt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mình</a:t>
            </a:r>
            <a:r>
              <a:rPr kumimoji="0" lang="en-US" sz="3600" b="0" i="0" u="none" strike="noStrike" kern="1200" cap="none" spc="0" normalizeH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924800" y="6096000"/>
            <a:ext cx="9906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 </a:t>
            </a:r>
            <a:r>
              <a:rPr lang="en-US" sz="3600" dirty="0" err="1" smtClean="0">
                <a:solidFill>
                  <a:srgbClr val="FF0000"/>
                </a:solidFill>
              </a:rPr>
              <a:t>Mồ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Côi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xử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kiện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139 -140.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Chủ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kiện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việc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Tìm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nêu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rõ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Tại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Mồ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Côi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bảo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xóc</a:t>
            </a:r>
            <a:r>
              <a:rPr lang="en-US" sz="3600" dirty="0" smtClean="0">
                <a:solidFill>
                  <a:srgbClr val="000099"/>
                </a:solidFill>
              </a:rPr>
              <a:t> 2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đủ</a:t>
            </a:r>
            <a:r>
              <a:rPr lang="en-US" sz="3600" dirty="0" smtClean="0">
                <a:solidFill>
                  <a:srgbClr val="000099"/>
                </a:solidFill>
              </a:rPr>
              <a:t> 10 </a:t>
            </a:r>
            <a:r>
              <a:rPr lang="en-US" sz="3600" dirty="0" err="1" smtClean="0">
                <a:solidFill>
                  <a:srgbClr val="000099"/>
                </a:solidFill>
              </a:rPr>
              <a:t>lần</a:t>
            </a:r>
            <a:r>
              <a:rPr lang="vi-VN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hãy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truyện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15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Chủ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kiện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tội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hít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mùi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lợn</a:t>
            </a:r>
            <a:r>
              <a:rPr lang="en-US" sz="3600" dirty="0" smtClean="0">
                <a:solidFill>
                  <a:srgbClr val="000099"/>
                </a:solidFill>
              </a:rPr>
              <a:t> quay, </a:t>
            </a:r>
            <a:r>
              <a:rPr lang="en-US" sz="3600" dirty="0" err="1" smtClean="0">
                <a:solidFill>
                  <a:srgbClr val="000099"/>
                </a:solidFill>
              </a:rPr>
              <a:t>gà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luộc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vịt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tiền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nêu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rõ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Tôi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chỉ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vào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quán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ngồi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nhờ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để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ăn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miếng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cơm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nắm</a:t>
            </a:r>
            <a:r>
              <a:rPr lang="en-US" sz="3600" b="1" i="1" dirty="0" smtClean="0">
                <a:solidFill>
                  <a:srgbClr val="000099"/>
                </a:solidFill>
              </a:rPr>
              <a:t>.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Tôi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không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mua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gì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cả</a:t>
            </a:r>
            <a:r>
              <a:rPr lang="en-US" sz="3600" b="1" i="1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Mồ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Côi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bảo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xóc</a:t>
            </a:r>
            <a:r>
              <a:rPr lang="en-US" sz="3600" dirty="0" smtClean="0">
                <a:solidFill>
                  <a:srgbClr val="000099"/>
                </a:solidFill>
              </a:rPr>
              <a:t> 2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đủ</a:t>
            </a:r>
            <a:r>
              <a:rPr lang="en-US" sz="3600" dirty="0" smtClean="0">
                <a:solidFill>
                  <a:srgbClr val="000099"/>
                </a:solidFill>
              </a:rPr>
              <a:t> 10 </a:t>
            </a:r>
            <a:r>
              <a:rPr lang="en-US" sz="3600" dirty="0" err="1" smtClean="0">
                <a:solidFill>
                  <a:srgbClr val="000099"/>
                </a:solidFill>
              </a:rPr>
              <a:t>lần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mới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đủ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số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tiền</a:t>
            </a:r>
            <a:r>
              <a:rPr lang="en-US" sz="3600" dirty="0" smtClean="0">
                <a:solidFill>
                  <a:srgbClr val="000099"/>
                </a:solidFill>
              </a:rPr>
              <a:t> 20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truyện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dirty="0" err="1" smtClean="0">
                <a:solidFill>
                  <a:srgbClr val="000099"/>
                </a:solidFill>
              </a:rPr>
              <a:t>Vị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quan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tòa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thông</a:t>
            </a:r>
            <a:r>
              <a:rPr lang="en-US" sz="3600" dirty="0" smtClean="0">
                <a:solidFill>
                  <a:srgbClr val="000099"/>
                </a:solidFill>
              </a:rPr>
              <a:t> minh / </a:t>
            </a:r>
            <a:r>
              <a:rPr lang="en-US" sz="3600" dirty="0" err="1" smtClean="0">
                <a:solidFill>
                  <a:srgbClr val="000099"/>
                </a:solidFill>
              </a:rPr>
              <a:t>Phiên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thú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vị</a:t>
            </a:r>
            <a:r>
              <a:rPr lang="en-US" sz="3600" dirty="0" smtClean="0">
                <a:solidFill>
                  <a:srgbClr val="000099"/>
                </a:solidFill>
              </a:rPr>
              <a:t> / </a:t>
            </a:r>
            <a:r>
              <a:rPr lang="en-US" sz="3600" dirty="0" err="1" smtClean="0">
                <a:solidFill>
                  <a:srgbClr val="000099"/>
                </a:solidFill>
              </a:rPr>
              <a:t>Bẽ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mặt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kẻ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tham</a:t>
            </a:r>
            <a:r>
              <a:rPr lang="en-US" sz="3600" dirty="0" smtClean="0">
                <a:solidFill>
                  <a:srgbClr val="000099"/>
                </a:solidFill>
              </a:rPr>
              <a:t> lam / </a:t>
            </a:r>
            <a:r>
              <a:rPr lang="en-US" sz="3600" dirty="0" err="1" smtClean="0">
                <a:solidFill>
                  <a:srgbClr val="000099"/>
                </a:solidFill>
              </a:rPr>
              <a:t>Ăn</a:t>
            </a:r>
            <a:r>
              <a:rPr lang="en-US" sz="3600" dirty="0" smtClean="0">
                <a:solidFill>
                  <a:srgbClr val="000099"/>
                </a:solidFill>
              </a:rPr>
              <a:t> “</a:t>
            </a:r>
            <a:r>
              <a:rPr lang="en-US" sz="3600" dirty="0" err="1" smtClean="0">
                <a:solidFill>
                  <a:srgbClr val="000099"/>
                </a:solidFill>
              </a:rPr>
              <a:t>hơi</a:t>
            </a:r>
            <a:r>
              <a:rPr lang="en-US" sz="3600" dirty="0" smtClean="0">
                <a:solidFill>
                  <a:srgbClr val="000099"/>
                </a:solidFill>
              </a:rPr>
              <a:t>” </a:t>
            </a:r>
            <a:r>
              <a:rPr lang="en-US" sz="3600" dirty="0" err="1" smtClean="0">
                <a:solidFill>
                  <a:srgbClr val="000099"/>
                </a:solidFill>
              </a:rPr>
              <a:t>trả</a:t>
            </a:r>
            <a:r>
              <a:rPr lang="en-US" sz="3600" dirty="0" smtClean="0">
                <a:solidFill>
                  <a:srgbClr val="000099"/>
                </a:solidFill>
              </a:rPr>
              <a:t> “</a:t>
            </a:r>
            <a:r>
              <a:rPr lang="en-US" sz="3600" dirty="0" err="1" smtClean="0">
                <a:solidFill>
                  <a:srgbClr val="000099"/>
                </a:solidFill>
              </a:rPr>
              <a:t>tiếng</a:t>
            </a:r>
            <a:r>
              <a:rPr lang="en-US" sz="3600" dirty="0" smtClean="0">
                <a:solidFill>
                  <a:srgbClr val="000099"/>
                </a:solidFill>
              </a:rPr>
              <a:t>”.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324600"/>
            <a:ext cx="12954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err="1" smtClean="0">
                <a:solidFill>
                  <a:srgbClr val="FF0000"/>
                </a:solidFill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sinh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đoạn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bài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tập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“ </a:t>
            </a:r>
            <a:r>
              <a:rPr lang="en-US" sz="4000" dirty="0" err="1" smtClean="0">
                <a:solidFill>
                  <a:srgbClr val="FF0000"/>
                </a:solidFill>
              </a:rPr>
              <a:t>Anh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Đom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Đóm</a:t>
            </a:r>
            <a:r>
              <a:rPr lang="en-US" sz="4000" dirty="0" smtClean="0">
                <a:solidFill>
                  <a:srgbClr val="FF0000"/>
                </a:solidFill>
              </a:rPr>
              <a:t> ” </a:t>
            </a:r>
            <a:r>
              <a:rPr lang="en-US" sz="4000" dirty="0" err="1" smtClean="0">
                <a:solidFill>
                  <a:srgbClr val="FF0000"/>
                </a:solidFill>
              </a:rPr>
              <a:t>trang</a:t>
            </a:r>
            <a:r>
              <a:rPr lang="en-US" sz="4000" dirty="0" smtClean="0">
                <a:solidFill>
                  <a:srgbClr val="FF0000"/>
                </a:solidFill>
              </a:rPr>
              <a:t> 143 -144. </a:t>
            </a:r>
            <a:r>
              <a:rPr lang="en-US" sz="4000" dirty="0" err="1" smtClean="0">
                <a:solidFill>
                  <a:srgbClr val="FF0000"/>
                </a:solidFill>
              </a:rPr>
              <a:t>Trả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lời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các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câu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hỏi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sau</a:t>
            </a:r>
            <a:r>
              <a:rPr lang="en-US" sz="40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lên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đèn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đâu</a:t>
            </a:r>
            <a:r>
              <a:rPr lang="en-US" sz="40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thấy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trong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đêm</a:t>
            </a:r>
            <a:r>
              <a:rPr lang="en-US" sz="40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err="1" smtClean="0">
                <a:solidFill>
                  <a:srgbClr val="000099"/>
                </a:solidFill>
              </a:rPr>
              <a:t>Tìm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hình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của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trong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bài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thơ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vi-VN" sz="40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16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lên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đèn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gác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mọi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người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ngủ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yên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thấy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trong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đêm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: </a:t>
            </a:r>
            <a:r>
              <a:rPr lang="en-US" sz="4000" dirty="0" err="1" smtClean="0">
                <a:solidFill>
                  <a:srgbClr val="000099"/>
                </a:solidFill>
              </a:rPr>
              <a:t>Chị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Cò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Bợ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ru</a:t>
            </a:r>
            <a:r>
              <a:rPr lang="en-US" sz="4000" dirty="0" smtClean="0">
                <a:solidFill>
                  <a:srgbClr val="000099"/>
                </a:solidFill>
              </a:rPr>
              <a:t> con, </a:t>
            </a:r>
            <a:r>
              <a:rPr lang="en-US" sz="4000" dirty="0" err="1" smtClean="0">
                <a:solidFill>
                  <a:srgbClr val="000099"/>
                </a:solidFill>
              </a:rPr>
              <a:t>thím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Vạc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lặng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lẽ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mò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tôm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bên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sông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hình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của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trong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bài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thơ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 :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rất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êm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đi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suốt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đêm</a:t>
            </a:r>
            <a:r>
              <a:rPr lang="en-US" sz="4000" dirty="0" smtClean="0">
                <a:solidFill>
                  <a:srgbClr val="000099"/>
                </a:solidFill>
              </a:rPr>
              <a:t>, lo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người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ngủ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  <a:endParaRPr lang="vi-VN" sz="40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41609"/>
            <a:ext cx="91440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CỘNG HÒA  XÃ HỘI CHỦ NGHĨA VIỆT NAM</a:t>
            </a:r>
          </a:p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do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phúc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….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……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….</a:t>
            </a: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ĐƠN XIN CẤP  THẺ ĐỌC SÁCH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……………………………………………………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:………………………………………………………………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 ……………………Nam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):…………………………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ở :………………………………………………..............................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…………………..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:...........................................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:…………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hứa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48800" y="1447800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20            12             2019</a:t>
            </a:r>
            <a:endParaRPr lang="en-US" sz="2400" b="1" dirty="0">
              <a:solidFill>
                <a:srgbClr val="000099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0" y="1989551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Trường</a:t>
            </a:r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tiểu</a:t>
            </a:r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học</a:t>
            </a:r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Đoàn</a:t>
            </a:r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Tùng</a:t>
            </a:r>
            <a:endParaRPr lang="en-US" sz="2400" b="1" dirty="0">
              <a:solidFill>
                <a:srgbClr val="000099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0" y="24384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Quách</a:t>
            </a:r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Gia</a:t>
            </a:r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Bảo</a:t>
            </a:r>
            <a:endParaRPr lang="en-US" sz="2400" b="1" dirty="0">
              <a:solidFill>
                <a:srgbClr val="000099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0" y="2920271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01/01/2010                                      Nam</a:t>
            </a:r>
            <a:endParaRPr lang="en-US" sz="2400" b="1" dirty="0">
              <a:solidFill>
                <a:srgbClr val="000099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10600" y="3381937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      </a:t>
            </a:r>
            <a:r>
              <a:rPr lang="en-US" sz="22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Xóm</a:t>
            </a:r>
            <a:r>
              <a:rPr lang="en-US" sz="22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Trại</a:t>
            </a:r>
            <a:r>
              <a:rPr lang="en-US" sz="22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, </a:t>
            </a:r>
            <a:r>
              <a:rPr lang="en-US" sz="22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Đoàn</a:t>
            </a:r>
            <a:r>
              <a:rPr lang="en-US" sz="22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Tùng</a:t>
            </a:r>
            <a:r>
              <a:rPr lang="en-US" sz="22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, </a:t>
            </a:r>
            <a:r>
              <a:rPr lang="en-US" sz="22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Thanh</a:t>
            </a:r>
            <a:r>
              <a:rPr lang="en-US" sz="22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Miện</a:t>
            </a:r>
            <a:r>
              <a:rPr lang="en-US" sz="22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, </a:t>
            </a:r>
            <a:r>
              <a:rPr lang="en-US" sz="22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Hải</a:t>
            </a:r>
            <a:r>
              <a:rPr lang="en-US" sz="22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Dương</a:t>
            </a:r>
            <a:endParaRPr lang="en-US" sz="2200" b="1" dirty="0">
              <a:solidFill>
                <a:srgbClr val="000099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68008" y="3801732"/>
            <a:ext cx="5157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3A                             </a:t>
            </a:r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Tiểu</a:t>
            </a:r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học</a:t>
            </a:r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Đoàn</a:t>
            </a:r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Tùng</a:t>
            </a:r>
            <a:endParaRPr lang="en-US" sz="2400" b="1" dirty="0">
              <a:solidFill>
                <a:srgbClr val="000099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72600" y="4551123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          2019</a:t>
            </a:r>
            <a:endParaRPr lang="en-US" sz="2400" b="1" dirty="0">
              <a:solidFill>
                <a:srgbClr val="000099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48800" y="563880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         </a:t>
            </a:r>
            <a:r>
              <a:rPr lang="en-US" sz="2400" b="1" dirty="0" err="1" smtClean="0">
                <a:solidFill>
                  <a:srgbClr val="000099"/>
                </a:solidFill>
                <a:latin typeface=".TMC-Ong Do" pitchFamily="2" charset="0"/>
                <a:ea typeface="Tahoma" pitchFamily="34" charset="0"/>
                <a:cs typeface="Tahoma" pitchFamily="34" charset="0"/>
              </a:rPr>
              <a:t>Bảo</a:t>
            </a:r>
            <a:endParaRPr lang="en-US" sz="2400" b="1" dirty="0" smtClean="0">
              <a:solidFill>
                <a:srgbClr val="000099"/>
              </a:solidFill>
              <a:latin typeface=".TMC-Ong Do" pitchFamily="2" charset="0"/>
              <a:ea typeface="Tahoma" pitchFamily="34" charset="0"/>
              <a:cs typeface="Tahoma" pitchFamily="34" charset="0"/>
            </a:endParaRPr>
          </a:p>
          <a:p>
            <a:r>
              <a:rPr lang="en-US" sz="2400" b="1" dirty="0" err="1" smtClean="0">
                <a:solidFill>
                  <a:srgbClr val="00009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Quách</a:t>
            </a:r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Gia</a:t>
            </a:r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Bảo</a:t>
            </a:r>
            <a:endParaRPr lang="en-US" sz="2400" b="1" dirty="0">
              <a:solidFill>
                <a:srgbClr val="000099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583 0.01549 L -0.38333 -0.1112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00" y="-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167 -0.01133 L -0.61667 -0.0668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00" y="-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167 -0.00023 L -0.72917 -0.0779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00" y="-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167 -0.00023 L -0.84584 -0.1001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700" y="-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167 -0.01133 L -0.84167 -0.1223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0" y="-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166 -0.01133 L -0.69167 -0.13341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00" y="-6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583 0.01549 L -1.05833 -0.12231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200" y="-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834 0.01549 L -0.42916 -0.0002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400" y="-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0099"/>
                </a:solidFill>
              </a:rPr>
              <a:t>HỌC SINH ÔN LẠI BÀI</a:t>
            </a:r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1981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ĐỌC LẠI  CÁC BÀI TẬP ĐỌC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/>
          <p:cNvSpPr/>
          <p:nvPr/>
        </p:nvSpPr>
        <p:spPr>
          <a:xfrm>
            <a:off x="228600" y="-228600"/>
            <a:ext cx="8915400" cy="2743200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DẶN DÒ</a:t>
            </a:r>
          </a:p>
          <a:p>
            <a:pPr algn="ctr"/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VỀ NHÀ ÔN LẠI CÁC BÀI TẬP ĐỌC TỪ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TuẦN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10 –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TuẦN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17</a:t>
            </a:r>
          </a:p>
          <a:p>
            <a:pPr algn="ctr"/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7" name="ShockwaveFlash1" r:id="rId2" imgW="4650079" imgH="4114286"/>
        </mc:Choice>
        <mc:Fallback>
          <p:control name="ShockwaveFlash1" r:id="rId2" imgW="4650079" imgH="4114286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67200" y="2743200"/>
                  <a:ext cx="4649788" cy="411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3349" y="3048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Chuyện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gì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xảy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ra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làm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Thuyên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và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ngạc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nhiên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túng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thì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gần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xin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giúp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lang="en-US" sz="3200" dirty="0" err="1">
                <a:solidFill>
                  <a:srgbClr val="000066"/>
                </a:solidFill>
              </a:rPr>
              <a:t>A</a:t>
            </a:r>
            <a:r>
              <a:rPr lang="en-US" sz="3200" dirty="0" err="1" smtClean="0">
                <a:solidFill>
                  <a:srgbClr val="000066"/>
                </a:solidFill>
              </a:rPr>
              <a:t>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niên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cảm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ơn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Thuyên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và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vì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Thuyên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và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có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giọng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nói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gợi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cho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anh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thanh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niên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nhớ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đến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người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mẹ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thân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thương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quê</a:t>
            </a:r>
            <a:r>
              <a:rPr lang="en-US" sz="3200" dirty="0" smtClean="0">
                <a:solidFill>
                  <a:srgbClr val="000066"/>
                </a:solidFill>
              </a:rPr>
              <a:t> ở </a:t>
            </a:r>
            <a:r>
              <a:rPr lang="en-US" sz="3200" dirty="0" err="1" smtClean="0">
                <a:solidFill>
                  <a:srgbClr val="000066"/>
                </a:solidFill>
              </a:rPr>
              <a:t>miền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Trung</a:t>
            </a:r>
            <a:r>
              <a:rPr lang="en-US" sz="3200" dirty="0" smtClean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nhân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đối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trẻ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tuổi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lẳng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cúi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đôi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môi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mím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chặt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lộ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vẻ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đau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nhìn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nhau</a:t>
            </a:r>
            <a:r>
              <a:rPr lang="en-US" sz="3200" dirty="0" smtClean="0">
                <a:solidFill>
                  <a:srgbClr val="000066"/>
                </a:solidFill>
              </a:rPr>
              <a:t>, </a:t>
            </a:r>
            <a:r>
              <a:rPr lang="en-US" sz="3200" dirty="0" err="1" smtClean="0">
                <a:solidFill>
                  <a:srgbClr val="000066"/>
                </a:solidFill>
              </a:rPr>
              <a:t>mắt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rớm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lệ</a:t>
            </a:r>
            <a:r>
              <a:rPr lang="en-US" sz="3200" dirty="0" smtClean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382000" y="6172200"/>
            <a:ext cx="7620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Thư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gửi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 81-82.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66"/>
                </a:solidFill>
              </a:rPr>
              <a:t>1.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viết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ai</a:t>
            </a:r>
            <a:r>
              <a:rPr lang="en-US" sz="3600" dirty="0" smtClean="0">
                <a:solidFill>
                  <a:srgbClr val="000066"/>
                </a:solidFill>
              </a:rPr>
              <a:t>? </a:t>
            </a:r>
            <a:r>
              <a:rPr lang="en-US" sz="3600" dirty="0" err="1" smtClean="0">
                <a:solidFill>
                  <a:srgbClr val="000066"/>
                </a:solidFill>
              </a:rPr>
              <a:t>Dòng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đầu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bạn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ghi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thế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nào</a:t>
            </a:r>
            <a:r>
              <a:rPr lang="en-US" sz="3600" dirty="0" smtClean="0">
                <a:solidFill>
                  <a:srgbClr val="000066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	2.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hỏi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điều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?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những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	3.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</a:t>
            </a:r>
            <a:r>
              <a:rPr lang="en-US" sz="3600" dirty="0" err="1" smtClean="0">
                <a:solidFill>
                  <a:srgbClr val="000066"/>
                </a:solidFill>
              </a:rPr>
              <a:t>oạn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cuối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thấy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tình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cảm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của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thế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nào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66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67056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1.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viết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ở </a:t>
            </a:r>
            <a:r>
              <a:rPr lang="en-US" sz="3600" dirty="0" err="1" smtClean="0">
                <a:solidFill>
                  <a:srgbClr val="000066"/>
                </a:solidFill>
              </a:rPr>
              <a:t>quê</a:t>
            </a:r>
            <a:r>
              <a:rPr lang="en-US" sz="3600" dirty="0" smtClean="0">
                <a:solidFill>
                  <a:srgbClr val="000066"/>
                </a:solidFill>
              </a:rPr>
              <a:t>. </a:t>
            </a:r>
            <a:r>
              <a:rPr lang="en-US" sz="3600" dirty="0" err="1" smtClean="0">
                <a:solidFill>
                  <a:srgbClr val="000066"/>
                </a:solidFill>
              </a:rPr>
              <a:t>Dòng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đầu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bạn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ghi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Hải</a:t>
            </a:r>
            <a:r>
              <a:rPr lang="en-US" sz="3600" b="1" i="1" dirty="0" smtClean="0">
                <a:solidFill>
                  <a:srgbClr val="000066"/>
                </a:solidFill>
              </a:rPr>
              <a:t>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Phòng</a:t>
            </a:r>
            <a:r>
              <a:rPr lang="en-US" sz="3600" b="1" i="1" dirty="0" smtClean="0">
                <a:solidFill>
                  <a:srgbClr val="000066"/>
                </a:solidFill>
              </a:rPr>
              <a:t> ,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ngày</a:t>
            </a:r>
            <a:r>
              <a:rPr lang="en-US" sz="3600" b="1" i="1" dirty="0" smtClean="0">
                <a:solidFill>
                  <a:srgbClr val="000066"/>
                </a:solidFill>
              </a:rPr>
              <a:t> 6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tháng</a:t>
            </a:r>
            <a:r>
              <a:rPr lang="en-US" sz="3600" b="1" i="1" dirty="0" smtClean="0">
                <a:solidFill>
                  <a:srgbClr val="000066"/>
                </a:solidFill>
              </a:rPr>
              <a:t> 11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năm</a:t>
            </a:r>
            <a:r>
              <a:rPr lang="en-US" sz="3600" b="1" i="1" dirty="0" smtClean="0">
                <a:solidFill>
                  <a:srgbClr val="000066"/>
                </a:solidFill>
              </a:rPr>
              <a:t> 2003.</a:t>
            </a:r>
          </a:p>
          <a:p>
            <a:pPr marL="61913" indent="-61913" algn="just" eaLnBrk="1" hangingPunct="1">
              <a:spcBef>
                <a:spcPts val="0"/>
              </a:spcBef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	2.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hỏi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sức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khỏe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: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có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khỏe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không</a:t>
            </a:r>
            <a:r>
              <a:rPr lang="en-US" sz="3600" dirty="0" smtClean="0">
                <a:solidFill>
                  <a:srgbClr val="000066"/>
                </a:solidFill>
              </a:rPr>
              <a:t> ạ?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là</a:t>
            </a:r>
            <a:r>
              <a:rPr lang="en-US" sz="3600" dirty="0" smtClean="0">
                <a:solidFill>
                  <a:srgbClr val="000066"/>
                </a:solidFill>
              </a:rPr>
              <a:t> :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lớp</a:t>
            </a:r>
            <a:r>
              <a:rPr lang="en-US" sz="3600" dirty="0" smtClean="0">
                <a:solidFill>
                  <a:srgbClr val="000066"/>
                </a:solidFill>
              </a:rPr>
              <a:t> 3,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8 </a:t>
            </a:r>
            <a:r>
              <a:rPr lang="en-US" sz="3600" dirty="0" err="1" smtClean="0">
                <a:solidFill>
                  <a:srgbClr val="000066"/>
                </a:solidFill>
              </a:rPr>
              <a:t>điểm</a:t>
            </a:r>
            <a:r>
              <a:rPr lang="en-US" sz="3600" dirty="0" smtClean="0">
                <a:solidFill>
                  <a:srgbClr val="000066"/>
                </a:solidFill>
              </a:rPr>
              <a:t> 10,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chơi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bố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mẹ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vào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những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ngày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nghỉ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về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kỉ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niệm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ngoái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về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quê</a:t>
            </a:r>
            <a:r>
              <a:rPr lang="en-US" sz="3600" dirty="0" smtClean="0">
                <a:solidFill>
                  <a:srgbClr val="000066"/>
                </a:solidFill>
              </a:rPr>
              <a:t>;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thả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diều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trên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đê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anh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Tuấn</a:t>
            </a:r>
            <a:r>
              <a:rPr lang="en-US" sz="3600" dirty="0" smtClean="0">
                <a:solidFill>
                  <a:srgbClr val="000066"/>
                </a:solidFill>
              </a:rPr>
              <a:t>;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nghe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chuyện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cổ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tích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dưới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ánh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trăng</a:t>
            </a:r>
            <a:r>
              <a:rPr lang="en-US" sz="3600" dirty="0" smtClean="0">
                <a:solidFill>
                  <a:srgbClr val="000066"/>
                </a:solidFill>
              </a:rPr>
              <a:t>. 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	3.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</a:t>
            </a:r>
            <a:r>
              <a:rPr lang="en-US" sz="3600" dirty="0" err="1" smtClean="0">
                <a:solidFill>
                  <a:srgbClr val="000066"/>
                </a:solidFill>
              </a:rPr>
              <a:t>oạn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cuối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thấy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tình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cảm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của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rất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yêu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quý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.</a:t>
            </a:r>
            <a:endParaRPr lang="vi-VN" sz="3600" dirty="0" smtClean="0">
              <a:solidFill>
                <a:srgbClr val="000066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66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324600"/>
            <a:ext cx="9144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457200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 </a:t>
            </a:r>
            <a:r>
              <a:rPr lang="en-US" dirty="0" err="1" smtClean="0">
                <a:solidFill>
                  <a:srgbClr val="FF0000"/>
                </a:solidFill>
              </a:rPr>
              <a:t>Đất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quý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đất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yêu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84 -85.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 ?</a:t>
            </a:r>
          </a:p>
          <a:p>
            <a:pPr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Theo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phong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tục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tiếp</a:t>
            </a:r>
            <a:r>
              <a:rPr lang="en-US" dirty="0" smtClean="0">
                <a:solidFill>
                  <a:srgbClr val="000099"/>
                </a:solidFill>
              </a:rPr>
              <a:t>: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cung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tiệc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chiêu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tặng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Viên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quan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cởi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đế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rồi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nước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coi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liêng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Theo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phong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tục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coi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Tổ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quốc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sản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4" name="Action Button: End 3">
            <a:hlinkClick r:id="rId2" action="ppaction://hlinksldjump" highlightClick="1"/>
          </p:cNvPr>
          <p:cNvSpPr/>
          <p:nvPr/>
        </p:nvSpPr>
        <p:spPr>
          <a:xfrm>
            <a:off x="8458200" y="6477000"/>
            <a:ext cx="685800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 </a:t>
            </a:r>
            <a:r>
              <a:rPr lang="en-US" dirty="0" err="1" smtClean="0">
                <a:solidFill>
                  <a:srgbClr val="FF0000"/>
                </a:solidFill>
              </a:rPr>
              <a:t>Vẽ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quê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hương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88 -89.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Kể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Cảnh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bằng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sắc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Hãy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ấy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bức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Chọn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đúng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endParaRPr lang="vi-VN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  <a:r>
              <a:rPr lang="en-US" dirty="0" smtClean="0">
                <a:solidFill>
                  <a:srgbClr val="000099"/>
                </a:solidFill>
              </a:rPr>
              <a:t> a/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  b/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giỏi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  c/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yêu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470</Words>
  <Application>Microsoft Office PowerPoint</Application>
  <PresentationFormat>On-screen Show (4:3)</PresentationFormat>
  <Paragraphs>234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HỌC SINH ÔN LẠI BÀI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 ANH</dc:creator>
  <cp:lastModifiedBy>Admin</cp:lastModifiedBy>
  <cp:revision>78</cp:revision>
  <dcterms:created xsi:type="dcterms:W3CDTF">2012-11-26T07:18:10Z</dcterms:created>
  <dcterms:modified xsi:type="dcterms:W3CDTF">2021-01-03T04:32:49Z</dcterms:modified>
</cp:coreProperties>
</file>