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0"/>
  </p:notesMasterIdLst>
  <p:sldIdLst>
    <p:sldId id="305" r:id="rId2"/>
    <p:sldId id="294" r:id="rId3"/>
    <p:sldId id="295" r:id="rId4"/>
    <p:sldId id="296" r:id="rId5"/>
    <p:sldId id="300" r:id="rId6"/>
    <p:sldId id="301" r:id="rId7"/>
    <p:sldId id="303" r:id="rId8"/>
    <p:sldId id="30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33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71" d="100"/>
          <a:sy n="71" d="100"/>
        </p:scale>
        <p:origin x="-44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B6CD1-5606-49FC-8EAC-C225E3989F6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30B81-0ED1-4218-92F5-1C43FFE6D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8EF71B-4C37-4D72-97C1-25ACA42FE0AF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30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8278B-252D-401B-A4E1-4983BB68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5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7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8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7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7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09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1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6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gif"/><Relationship Id="rId2" Type="http://schemas.openxmlformats.org/officeDocument/2006/relationships/audio" Target="file:///D:\GT%20V&#7872;%20TI%20SO%20PHAN%20TRAM\MHOA-CAUCAM\07%20Em%20yeu%20truong%20em.wma" TargetMode="External"/><Relationship Id="rId1" Type="http://schemas.microsoft.com/office/2007/relationships/media" Target="file:///D:\GT%20V&#7872;%20TI%20SO%20PHAN%20TRAM\MHOA-CAUCAM\07%20Em%20yeu%20truong%20em.wma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B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406400" y="620688"/>
            <a:ext cx="1097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2054" name="Picture 7" descr="BAR_EL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54400" y="1052738"/>
            <a:ext cx="51816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ChangeAspect="1" noChangeArrowheads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6019800"/>
            <a:ext cx="406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4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1200" y="3581400"/>
            <a:ext cx="1016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5" descr="1018265obiutmb6vk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651000" y="4521200"/>
            <a:ext cx="7620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Bauernba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2811463"/>
            <a:ext cx="59944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9"/>
          <p:cNvSpPr>
            <a:spLocks noChangeArrowheads="1" noChangeShapeType="1" noTextEdit="1"/>
          </p:cNvSpPr>
          <p:nvPr/>
        </p:nvSpPr>
        <p:spPr bwMode="auto">
          <a:xfrm>
            <a:off x="1727200" y="4343401"/>
            <a:ext cx="8940800" cy="1181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: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Tiếng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Việt</a:t>
            </a:r>
            <a:endParaRPr lang="en-US" sz="36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/>
                <a:cs typeface="Times New Roman"/>
              </a:rPr>
              <a:t>LỚP 3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1" y="1828800"/>
            <a:ext cx="9753601" cy="2743200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NHIỆT LIỆT CHÀO MỪNG CÁC THẦY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GIÁO VỀ DỰ </a:t>
            </a:r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8074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TextBox 2"/>
          <p:cNvSpPr txBox="1">
            <a:spLocks noChangeArrowheads="1"/>
          </p:cNvSpPr>
          <p:nvPr/>
        </p:nvSpPr>
        <p:spPr bwMode="auto">
          <a:xfrm>
            <a:off x="-48683" y="214313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91000" y="1714488"/>
            <a:ext cx="4572019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5251" y="2693606"/>
            <a:ext cx="12096749" cy="1785100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r>
              <a:rPr lang="nl-NL" sz="3600" b="1" dirty="0">
                <a:latin typeface="Times New Roman" pitchFamily="18" charset="0"/>
                <a:cs typeface="Times New Roman" pitchFamily="18" charset="0"/>
              </a:rPr>
              <a:t>- Đọc đúng, rành mạch đoạn văn, bài văn đã </a:t>
            </a:r>
            <a:r>
              <a:rPr lang="nl-NL" sz="3600" b="1" dirty="0" smtClean="0">
                <a:latin typeface="Times New Roman" pitchFamily="18" charset="0"/>
                <a:cs typeface="Times New Roman" pitchFamily="18" charset="0"/>
              </a:rPr>
              <a:t>học;  </a:t>
            </a:r>
            <a:r>
              <a:rPr lang="nl-NL" sz="3600" b="1" dirty="0">
                <a:latin typeface="Times New Roman" pitchFamily="18" charset="0"/>
                <a:cs typeface="Times New Roman" pitchFamily="18" charset="0"/>
              </a:rPr>
              <a:t>trả lời được 1 </a:t>
            </a:r>
            <a:r>
              <a:rPr lang="nl-NL" sz="3600" b="1" dirty="0" smtClean="0">
                <a:latin typeface="Times New Roman" pitchFamily="18" charset="0"/>
                <a:cs typeface="Times New Roman" pitchFamily="18" charset="0"/>
              </a:rPr>
              <a:t>câu hỏi </a:t>
            </a:r>
            <a:r>
              <a:rPr lang="nl-NL" sz="3600" b="1" dirty="0">
                <a:latin typeface="Times New Roman" pitchFamily="18" charset="0"/>
                <a:cs typeface="Times New Roman" pitchFamily="18" charset="0"/>
              </a:rPr>
              <a:t>về nội dung </a:t>
            </a:r>
            <a:r>
              <a:rPr lang="nl-NL" sz="3600" b="1" dirty="0" smtClean="0">
                <a:latin typeface="Times New Roman" pitchFamily="18" charset="0"/>
                <a:cs typeface="Times New Roman" pitchFamily="18" charset="0"/>
              </a:rPr>
              <a:t>đoạn, </a:t>
            </a:r>
            <a:r>
              <a:rPr lang="nl-NL" sz="3600" b="1" dirty="0">
                <a:latin typeface="Times New Roman" pitchFamily="18" charset="0"/>
                <a:cs typeface="Times New Roman" pitchFamily="18" charset="0"/>
              </a:rPr>
              <a:t>bài.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600" b="1" dirty="0" smtClean="0">
                <a:latin typeface="Times New Roman" pitchFamily="18" charset="0"/>
                <a:cs typeface="Times New Roman" pitchFamily="18" charset="0"/>
              </a:rPr>
              <a:t>Nhận biết được phép nhân hóa, các cách nhân hóa. </a:t>
            </a:r>
            <a:endParaRPr lang="vi-VN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47" y="1071546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21" name="Text Box 29"/>
          <p:cNvSpPr txBox="1">
            <a:spLocks noChangeArrowheads="1"/>
          </p:cNvSpPr>
          <p:nvPr/>
        </p:nvSpPr>
        <p:spPr bwMode="auto">
          <a:xfrm>
            <a:off x="990602" y="792163"/>
            <a:ext cx="3308349" cy="5847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1600" b="1" dirty="0" smtClean="0">
                <a:latin typeface="Arial" pitchFamily="34" charset="0"/>
                <a:cs typeface="Arial" pitchFamily="34" charset="0"/>
              </a:rPr>
              <a:t>Sự tích lễ hội Chử Đồng Tử (tr.65)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2" name="Text Box 30"/>
          <p:cNvSpPr txBox="1">
            <a:spLocks noChangeArrowheads="1"/>
          </p:cNvSpPr>
          <p:nvPr/>
        </p:nvSpPr>
        <p:spPr bwMode="auto">
          <a:xfrm>
            <a:off x="4654551" y="771525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Rước đèn ông sao (tr.71)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3" name="Text Box 31"/>
          <p:cNvSpPr txBox="1">
            <a:spLocks noChangeArrowheads="1"/>
          </p:cNvSpPr>
          <p:nvPr/>
        </p:nvSpPr>
        <p:spPr bwMode="auto">
          <a:xfrm>
            <a:off x="8375651" y="924580"/>
            <a:ext cx="3308349" cy="52322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Hội vật (tr.58)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4" name="Text Box 32"/>
          <p:cNvSpPr txBox="1">
            <a:spLocks noChangeArrowheads="1"/>
          </p:cNvSpPr>
          <p:nvPr/>
        </p:nvSpPr>
        <p:spPr bwMode="auto">
          <a:xfrm>
            <a:off x="977902" y="1914526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b="1" dirty="0" smtClean="0">
                <a:latin typeface="Arial" pitchFamily="34" charset="0"/>
                <a:cs typeface="Arial" pitchFamily="34" charset="0"/>
              </a:rPr>
              <a:t>Hội đua voi ở Tây Nguyên (tr.60)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5" name="Text Box 33"/>
          <p:cNvSpPr txBox="1">
            <a:spLocks noChangeArrowheads="1"/>
          </p:cNvSpPr>
          <p:nvPr/>
        </p:nvSpPr>
        <p:spPr bwMode="auto">
          <a:xfrm>
            <a:off x="4603751" y="1914526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Tiếng đàn       (tr. 54)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26" name="Text Box 34"/>
          <p:cNvSpPr txBox="1">
            <a:spLocks noChangeArrowheads="1"/>
          </p:cNvSpPr>
          <p:nvPr/>
        </p:nvSpPr>
        <p:spPr bwMode="auto">
          <a:xfrm>
            <a:off x="8312151" y="1919288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Đối đáp với vua      (tr. 49)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6213" name="AutoShape 21"/>
          <p:cNvSpPr>
            <a:spLocks noChangeArrowheads="1"/>
          </p:cNvSpPr>
          <p:nvPr/>
        </p:nvSpPr>
        <p:spPr bwMode="auto">
          <a:xfrm>
            <a:off x="3352800" y="228600"/>
            <a:ext cx="5486400" cy="319088"/>
          </a:xfrm>
          <a:prstGeom prst="parallelogram">
            <a:avLst>
              <a:gd name="adj" fmla="val 126388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6198" name="Picture 6" descr="978110qblx53mn6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97216" y="5715000"/>
            <a:ext cx="594784" cy="1143000"/>
          </a:xfrm>
          <a:prstGeom prst="rect">
            <a:avLst/>
          </a:prstGeom>
          <a:noFill/>
        </p:spPr>
      </p:pic>
      <p:sp>
        <p:nvSpPr>
          <p:cNvPr id="136212" name="WordArt 20"/>
          <p:cNvSpPr>
            <a:spLocks noChangeArrowheads="1" noChangeShapeType="1" noTextEdit="1"/>
          </p:cNvSpPr>
          <p:nvPr/>
        </p:nvSpPr>
        <p:spPr bwMode="auto">
          <a:xfrm>
            <a:off x="3149600" y="76200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1. ÔN TẬP ĐỌC 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6215" name="Text Box 23"/>
          <p:cNvSpPr txBox="1">
            <a:spLocks noChangeArrowheads="1"/>
          </p:cNvSpPr>
          <p:nvPr/>
        </p:nvSpPr>
        <p:spPr bwMode="auto">
          <a:xfrm>
            <a:off x="1060451" y="771526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6" name="Text Box 24"/>
          <p:cNvSpPr txBox="1">
            <a:spLocks noChangeArrowheads="1"/>
          </p:cNvSpPr>
          <p:nvPr/>
        </p:nvSpPr>
        <p:spPr bwMode="auto">
          <a:xfrm>
            <a:off x="4673600" y="8382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7" name="Text Box 25"/>
          <p:cNvSpPr txBox="1">
            <a:spLocks noChangeArrowheads="1"/>
          </p:cNvSpPr>
          <p:nvPr/>
        </p:nvSpPr>
        <p:spPr bwMode="auto">
          <a:xfrm>
            <a:off x="8375651" y="754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3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8" name="Text Box 26"/>
          <p:cNvSpPr txBox="1">
            <a:spLocks noChangeArrowheads="1"/>
          </p:cNvSpPr>
          <p:nvPr/>
        </p:nvSpPr>
        <p:spPr bwMode="auto">
          <a:xfrm>
            <a:off x="1016000" y="1933576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4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19" name="Text Box 27"/>
          <p:cNvSpPr txBox="1">
            <a:spLocks noChangeArrowheads="1"/>
          </p:cNvSpPr>
          <p:nvPr/>
        </p:nvSpPr>
        <p:spPr bwMode="auto">
          <a:xfrm>
            <a:off x="4616451" y="19737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136220" name="Text Box 28"/>
          <p:cNvSpPr txBox="1">
            <a:spLocks noChangeArrowheads="1"/>
          </p:cNvSpPr>
          <p:nvPr/>
        </p:nvSpPr>
        <p:spPr bwMode="auto">
          <a:xfrm>
            <a:off x="8318502" y="1897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6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946151" y="3017839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Hai Bà Trưng (tr.4)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610100" y="3102114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Báo cáo KQ tháng thi đua... (tr.10)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8331200" y="2987676"/>
            <a:ext cx="3308349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400" b="1" dirty="0" smtClean="0">
                <a:latin typeface="Arial" pitchFamily="34" charset="0"/>
                <a:cs typeface="Arial" pitchFamily="34" charset="0"/>
              </a:rPr>
              <a:t>Ở lại với chiến khu (tr.13)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933451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Chú ở bên Bác Hồ (tr.16)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559300" y="4140200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Ông tổ nghề thêu (tr.22)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8267700" y="4144963"/>
            <a:ext cx="3308349" cy="40011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2000" b="1" dirty="0" smtClean="0">
                <a:latin typeface="Arial" pitchFamily="34" charset="0"/>
                <a:cs typeface="Arial" pitchFamily="34" charset="0"/>
              </a:rPr>
              <a:t>Bàn tay cô giáo (tr.25)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958851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7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4616451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8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8305800" y="30405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9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914400" y="415925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10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4572000" y="41148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11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8274051" y="41073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12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933451" y="5130800"/>
            <a:ext cx="3308349" cy="707886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bác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bà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(tr.31)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559300" y="5029201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Cái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(tr.34)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8267700" y="5135564"/>
            <a:ext cx="3308349" cy="46166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Nhà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ảo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thuật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(tr.40)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914400" y="51054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13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4572000" y="50979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14 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8274051" y="5174160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15</a:t>
            </a:r>
            <a:endParaRPr lang="en-US" sz="4400" b="1" dirty="0">
              <a:solidFill>
                <a:schemeClr val="hlink"/>
              </a:solidFill>
            </a:endParaRP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4508500" y="5973764"/>
            <a:ext cx="3308349" cy="64633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err="1" smtClean="0">
                <a:latin typeface="Arial" pitchFamily="34" charset="0"/>
                <a:cs typeface="Arial" pitchFamily="34" charset="0"/>
              </a:rPr>
              <a:t>Chương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trình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xiếc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đặc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sắc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(tr.46)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514851" y="5943601"/>
            <a:ext cx="3308349" cy="76944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400" b="1" dirty="0" smtClean="0">
                <a:solidFill>
                  <a:schemeClr val="hlink"/>
                </a:solidFill>
              </a:rPr>
              <a:t>16</a:t>
            </a:r>
            <a:endParaRPr lang="en-US" sz="44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62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6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6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36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6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36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6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6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6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6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6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136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2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36215" grpId="0" animBg="1"/>
      <p:bldP spid="136216" grpId="0" animBg="1"/>
      <p:bldP spid="136217" grpId="0" animBg="1"/>
      <p:bldP spid="136218" grpId="0" animBg="1"/>
      <p:bldP spid="136219" grpId="0" animBg="1"/>
      <p:bldP spid="1362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81000" y="3505475"/>
            <a:ext cx="1181100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</a:pPr>
            <a:r>
              <a:rPr lang="en-US" alt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-48683" y="214313"/>
            <a:ext cx="121920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alt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vi-VN" alt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1584" y="1071546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(tiế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vi-VN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3082365" y="2281517"/>
            <a:ext cx="5892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200" b="1" kern="10" dirty="0" smtClean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TẬP:</a:t>
            </a:r>
            <a:endParaRPr lang="en-US" sz="32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chemeClr val="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10972800" cy="3429000"/>
          </a:xfrm>
        </p:spPr>
        <p:txBody>
          <a:bodyPr>
            <a:noAutofit/>
          </a:bodyPr>
          <a:lstStyle/>
          <a:p>
            <a:pPr algn="ctr" eaLnBrk="1" hangingPunct="1">
              <a:buFontTx/>
              <a:buNone/>
            </a:pP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4400" b="1" i="1" dirty="0" smtClean="0">
                <a:latin typeface="Times New Roman" pitchFamily="18" charset="0"/>
                <a:cs typeface="Times New Roman" pitchFamily="18" charset="0"/>
              </a:rPr>
              <a:t>m thương</a:t>
            </a:r>
            <a:endParaRPr lang="en-US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gầy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vi-VN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</a:t>
            </a:r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yễn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Ký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76201"/>
            <a:ext cx="1137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vi-VN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bài thơ sau và trả lời câu hỏi: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573300" y="578224"/>
            <a:ext cx="2783547" cy="268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082981" y="578224"/>
            <a:ext cx="2568395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4791635"/>
            <a:ext cx="12192000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 vật được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vi-VN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4688541"/>
            <a:ext cx="12192000" cy="212911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vật được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2.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119283"/>
            <a:ext cx="12192000" cy="174363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372035" y="820268"/>
            <a:ext cx="114808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m thương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côi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gầy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Run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ngồng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Ký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76201"/>
            <a:ext cx="1137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vi-VN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bài thơ sau và trả lời câu hỏi: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573300" y="578224"/>
            <a:ext cx="2783547" cy="268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082981" y="578224"/>
            <a:ext cx="2568395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oup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729439"/>
              </p:ext>
            </p:extLst>
          </p:nvPr>
        </p:nvGraphicFramePr>
        <p:xfrm>
          <a:off x="482601" y="3657601"/>
          <a:ext cx="10972800" cy="2987675"/>
        </p:xfrm>
        <a:graphic>
          <a:graphicData uri="http://schemas.openxmlformats.org/drawingml/2006/table">
            <a:tbl>
              <a:tblPr/>
              <a:tblGrid>
                <a:gridCol w="2946400"/>
                <a:gridCol w="3759200"/>
                <a:gridCol w="42672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Sự vật được nhân hóa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Từ chỉ đặc điểm của con người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Từ chỉ hoạt động của con người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685801" y="4791637"/>
            <a:ext cx="203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4038601" y="4953001"/>
            <a:ext cx="284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4140201" y="4791637"/>
            <a:ext cx="203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42"/>
          <p:cNvSpPr txBox="1">
            <a:spLocks noChangeArrowheads="1"/>
          </p:cNvSpPr>
          <p:nvPr/>
        </p:nvSpPr>
        <p:spPr bwMode="auto">
          <a:xfrm>
            <a:off x="8001001" y="4715437"/>
            <a:ext cx="2844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Tìm, ngồi</a:t>
            </a:r>
          </a:p>
        </p:txBody>
      </p:sp>
      <p:sp>
        <p:nvSpPr>
          <p:cNvPr id="12" name="Text Box 43"/>
          <p:cNvSpPr txBox="1">
            <a:spLocks noChangeArrowheads="1"/>
          </p:cNvSpPr>
          <p:nvPr/>
        </p:nvSpPr>
        <p:spPr bwMode="auto">
          <a:xfrm>
            <a:off x="685801" y="5706037"/>
            <a:ext cx="2743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4445001" y="5782237"/>
            <a:ext cx="1625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gầy</a:t>
            </a:r>
          </a:p>
        </p:txBody>
      </p:sp>
      <p:sp>
        <p:nvSpPr>
          <p:cNvPr id="14" name="Text Box 45"/>
          <p:cNvSpPr txBox="1">
            <a:spLocks noChangeArrowheads="1"/>
          </p:cNvSpPr>
          <p:nvPr/>
        </p:nvSpPr>
        <p:spPr bwMode="auto">
          <a:xfrm>
            <a:off x="7493001" y="5782237"/>
            <a:ext cx="3556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ngã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  <p:bldP spid="25602" grpId="1" build="p"/>
      <p:bldP spid="8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200400"/>
            <a:ext cx="12192000" cy="1524000"/>
          </a:xfrm>
        </p:spPr>
        <p:txBody>
          <a:bodyPr>
            <a:noAutofit/>
          </a:bodyPr>
          <a:lstStyle/>
          <a:p>
            <a:pPr algn="just" eaLnBrk="1" hangingPunct="1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nêu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A:</a:t>
            </a:r>
          </a:p>
          <a:p>
            <a:pPr algn="just" eaLnBrk="1" hangingPunct="1"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                                      B</a:t>
            </a:r>
          </a:p>
        </p:txBody>
      </p:sp>
      <p:graphicFrame>
        <p:nvGraphicFramePr>
          <p:cNvPr id="24611" name="Group 3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95392209"/>
              </p:ext>
            </p:extLst>
          </p:nvPr>
        </p:nvGraphicFramePr>
        <p:xfrm>
          <a:off x="101600" y="4953001"/>
          <a:ext cx="2336800" cy="1600201"/>
        </p:xfrm>
        <a:graphic>
          <a:graphicData uri="http://schemas.openxmlformats.org/drawingml/2006/table">
            <a:tbl>
              <a:tblPr/>
              <a:tblGrid>
                <a:gridCol w="2336800"/>
              </a:tblGrid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gió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77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Sợi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nắng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612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610643"/>
              </p:ext>
            </p:extLst>
          </p:nvPr>
        </p:nvGraphicFramePr>
        <p:xfrm>
          <a:off x="3632197" y="4953000"/>
          <a:ext cx="8133976" cy="1600200"/>
        </p:xfrm>
        <a:graphic>
          <a:graphicData uri="http://schemas.openxmlformats.org/drawingml/2006/table">
            <a:tbl>
              <a:tblPr/>
              <a:tblGrid>
                <a:gridCol w="8133976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ngồi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vườn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cây</a:t>
                      </a:r>
                      <a:r>
                        <a:rPr kumimoji="0" lang="vi-V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gầy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yếu</a:t>
                      </a:r>
                      <a:r>
                        <a:rPr kumimoji="0" lang="vi-V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giống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nhỏ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mồ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côi</a:t>
                      </a:r>
                      <a:r>
                        <a:rPr kumimoji="0" lang="vi-VN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2438400" y="5257800"/>
            <a:ext cx="1192306" cy="103542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 flipV="1">
            <a:off x="2438399" y="5795682"/>
            <a:ext cx="1205753" cy="30031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72" name="Rectangle 40"/>
          <p:cNvSpPr>
            <a:spLocks noChangeArrowheads="1"/>
          </p:cNvSpPr>
          <p:nvPr/>
        </p:nvSpPr>
        <p:spPr bwMode="auto">
          <a:xfrm>
            <a:off x="0" y="564776"/>
            <a:ext cx="12192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m thương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côi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gầy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Run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run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ngồng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Ký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76201"/>
            <a:ext cx="1137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vi-VN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bài thơ sau và trả lời câu hỏi: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573300" y="578224"/>
            <a:ext cx="2783547" cy="2689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5082981" y="578224"/>
            <a:ext cx="2568395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3101789"/>
            <a:ext cx="12192000" cy="163036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cảm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tác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giả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thơ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dành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cho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như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thế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nào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147917" y="3137641"/>
            <a:ext cx="12192000" cy="113851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nương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3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579" grpId="1" uiExpand="1" build="p"/>
      <p:bldP spid="24614" grpId="0" animBg="1"/>
      <p:bldP spid="24615" grpId="0" animBg="1"/>
      <p:bldP spid="12" grpId="1" uiExpand="1" build="allAtOnce" animBg="1"/>
      <p:bldP spid="12" grpId="2" build="allAtOnce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man-nhan-trang-tri-nha-bang-giay-cuc-dep-don-tet-hinh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711200" y="381000"/>
            <a:ext cx="9550400" cy="2971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5.1|7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560</Words>
  <Application>Microsoft Office PowerPoint</Application>
  <PresentationFormat>Custom</PresentationFormat>
  <Paragraphs>95</Paragraphs>
  <Slides>8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</dc:creator>
  <cp:lastModifiedBy>user</cp:lastModifiedBy>
  <cp:revision>30</cp:revision>
  <dcterms:created xsi:type="dcterms:W3CDTF">2020-05-19T14:53:50Z</dcterms:created>
  <dcterms:modified xsi:type="dcterms:W3CDTF">2021-03-22T02:30:46Z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1033-11.2.0.9327</vt:lpwstr>
  </property>
</Properties>
</file>