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120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F5C2-96CB-40B9-A01B-C8D652231F44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DA28-CC9E-4B50-B986-E99B49AAF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462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F5C2-96CB-40B9-A01B-C8D652231F44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DA28-CC9E-4B50-B986-E99B49AAF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376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F5C2-96CB-40B9-A01B-C8D652231F44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DA28-CC9E-4B50-B986-E99B49AAF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4269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F5C2-96CB-40B9-A01B-C8D652231F44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DA28-CC9E-4B50-B986-E99B49AAF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50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F5C2-96CB-40B9-A01B-C8D652231F44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DA28-CC9E-4B50-B986-E99B49AAF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869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F5C2-96CB-40B9-A01B-C8D652231F44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DA28-CC9E-4B50-B986-E99B49AAF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870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F5C2-96CB-40B9-A01B-C8D652231F44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DA28-CC9E-4B50-B986-E99B49AAF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84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F5C2-96CB-40B9-A01B-C8D652231F44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DA28-CC9E-4B50-B986-E99B49AAF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06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F5C2-96CB-40B9-A01B-C8D652231F44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DA28-CC9E-4B50-B986-E99B49AAF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765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F5C2-96CB-40B9-A01B-C8D652231F44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DA28-CC9E-4B50-B986-E99B49AAF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3334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F5C2-96CB-40B9-A01B-C8D652231F44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FDA28-CC9E-4B50-B986-E99B49AAF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477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CF5C2-96CB-40B9-A01B-C8D652231F44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FDA28-CC9E-4B50-B986-E99B49AAF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069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584825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20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21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22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2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2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25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7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28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1" name="Picture 30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2" name="Picture 31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3" name="Picture 32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Picture 33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6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7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8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9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0" name="Picture 3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1" name="Picture 4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Picture 4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3" name="Picture 42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4" name="Picture 43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5" name="Picture 4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6" name="Picture 4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7" name="Picture 4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8" name="Picture 47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9" name="Picture 48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0" name="Picture 49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1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2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3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4" name="Picture 5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5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6" name="Picture 5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7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8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9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0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1" name="Group 61"/>
          <p:cNvGrpSpPr>
            <a:grpSpLocks/>
          </p:cNvGrpSpPr>
          <p:nvPr/>
        </p:nvGrpSpPr>
        <p:grpSpPr bwMode="auto">
          <a:xfrm>
            <a:off x="4800600" y="4648200"/>
            <a:ext cx="1905000" cy="2209800"/>
            <a:chOff x="-216" y="3820"/>
            <a:chExt cx="648" cy="281"/>
          </a:xfrm>
        </p:grpSpPr>
        <p:pic>
          <p:nvPicPr>
            <p:cNvPr id="3169" name="Picture 6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0" name="Picture 6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1" name="Picture 64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2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3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4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5" name="Picture 6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6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7" name="Group 70"/>
          <p:cNvGrpSpPr>
            <a:grpSpLocks/>
          </p:cNvGrpSpPr>
          <p:nvPr/>
        </p:nvGrpSpPr>
        <p:grpSpPr bwMode="auto">
          <a:xfrm>
            <a:off x="3505200" y="4648200"/>
            <a:ext cx="1905000" cy="2209800"/>
            <a:chOff x="-216" y="3820"/>
            <a:chExt cx="648" cy="281"/>
          </a:xfrm>
        </p:grpSpPr>
        <p:pic>
          <p:nvPicPr>
            <p:cNvPr id="3166" name="Picture 7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7" name="Picture 7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8" name="Picture 7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8" name="Picture 7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9" name="Picture 75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0" name="Picture 76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1" name="Picture 77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2" name="Picture 7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3" name="Picture 7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4" name="Picture 8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5" name="Picture 8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6" name="Picture 82"/>
          <p:cNvPicPr>
            <a:picLocks noChangeAspect="1" noChangeArrowheads="1" noCrop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7" name="Picture 8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8" name="Picture 8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9" name="Picture 8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0" name="Picture 86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1" name="Picture 87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2" name="Picture 88"/>
          <p:cNvPicPr>
            <a:picLocks noChangeAspect="1" noChangeArrowheads="1" noCrop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3" name="Picture 8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4" name="Picture 90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5" name="Picture 9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6" name="Picture 92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7" name="Picture 9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8" name="Picture 94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9" name="Picture 9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0" name="Picture 96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1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2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3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64" name="WordArt 101"/>
          <p:cNvSpPr>
            <a:spLocks noChangeArrowheads="1" noChangeShapeType="1" noTextEdit="1"/>
          </p:cNvSpPr>
          <p:nvPr/>
        </p:nvSpPr>
        <p:spPr bwMode="auto">
          <a:xfrm>
            <a:off x="1153256" y="762000"/>
            <a:ext cx="6818438" cy="2971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>
              <a:lnSpc>
                <a:spcPct val="300000"/>
              </a:lnSpc>
            </a:pPr>
            <a:r>
              <a:rPr lang="en-US" sz="7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7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7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7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7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7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7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7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US" sz="7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endParaRPr lang="en-US" sz="700" kern="10" dirty="0" smtClean="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300000"/>
              </a:lnSpc>
            </a:pPr>
            <a:r>
              <a:rPr lang="en-US" sz="7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7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7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7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sz="7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kern="10" dirty="0" err="1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</a:t>
            </a:r>
            <a:r>
              <a:rPr lang="en-US" sz="700" kern="10" dirty="0" smtClean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endParaRPr lang="en-US" sz="700" kern="10" dirty="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65" name="Text Box 102"/>
          <p:cNvSpPr txBox="1">
            <a:spLocks noChangeArrowheads="1"/>
          </p:cNvSpPr>
          <p:nvPr/>
        </p:nvSpPr>
        <p:spPr bwMode="auto">
          <a:xfrm>
            <a:off x="1981200" y="3048000"/>
            <a:ext cx="4854575" cy="769441"/>
          </a:xfrm>
          <a:prstGeom prst="rect">
            <a:avLst/>
          </a:prstGeom>
          <a:solidFill>
            <a:srgbClr val="FFFF66"/>
          </a:solidFill>
          <a:ln w="952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smtClean="0">
                <a:solidFill>
                  <a:srgbClr val="800000"/>
                </a:solidFill>
                <a:latin typeface="+mj-lt"/>
              </a:rPr>
              <a:t>CHÍNH </a:t>
            </a:r>
            <a:r>
              <a:rPr lang="en-US" sz="4400" b="1" dirty="0" smtClean="0">
                <a:solidFill>
                  <a:srgbClr val="800000"/>
                </a:solidFill>
                <a:latin typeface="+mj-lt"/>
              </a:rPr>
              <a:t>TẢ</a:t>
            </a:r>
            <a:endParaRPr lang="en-US" sz="4400" b="1" dirty="0">
              <a:solidFill>
                <a:srgbClr val="8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608326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78152"/>
            <a:ext cx="7848600" cy="254476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 hay n.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idx="1"/>
          </p:nvPr>
        </p:nvSpPr>
        <p:spPr>
          <a:xfrm>
            <a:off x="495300" y="2362200"/>
            <a:ext cx="8153400" cy="271303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6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0053943"/>
              </p:ext>
            </p:extLst>
          </p:nvPr>
        </p:nvGraphicFramePr>
        <p:xfrm>
          <a:off x="1524000" y="3429000"/>
          <a:ext cx="5791200" cy="1281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524000"/>
                <a:gridCol w="1524000"/>
                <a:gridCol w="1524000"/>
              </a:tblGrid>
              <a:tr h="640557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lắm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821" marB="45821"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lấm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821" marB="45821"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lương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821" marB="45821"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lửa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821" marB="45821"/>
                </a:tc>
              </a:tr>
              <a:tr h="640557">
                <a:tc>
                  <a:txBody>
                    <a:bodyPr/>
                    <a:lstStyle/>
                    <a:p>
                      <a:r>
                        <a:rPr lang="en-US" sz="36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nắm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821" marB="45821"/>
                </a:tc>
                <a:tc>
                  <a:txBody>
                    <a:bodyPr/>
                    <a:lstStyle/>
                    <a:p>
                      <a:r>
                        <a:rPr lang="en-US" sz="36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821" marB="45821"/>
                </a:tc>
                <a:tc>
                  <a:txBody>
                    <a:bodyPr/>
                    <a:lstStyle/>
                    <a:p>
                      <a:r>
                        <a:rPr lang="en-US" sz="36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nương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821" marB="45821"/>
                </a:tc>
                <a:tc>
                  <a:txBody>
                    <a:bodyPr/>
                    <a:lstStyle/>
                    <a:p>
                      <a:r>
                        <a:rPr lang="en-US" sz="36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nửa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821" marB="45821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5112" y="1224483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20675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76122531"/>
              </p:ext>
            </p:extLst>
          </p:nvPr>
        </p:nvGraphicFramePr>
        <p:xfrm>
          <a:off x="381000" y="1143000"/>
          <a:ext cx="8382000" cy="5303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905000"/>
                <a:gridCol w="2514600"/>
                <a:gridCol w="1905000"/>
              </a:tblGrid>
              <a:tr h="466835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lắm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nắm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lấm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lương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nương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lửa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nửa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/>
                </a:tc>
              </a:tr>
              <a:tr h="1742965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nắm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nắm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nắm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nắm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tóc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lấm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tấm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rơm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bùn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lương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thiện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nương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rẫy</a:t>
                      </a:r>
                      <a:endParaRPr lang="en-US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lương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vạt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nương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lương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thiện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nương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Lương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nương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tay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đốt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lửa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nửa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ngọn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lủa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nửa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vời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lủa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đạn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nửa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lửa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trại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nửa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98130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Thi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pPr marL="457200" indent="-457200">
              <a:buFont typeface="Wingdings 3" pitchFamily="18" charset="2"/>
              <a:buAutoNum type="alphaLcParenR"/>
            </a:pP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náo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nức</a:t>
            </a:r>
            <a:endParaRPr 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6780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752600" y="1371600"/>
            <a:ext cx="2743200" cy="4525963"/>
          </a:xfrm>
        </p:spPr>
        <p:txBody>
          <a:bodyPr/>
          <a:lstStyle/>
          <a:p>
            <a:pPr marL="0" indent="0" algn="just">
              <a:buFont typeface="Wingdings 3" pitchFamily="18" charset="2"/>
              <a:buNone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nịt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 3" pitchFamily="18" charset="2"/>
              <a:buNone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 3" pitchFamily="18" charset="2"/>
              <a:buNone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náo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nức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 3" pitchFamily="18" charset="2"/>
              <a:buNone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nao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nao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 3" pitchFamily="18" charset="2"/>
              <a:buNone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nõn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0" y="1295400"/>
            <a:ext cx="3124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niu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nôi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nổ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nao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núng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6916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8382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altLang="en-US" sz="6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altLang="en-US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4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alt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l/</a:t>
            </a:r>
            <a:r>
              <a:rPr lang="en-US" altLang="en-US" sz="360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3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âm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n/ng</a:t>
            </a:r>
          </a:p>
          <a:p>
            <a:pPr marL="0" indent="0">
              <a:buNone/>
              <a:defRPr/>
            </a:pPr>
            <a:r>
              <a:rPr lang="en-US" altLang="en-US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4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alt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altLang="en-US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alt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s/</a:t>
            </a:r>
            <a:r>
              <a:rPr lang="en-US" altLang="en-US" sz="360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3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âm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t/c</a:t>
            </a:r>
          </a:p>
          <a:p>
            <a:pPr marL="457200" lvl="1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en-US" altLang="en-US" sz="3600" dirty="0" smtClean="0">
              <a:solidFill>
                <a:srgbClr val="66FFFF"/>
              </a:solidFill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67708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 </a:t>
            </a:r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thầy </a:t>
            </a:r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cô giáo và các em học sinh</a:t>
            </a: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4424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alt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81476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147" name="WordArt 6"/>
          <p:cNvSpPr>
            <a:spLocks noChangeArrowheads="1" noChangeShapeType="1" noTextEdit="1"/>
          </p:cNvSpPr>
          <p:nvPr/>
        </p:nvSpPr>
        <p:spPr bwMode="auto">
          <a:xfrm>
            <a:off x="1705708" y="1905000"/>
            <a:ext cx="5990492" cy="2362200"/>
          </a:xfrm>
          <a:prstGeom prst="rect">
            <a:avLst/>
          </a:prstGeom>
        </p:spPr>
        <p:txBody>
          <a:bodyPr wrap="none" fromWordArt="1"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vi-VN" sz="6600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Luật Bảo vệ môi trường</a:t>
            </a:r>
            <a:endParaRPr lang="en-US" sz="6600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86585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8229600" cy="1295400"/>
          </a:xfrm>
        </p:spPr>
        <p:txBody>
          <a:bodyPr/>
          <a:lstStyle/>
          <a:p>
            <a:pPr algn="ctr" eaLnBrk="1" hangingPunct="1"/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27425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>
          <a:xfrm>
            <a:off x="457200" y="434975"/>
            <a:ext cx="7696200" cy="5813425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alt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alt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altLang="en-US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alt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3, khoản 3:</a:t>
            </a:r>
            <a:endParaRPr lang="en-US" altLang="en-US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Wingdings 3" pitchFamily="18" charset="2"/>
              <a:buNone/>
            </a:pPr>
            <a:r>
              <a:rPr lang="en-US" alt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“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trường</a:t>
            </a:r>
            <a:r>
              <a:rPr lang="en-US" alt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alt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alt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sạch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altLang="en-US" sz="320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alt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suy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thoái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kiệm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86871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marL="0" indent="0" algn="just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3, khoản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giải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380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altLang="en-US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dễ viết lẫn </a:t>
            </a:r>
            <a:r>
              <a:rPr lang="en-US" altLang="en-US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bài?</a:t>
            </a:r>
            <a:endParaRPr lang="en-US" altLang="en-US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4114800" cy="4525963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phó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thoái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kiệm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2765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8229600" cy="1295400"/>
          </a:xfrm>
        </p:spPr>
        <p:txBody>
          <a:bodyPr/>
          <a:lstStyle/>
          <a:p>
            <a:pPr algn="ctr" eaLnBrk="1" hangingPunct="1"/>
            <a:r>
              <a:rPr lang="en-US" alt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sinh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036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tập</a:t>
            </a:r>
            <a:endParaRPr lang="en-US" altLang="en-US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6197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479&quot;&gt;&lt;/object&gt;&lt;object type=&quot;2&quot; unique_id=&quot;10480&quot;&gt;&lt;object type=&quot;3&quot; unique_id=&quot;10481&quot;&gt;&lt;property id=&quot;20148&quot; value=&quot;5&quot;/&gt;&lt;property id=&quot;20300&quot; value=&quot;Slide 1&quot;/&gt;&lt;property id=&quot;20307&quot; value=&quot;269&quot;/&gt;&lt;/object&gt;&lt;object type=&quot;3&quot; unique_id=&quot;10482&quot;&gt;&lt;property id=&quot;20148&quot; value=&quot;5&quot;/&gt;&lt;property id=&quot;20300&quot; value=&quot;Slide 2 - &amp;quot;Ôn bài cũ&amp;quot;&quot;/&gt;&lt;property id=&quot;20307&quot; value=&quot;257&quot;/&gt;&lt;/object&gt;&lt;object type=&quot;3&quot; unique_id=&quot;10483&quot;&gt;&lt;property id=&quot;20148&quot; value=&quot;5&quot;/&gt;&lt;property id=&quot;20300&quot; value=&quot;Slide 3 - &amp;quot;    Chính tả (Nghe - viết)&amp;quot;&quot;/&gt;&lt;property id=&quot;20307&quot; value=&quot;258&quot;/&gt;&lt;/object&gt;&lt;object type=&quot;3&quot; unique_id=&quot;10484&quot;&gt;&lt;property id=&quot;20148&quot; value=&quot;5&quot;/&gt;&lt;property id=&quot;20300&quot; value=&quot;Slide 4 - &amp;quot;Hướng dẫn học sinh nghe – viết&amp;quot;&quot;/&gt;&lt;property id=&quot;20307&quot; value=&quot;259&quot;/&gt;&lt;/object&gt;&lt;object type=&quot;3&quot; unique_id=&quot;10485&quot;&gt;&lt;property id=&quot;20148&quot; value=&quot;5&quot;/&gt;&lt;property id=&quot;20300&quot; value=&quot;Slide 5&quot;/&gt;&lt;property id=&quot;20307&quot; value=&quot;260&quot;/&gt;&lt;/object&gt;&lt;object type=&quot;3&quot; unique_id=&quot;10486&quot;&gt;&lt;property id=&quot;20148&quot; value=&quot;5&quot;/&gt;&lt;property id=&quot;20300&quot; value=&quot;Slide 6 - &amp;quot;Điều 3, khoản 3 trong Luật bảo vệ môi trường có nội dung gì?&amp;quot;&quot;/&gt;&lt;property id=&quot;20307&quot; value=&quot;261&quot;/&gt;&lt;/object&gt;&lt;object type=&quot;3&quot; unique_id=&quot;10487&quot;&gt;&lt;property id=&quot;20148&quot; value=&quot;5&quot;/&gt;&lt;property id=&quot;20300&quot; value=&quot;Slide 7 - &amp;quot;Tìm các từ khó,dễ lẫn trong bài?&amp;quot;&quot;/&gt;&lt;property id=&quot;20307&quot; value=&quot;262&quot;/&gt;&lt;/object&gt;&lt;object type=&quot;3&quot; unique_id=&quot;10488&quot;&gt;&lt;property id=&quot;20148&quot; value=&quot;5&quot;/&gt;&lt;property id=&quot;20300&quot; value=&quot;Slide 8 - &amp;quot;Hướng dẫn học sinh làm bài tập&amp;quot;&quot;/&gt;&lt;property id=&quot;20307&quot; value=&quot;263&quot;/&gt;&lt;/object&gt;&lt;object type=&quot;3&quot; unique_id=&quot;10489&quot;&gt;&lt;property id=&quot;20148&quot; value=&quot;5&quot;/&gt;&lt;property id=&quot;20300&quot; value=&quot;Slide 9 - &amp;quot; a) Mỗi cột trong bảng dưới đây ghi một cặp tiếng chỉ khác nhau ở âm đầu l hay n. Hãy tìm từ ngữ chứa các tiếng đó.&quot;/&gt;&lt;property id=&quot;20307&quot; value=&quot;264&quot;/&gt;&lt;/object&gt;&lt;object type=&quot;3&quot; unique_id=&quot;10490&quot;&gt;&lt;property id=&quot;20148&quot; value=&quot;5&quot;/&gt;&lt;property id=&quot;20300&quot; value=&quot;Slide 10&quot;/&gt;&lt;property id=&quot;20307&quot; value=&quot;265&quot;/&gt;&lt;/object&gt;&lt;object type=&quot;3&quot; unique_id=&quot;10491&quot;&gt;&lt;property id=&quot;20148&quot; value=&quot;5&quot;/&gt;&lt;property id=&quot;20300&quot; value=&quot;Slide 11 - &amp;quot;Bài 3: Thi tìm nhanh: &amp;quot;&quot;/&gt;&lt;property id=&quot;20307&quot; value=&quot;266&quot;/&gt;&lt;/object&gt;&lt;object type=&quot;3&quot; unique_id=&quot;10492&quot;&gt;&lt;property id=&quot;20148&quot; value=&quot;5&quot;/&gt;&lt;property id=&quot;20300&quot; value=&quot;Slide 12&quot;/&gt;&lt;property id=&quot;20307&quot; value=&quot;267&quot;/&gt;&lt;/object&gt;&lt;object type=&quot;3&quot; unique_id=&quot;10493&quot;&gt;&lt;property id=&quot;20148&quot; value=&quot;5&quot;/&gt;&lt;property id=&quot;20300&quot; value=&quot;Slide 13 - &amp;quot;Dặn dò&amp;quot;&quot;/&gt;&lt;property id=&quot;20307&quot; value=&quot;268&quot;/&gt;&lt;/object&gt;&lt;object type=&quot;3&quot; unique_id=&quot;10494&quot;&gt;&lt;property id=&quot;20148&quot; value=&quot;5&quot;/&gt;&lt;property id=&quot;20300&quot; value=&quot;Slide 14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376</Words>
  <Application>Microsoft Office PowerPoint</Application>
  <PresentationFormat>On-screen Show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Ôn bài cũ</vt:lpstr>
      <vt:lpstr>    Chính tả (Nghe - viết)</vt:lpstr>
      <vt:lpstr>Hướng dẫn học sinh nghe – viết</vt:lpstr>
      <vt:lpstr>Slide 5</vt:lpstr>
      <vt:lpstr>Điều 3, khoản 3 trong Luật bảo vệ môi trường có nội dung gì?</vt:lpstr>
      <vt:lpstr>Tìm các từ khó, dễ viết lẫn trong bài?</vt:lpstr>
      <vt:lpstr>Học sinh nghe – viết</vt:lpstr>
      <vt:lpstr>Hướng dẫn học sinh làm bài tập</vt:lpstr>
      <vt:lpstr> a) Mỗi cột trong bảng dưới đây ghi một cặp tiếng chỉ khác nhau ở âm đầu l hay n. Hãy tìm từ ngữ chứa các tiếng đó.</vt:lpstr>
      <vt:lpstr>Slide 11</vt:lpstr>
      <vt:lpstr>3. Thi tìm nhanh: </vt:lpstr>
      <vt:lpstr>Slide 13</vt:lpstr>
      <vt:lpstr>Dặn dò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bài cũ</dc:title>
  <dc:creator>THAMB</dc:creator>
  <cp:lastModifiedBy>andongnhi</cp:lastModifiedBy>
  <cp:revision>7</cp:revision>
  <dcterms:created xsi:type="dcterms:W3CDTF">2016-11-09T05:15:06Z</dcterms:created>
  <dcterms:modified xsi:type="dcterms:W3CDTF">2019-11-10T14:56:56Z</dcterms:modified>
</cp:coreProperties>
</file>