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1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7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11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71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97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428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12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61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8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3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9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81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8BDE2-0AE8-48C5-89B1-E6BD5BCBFB93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32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66063" y="5584825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4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5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6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15200" y="46482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2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96200" y="5410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029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5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47244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1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25" y="6172200"/>
            <a:ext cx="6858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1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5761038"/>
            <a:ext cx="10668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1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6173788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1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0960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20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46735">
            <a:off x="3810000" y="4724400"/>
            <a:ext cx="6794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2" name="Picture 21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02527">
            <a:off x="4443413" y="4800600"/>
            <a:ext cx="8905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3" name="Picture 22" descr="1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52724">
            <a:off x="6096000" y="38862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23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4958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5" name="Picture 2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6" name="Picture 25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7" name="Picture 2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486400"/>
            <a:ext cx="152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8" name="Picture 27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9" name="Picture 28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0" name="Picture 2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1" name="Picture 30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2" name="Picture 31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006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3" name="Picture 32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4" name="Picture 33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5" name="Picture 34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6" name="Picture 3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7" name="Picture 3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181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8" name="Picture 3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340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9" name="Picture 3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0" name="Picture 3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1" name="Picture 40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2" name="Picture 4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0386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3" name="Picture 42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5517">
            <a:off x="7391400" y="43434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4" name="Picture 43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70357">
            <a:off x="762001" y="44196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5" name="Picture 44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724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6" name="Picture 4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22935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7" name="Picture 46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0292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8" name="Picture 47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4724400" y="4953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9" name="Picture 48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796223">
            <a:off x="1947863" y="4605337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0" name="Picture 49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6629400" y="3429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1" name="Picture 50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2" name="Picture 5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532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3" name="Picture 52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6769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4" name="Picture 5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72200" y="4953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5" name="Picture 5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562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6" name="Picture 5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7" name="Picture 57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04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8" name="Picture 58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0" y="49530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9" name="Picture 5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0" name="Picture 60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31" name="Group 61"/>
          <p:cNvGrpSpPr>
            <a:grpSpLocks/>
          </p:cNvGrpSpPr>
          <p:nvPr/>
        </p:nvGrpSpPr>
        <p:grpSpPr bwMode="auto">
          <a:xfrm>
            <a:off x="4800600" y="4648200"/>
            <a:ext cx="1905000" cy="2209800"/>
            <a:chOff x="-216" y="3820"/>
            <a:chExt cx="648" cy="281"/>
          </a:xfrm>
        </p:grpSpPr>
        <p:pic>
          <p:nvPicPr>
            <p:cNvPr id="3169" name="Picture 6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0" name="Picture 6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1" name="Picture 64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132" name="Picture 6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7912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3" name="Picture 6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4" name="Picture 6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5" name="Picture 6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766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6" name="Picture 6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37" name="Group 70"/>
          <p:cNvGrpSpPr>
            <a:grpSpLocks/>
          </p:cNvGrpSpPr>
          <p:nvPr/>
        </p:nvGrpSpPr>
        <p:grpSpPr bwMode="auto">
          <a:xfrm>
            <a:off x="3505200" y="4648200"/>
            <a:ext cx="1905000" cy="2209800"/>
            <a:chOff x="-216" y="3820"/>
            <a:chExt cx="648" cy="281"/>
          </a:xfrm>
        </p:grpSpPr>
        <p:pic>
          <p:nvPicPr>
            <p:cNvPr id="3166" name="Picture 71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67" name="Picture 7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68" name="Picture 7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138" name="Picture 7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7912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9" name="Picture 75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695130">
            <a:off x="4038600" y="4114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0" name="Picture 76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19223">
            <a:off x="1" y="50292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1" name="Picture 77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5257800" y="4495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2" name="Picture 7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343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3" name="Picture 7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267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4" name="Picture 80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76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5" name="Picture 81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6" name="Picture 82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4102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7" name="Picture 83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410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8" name="Picture 84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495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9" name="Picture 8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5105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0" name="Picture 86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1" name="Picture 87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2" name="Picture 8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8006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3" name="Picture 8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4" name="Picture 90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6482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5" name="Picture 91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14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6" name="Picture 92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8006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7" name="Picture 93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572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8" name="Picture 94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8768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9" name="Picture 9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648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0" name="Picture 96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864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1" name="Picture 9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2" name="Picture 9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8288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3" name="Picture 99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64" name="WordArt 101"/>
          <p:cNvSpPr>
            <a:spLocks noChangeArrowheads="1" noChangeShapeType="1" noTextEdit="1"/>
          </p:cNvSpPr>
          <p:nvPr/>
        </p:nvSpPr>
        <p:spPr bwMode="auto">
          <a:xfrm>
            <a:off x="381000" y="2362200"/>
            <a:ext cx="8362950" cy="1295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vi-VN" sz="4000" kern="1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Chào mừng quý thầy cô </a:t>
            </a:r>
          </a:p>
          <a:p>
            <a:pPr algn="ctr"/>
            <a:r>
              <a:rPr lang="vi-VN" sz="4000" kern="1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về thăm lớp</a:t>
            </a:r>
            <a:endParaRPr lang="en-US" sz="4000" kern="10">
              <a:ln w="9525">
                <a:solidFill>
                  <a:srgbClr val="6600CC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165" name="Text Box 102"/>
          <p:cNvSpPr txBox="1">
            <a:spLocks noChangeArrowheads="1"/>
          </p:cNvSpPr>
          <p:nvPr/>
        </p:nvSpPr>
        <p:spPr bwMode="auto">
          <a:xfrm>
            <a:off x="1981200" y="3048000"/>
            <a:ext cx="4854575" cy="584775"/>
          </a:xfrm>
          <a:prstGeom prst="rect">
            <a:avLst/>
          </a:prstGeom>
          <a:solidFill>
            <a:srgbClr val="FFFF66"/>
          </a:solidFill>
          <a:ln w="9525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800000"/>
                </a:solidFill>
                <a:latin typeface="Times New Roman" pitchFamily="18" charset="0"/>
              </a:rPr>
              <a:t>PHÂN MÔN</a:t>
            </a:r>
            <a:r>
              <a:rPr lang="en-US" sz="3200" b="1" dirty="0">
                <a:solidFill>
                  <a:srgbClr val="800000"/>
                </a:solidFill>
                <a:latin typeface="Times New Roman" pitchFamily="18" charset="0"/>
              </a:rPr>
              <a:t>:</a:t>
            </a:r>
            <a:r>
              <a:rPr lang="en-US" b="1" dirty="0">
                <a:solidFill>
                  <a:srgbClr val="800000"/>
                </a:solidFill>
                <a:latin typeface="Arial" charset="0"/>
              </a:rPr>
              <a:t> </a:t>
            </a:r>
            <a:r>
              <a:rPr lang="en-US" sz="3200" b="1" dirty="0" smtClean="0">
                <a:solidFill>
                  <a:srgbClr val="800000"/>
                </a:solidFill>
                <a:latin typeface="Times New Roman" pitchFamily="18" charset="0"/>
              </a:rPr>
              <a:t>CHÍNH TẢ</a:t>
            </a:r>
            <a:endParaRPr lang="en-US" sz="3200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0791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28600"/>
            <a:ext cx="6400800" cy="2544763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dọc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                                              </a:t>
            </a:r>
            <a:endParaRPr lang="en-US" altLang="en-US" sz="36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84165"/>
              </p:ext>
            </p:extLst>
          </p:nvPr>
        </p:nvGraphicFramePr>
        <p:xfrm>
          <a:off x="1752600" y="3200400"/>
          <a:ext cx="6096000" cy="1281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640556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sổ</a:t>
                      </a:r>
                      <a:endParaRPr lang="en-US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4" marB="457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endParaRPr lang="en-US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4" marB="457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endParaRPr lang="en-US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4" marB="457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sứ</a:t>
                      </a:r>
                      <a:endParaRPr lang="en-US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4" marB="45754"/>
                </a:tc>
              </a:tr>
              <a:tr h="640556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xổ</a:t>
                      </a:r>
                      <a:endParaRPr lang="en-US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4" marB="457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xơ</a:t>
                      </a:r>
                      <a:endParaRPr lang="en-US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4" marB="457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</a:t>
                      </a:r>
                      <a:endParaRPr lang="en-US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4" marB="457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xứ</a:t>
                      </a:r>
                      <a:endParaRPr lang="en-US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4" marB="45754"/>
                </a:tc>
              </a:tr>
            </a:tbl>
          </a:graphicData>
        </a:graphic>
      </p:graphicFrame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746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603143"/>
              </p:ext>
            </p:extLst>
          </p:nvPr>
        </p:nvGraphicFramePr>
        <p:xfrm>
          <a:off x="609600" y="2770783"/>
          <a:ext cx="8229599" cy="3172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/>
                <a:gridCol w="1981200"/>
                <a:gridCol w="2057400"/>
                <a:gridCol w="2057400"/>
              </a:tblGrid>
              <a:tr h="25618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sổ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xổ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xơ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sứ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xứ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</a:tr>
              <a:tr h="2715611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Sổ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xổ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vắt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sổ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xổ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lồng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sổ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mũi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xổ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chăn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cửa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sổ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chạy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xổ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sổ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xổ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tóc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sổ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tay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xổ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khăn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sài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xơ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múi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lược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xơ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mít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qua/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xơ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xơ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gan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suất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xơ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hào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nịnh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sê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bát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sứ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xứ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xở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sứ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tứ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xứ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sứ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biệt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xứ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sứ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xứ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/>
                </a:tc>
              </a:tr>
            </a:tbl>
          </a:graphicData>
        </a:graphic>
      </p:graphicFrame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974" y="224570"/>
            <a:ext cx="7921625" cy="2548793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dọc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  <a:endParaRPr lang="en-US" altLang="en-US" sz="2800" dirty="0" smtClean="0">
              <a:solidFill>
                <a:schemeClr val="bg1"/>
              </a:solidFill>
            </a:endParaRPr>
          </a:p>
        </p:txBody>
      </p:sp>
      <p:pic>
        <p:nvPicPr>
          <p:cNvPr id="5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457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5308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87841" y="255732"/>
            <a:ext cx="838200" cy="1447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endParaRPr lang="en-US" altLang="en-US" sz="4000" dirty="0" smtClean="0">
              <a:solidFill>
                <a:schemeClr val="bg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696200" cy="4038600"/>
          </a:xfrm>
        </p:spPr>
        <p:txBody>
          <a:bodyPr/>
          <a:lstStyle/>
          <a:p>
            <a:pPr marL="742950" indent="-742950" algn="just" eaLnBrk="1" hangingPunct="1">
              <a:lnSpc>
                <a:spcPct val="80000"/>
              </a:lnSpc>
              <a:buFont typeface="Wingdings 3" pitchFamily="18" charset="2"/>
              <a:buAutoNum type="alphaLcParenR"/>
            </a:pP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en-US" altLang="en-US" sz="36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sói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sáo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sít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sên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sò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sứa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sán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………</a:t>
            </a:r>
          </a:p>
          <a:p>
            <a:pPr marL="0" indent="0" algn="just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sả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sung,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sen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sim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sâm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sắn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sấu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sậy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sồi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…….</a:t>
            </a: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17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7239000" cy="2182813"/>
          </a:xfrm>
        </p:spPr>
        <p:txBody>
          <a:bodyPr/>
          <a:lstStyle/>
          <a:p>
            <a:pPr algn="just" eaLnBrk="1" hangingPunct="1"/>
            <a:r>
              <a:rPr lang="en-US" altLang="en-US" dirty="0" smtClean="0"/>
              <a:t>  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793" y="2438400"/>
            <a:ext cx="6348413" cy="3881437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32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altLang="en-US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xả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xả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…)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xi (xi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giày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…)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,…)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xen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xen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kẽ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…)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xâm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xâm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xâm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,…)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xắn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xắn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…)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xấu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xấu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xí,xau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xấu,xấu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,..)</a:t>
            </a: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205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alt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altLang="en-US" sz="6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1" indent="0" eaLnBrk="1" hangingPunct="1">
              <a:buFont typeface="Wingdings 3" pitchFamily="18" charset="2"/>
              <a:buNone/>
            </a:pP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s/x,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t/c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1" indent="0" eaLnBrk="1" hangingPunct="1">
              <a:buFont typeface="Wingdings 3" pitchFamily="18" charset="2"/>
              <a:buNone/>
            </a:pP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bầy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ong</a:t>
            </a:r>
            <a:endParaRPr lang="en-US" altLang="en-US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 eaLnBrk="1" hangingPunct="1">
              <a:buFont typeface="Wingdings 3" pitchFamily="18" charset="2"/>
              <a:buNone/>
            </a:pP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s/x,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t/c</a:t>
            </a: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070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FLOWERS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0" y="4800600"/>
            <a:ext cx="11049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WordArt 7"/>
          <p:cNvSpPr>
            <a:spLocks noChangeArrowheads="1" noChangeShapeType="1" noTextEdit="1"/>
          </p:cNvSpPr>
          <p:nvPr/>
        </p:nvSpPr>
        <p:spPr bwMode="auto">
          <a:xfrm>
            <a:off x="1752600" y="1219200"/>
            <a:ext cx="5867400" cy="14478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Chân thành cảm ơn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48" name="WordArt 8"/>
          <p:cNvSpPr>
            <a:spLocks noChangeArrowheads="1" noChangeShapeType="1" noTextEdit="1"/>
          </p:cNvSpPr>
          <p:nvPr/>
        </p:nvSpPr>
        <p:spPr bwMode="auto">
          <a:xfrm>
            <a:off x="914400" y="3048000"/>
            <a:ext cx="7315200" cy="1595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Các thày cô giáo và các em học sinh</a:t>
            </a:r>
          </a:p>
        </p:txBody>
      </p:sp>
      <p:pic>
        <p:nvPicPr>
          <p:cNvPr id="6149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52800" y="3962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246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90600" y="762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66800" y="5105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172200" y="22098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2133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781800" y="3581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3810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814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10000" y="5181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999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altLang="en-US" sz="6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584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531601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en-US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600200" y="1645293"/>
            <a:ext cx="634180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8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8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quả</a:t>
            </a:r>
            <a:endParaRPr lang="en-US" sz="8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3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914400"/>
            <a:ext cx="8229600" cy="1295400"/>
          </a:xfrm>
        </p:spPr>
        <p:txBody>
          <a:bodyPr/>
          <a:lstStyle/>
          <a:p>
            <a:pPr algn="ctr" eaLnBrk="1" hangingPunct="1"/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endParaRPr lang="en-US" alt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761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"/>
          <p:cNvSpPr>
            <a:spLocks noGrp="1"/>
          </p:cNvSpPr>
          <p:nvPr>
            <p:ph idx="1"/>
          </p:nvPr>
        </p:nvSpPr>
        <p:spPr>
          <a:xfrm>
            <a:off x="914400" y="1219200"/>
            <a:ext cx="7315199" cy="3881437"/>
          </a:xfrm>
        </p:spPr>
        <p:txBody>
          <a:bodyPr>
            <a:noAutofit/>
          </a:bodyPr>
          <a:lstStyle/>
          <a:p>
            <a:pPr marL="0" indent="0" algn="just" eaLnBrk="1" hangingPunct="1">
              <a:lnSpc>
                <a:spcPct val="110000"/>
              </a:lnSpc>
              <a:buFont typeface="Wingdings 3" pitchFamily="18" charset="2"/>
              <a:buNone/>
            </a:pP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thầm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nảy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kín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đáo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qua,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sương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ẩm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ướt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rây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bụi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chùm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khép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rừng,tựa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đột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ngột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bỗng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rực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chùm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chon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chót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lửa,chứa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ngập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lửa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hắt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71743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811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0"/>
            <a:ext cx="8229600" cy="11430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67000"/>
            <a:ext cx="7391400" cy="4525963"/>
          </a:xfrm>
        </p:spPr>
        <p:txBody>
          <a:bodyPr/>
          <a:lstStyle/>
          <a:p>
            <a:pPr marL="0" indent="0" algn="just" eaLnBrk="1" hangingPunct="1">
              <a:buFont typeface="Wingdings 3" pitchFamily="18" charset="2"/>
              <a:buNone/>
            </a:pPr>
            <a:r>
              <a:rPr lang="en-US" altLang="en-US" dirty="0" smtClean="0">
                <a:solidFill>
                  <a:srgbClr val="002060"/>
                </a:solidFill>
              </a:rPr>
              <a:t>    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nảy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ngập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92" y="76200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8125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altLang="en-US" sz="36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dễ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endParaRPr lang="en-US" altLang="en-US" sz="3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371600"/>
            <a:ext cx="6577013" cy="4594225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dirty="0" smtClean="0">
                <a:solidFill>
                  <a:srgbClr val="002060"/>
                </a:solidFill>
              </a:rPr>
              <a:t>   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nảy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lẽ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rây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bụi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rực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lửa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chon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chót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56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1946196"/>
            <a:ext cx="6400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Nghe – viết</a:t>
            </a:r>
            <a:endParaRPr lang="vi-VN" sz="66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7179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43498"/>
            <a:ext cx="8229600" cy="2057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alt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91440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793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 - &amp;quot;Ôn bài cũ&amp;quot;&quot;/&gt;&lt;property id=&quot;20307&quot; value=&quot;258&quot;/&gt;&lt;/object&gt;&lt;object type=&quot;3&quot; unique_id=&quot;10005&quot;&gt;&lt;property id=&quot;20148&quot; value=&quot;5&quot;/&gt;&lt;property id=&quot;20300&quot; value=&quot;Slide 3 - &amp;quot;    Chính tả (Nghe - viết)&amp;quot;&quot;/&gt;&lt;property id=&quot;20307&quot; value=&quot;259&quot;/&gt;&lt;/object&gt;&lt;object type=&quot;3&quot; unique_id=&quot;10006&quot;&gt;&lt;property id=&quot;20148&quot; value=&quot;5&quot;/&gt;&lt;property id=&quot;20300&quot; value=&quot;Slide 4 - &amp;quot;Hướng dẫn học sinh nghe – viết&amp;quot;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1&quot;/&gt;&lt;/object&gt;&lt;object type=&quot;3&quot; unique_id=&quot;10008&quot;&gt;&lt;property id=&quot;20148&quot; value=&quot;5&quot;/&gt;&lt;property id=&quot;20300&quot; value=&quot;Slide 6 - &amp;quot;   Em hãy nêu nội dung của đoạn văn?&amp;quot;&quot;/&gt;&lt;property id=&quot;20307&quot; value=&quot;262&quot;/&gt;&lt;/object&gt;&lt;object type=&quot;3&quot; unique_id=&quot;10009&quot;&gt;&lt;property id=&quot;20148&quot; value=&quot;5&quot;/&gt;&lt;property id=&quot;20300&quot; value=&quot;Slide 7 - &amp;quot;Tìm các từ khó,dễ lẫn khi viết&amp;quot;&quot;/&gt;&lt;property id=&quot;20307&quot; value=&quot;263&quot;/&gt;&lt;/object&gt;&lt;object type=&quot;3&quot; unique_id=&quot;10010&quot;&gt;&lt;property id=&quot;20148&quot; value=&quot;5&quot;/&gt;&lt;property id=&quot;20300&quot; value=&quot;Slide 8 - &amp;quot;Hướng dẫn học sinh làm bài tập&amp;quot;&quot;/&gt;&lt;property id=&quot;20307&quot; value=&quot;264&quot;/&gt;&lt;/object&gt;&lt;object type=&quot;3&quot; unique_id=&quot;10011&quot;&gt;&lt;property id=&quot;20148&quot; value=&quot;5&quot;/&gt;&lt;property id=&quot;20300&quot; value=&quot;Slide 9 - &amp;quot;     Bài tập 2 a) Tìm các từ ngữ chứa tiếng ghi ở mỗi cột dọc trong các bảng sau:                                  &quot;/&gt;&lt;property id=&quot;20307&quot; value=&quot;265&quot;/&gt;&lt;/object&gt;&lt;object type=&quot;3&quot; unique_id=&quot;10012&quot;&gt;&lt;property id=&quot;20148&quot; value=&quot;5&quot;/&gt;&lt;property id=&quot;20300&quot; value=&quot;Slide 10 - &amp;quot;     Bài tập 2 a) Tìm các từ ngữ chứa tiếng ghi ở mỗi cột dọc trong các bảng sau:                                 &quot;/&gt;&lt;property id=&quot;20307&quot; value=&quot;266&quot;/&gt;&lt;/object&gt;&lt;object type=&quot;3&quot; unique_id=&quot;10013&quot;&gt;&lt;property id=&quot;20148&quot; value=&quot;5&quot;/&gt;&lt;property id=&quot;20300&quot; value=&quot;Slide 11 - &amp;quot;Bài tập 3:&amp;quot;&quot;/&gt;&lt;property id=&quot;20307&quot; value=&quot;267&quot;/&gt;&lt;/object&gt;&lt;object type=&quot;3&quot; unique_id=&quot;10014&quot;&gt;&lt;property id=&quot;20148&quot; value=&quot;5&quot;/&gt;&lt;property id=&quot;20300&quot; value=&quot;Slide 12 - &amp;quot;   Dòng thứ nhất là các tiếng đều chỉ tên con vật, dòng thứ hai các tiếng đều chỉ tên loài cây.&amp;quot;&quot;/&gt;&lt;property id=&quot;20307&quot; value=&quot;268&quot;/&gt;&lt;/object&gt;&lt;object type=&quot;3&quot; unique_id=&quot;10015&quot;&gt;&lt;property id=&quot;20148&quot; value=&quot;5&quot;/&gt;&lt;property id=&quot;20300&quot; value=&quot;Slide 13 - &amp;quot;Dặn dò&amp;quot;&quot;/&gt;&lt;property id=&quot;20307&quot; value=&quot;269&quot;/&gt;&lt;/object&gt;&lt;object type=&quot;3&quot; unique_id=&quot;10016&quot;&gt;&lt;property id=&quot;20148&quot; value=&quot;5&quot;/&gt;&lt;property id=&quot;20300&quot; value=&quot;Slide 14&quot;/&gt;&lt;property id=&quot;20307&quot; value=&quot;270&quot;/&gt;&lt;/object&gt;&lt;/object&gt;&lt;object type=&quot;8&quot; unique_id=&quot;1003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481</Words>
  <Application>Microsoft Office PowerPoint</Application>
  <PresentationFormat>On-screen Show (4:3)</PresentationFormat>
  <Paragraphs>77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Ôn bài cũ</vt:lpstr>
      <vt:lpstr>    Chính tả (Nghe - viết)</vt:lpstr>
      <vt:lpstr>Hướng dẫn học sinh nghe – viết</vt:lpstr>
      <vt:lpstr>PowerPoint Presentation</vt:lpstr>
      <vt:lpstr>   Em hãy nêu nội dung của đoạn văn?</vt:lpstr>
      <vt:lpstr>Tìm các từ khó, dễ lẫn khi viết</vt:lpstr>
      <vt:lpstr>PowerPoint Presentation</vt:lpstr>
      <vt:lpstr>Hướng dẫn học sinh làm bài tập</vt:lpstr>
      <vt:lpstr>2. a) Tìm các từ ngữ chứa tiếng ghi ở mỗi cột dọc trong các bảng sau:                                                </vt:lpstr>
      <vt:lpstr>2. a) Tìm các từ ngữ chứa tiếng ghi ở mỗi cột dọc trong các bảng sau:                                                </vt:lpstr>
      <vt:lpstr>3. </vt:lpstr>
      <vt:lpstr>   Dòng thứ nhất là các tiếng đều chỉ tên con vật, dòng thứ hai các tiếng đều chỉ tên loài cây.</vt:lpstr>
      <vt:lpstr>Dặn dò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A</cp:lastModifiedBy>
  <cp:revision>8</cp:revision>
  <dcterms:created xsi:type="dcterms:W3CDTF">2016-11-16T09:05:23Z</dcterms:created>
  <dcterms:modified xsi:type="dcterms:W3CDTF">2019-11-18T05:19:58Z</dcterms:modified>
</cp:coreProperties>
</file>