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sldIdLst>
    <p:sldId id="257" r:id="rId2"/>
    <p:sldId id="265" r:id="rId3"/>
    <p:sldId id="261" r:id="rId4"/>
    <p:sldId id="264"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A50021"/>
    <a:srgbClr val="0099FF"/>
    <a:srgbClr val="9900FF"/>
    <a:srgbClr val="0000FF"/>
    <a:srgbClr val="333300"/>
    <a:srgbClr val="990000"/>
    <a:srgbClr val="FFFF00"/>
    <a:srgbClr val="9966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Đầu trang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Nơi giữ chỗ cho Ngày tháng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8057063-67C5-4ECF-9005-4C1892087B61}" type="datetimeFigureOut">
              <a:rPr lang="en-US"/>
              <a:pPr>
                <a:defRPr/>
              </a:pPr>
              <a:t>6/29/2016</a:t>
            </a:fld>
            <a:endParaRPr lang="en-US"/>
          </a:p>
        </p:txBody>
      </p:sp>
      <p:sp>
        <p:nvSpPr>
          <p:cNvPr id="4" name="Nơi giữ chỗ cho Hình ảnh của Bản chiế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ơi giữ chỗ cho Ghi chú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vi-VN" noProof="0" smtClean="0"/>
              <a:t>Bấm &amp; sửa kiểu tiêu đề</a:t>
            </a:r>
          </a:p>
          <a:p>
            <a:pPr lvl="1"/>
            <a:r>
              <a:rPr lang="vi-VN" noProof="0" smtClean="0"/>
              <a:t>Mức hai</a:t>
            </a:r>
          </a:p>
          <a:p>
            <a:pPr lvl="2"/>
            <a:r>
              <a:rPr lang="vi-VN" noProof="0" smtClean="0"/>
              <a:t>Mức ba</a:t>
            </a:r>
          </a:p>
          <a:p>
            <a:pPr lvl="3"/>
            <a:r>
              <a:rPr lang="vi-VN" noProof="0" smtClean="0"/>
              <a:t>Mức bốn</a:t>
            </a:r>
          </a:p>
          <a:p>
            <a:pPr lvl="4"/>
            <a:r>
              <a:rPr lang="vi-VN" noProof="0" smtClean="0"/>
              <a:t>Mức năm</a:t>
            </a:r>
            <a:endParaRPr lang="en-US" noProof="0" smtClean="0"/>
          </a:p>
        </p:txBody>
      </p:sp>
      <p:sp>
        <p:nvSpPr>
          <p:cNvPr id="6" name="Nơi giữ chỗ cho Chân trang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Nơi giữ chỗ cho Số hiệu Bản chiế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2726936-7323-47BC-9E6C-8D8A6D08E44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ơi giữ chỗ cho Hình ảnh của Bản chiếu 1"/>
          <p:cNvSpPr>
            <a:spLocks noGrp="1" noRot="1" noChangeAspect="1" noTextEdit="1"/>
          </p:cNvSpPr>
          <p:nvPr>
            <p:ph type="sldImg"/>
          </p:nvPr>
        </p:nvSpPr>
        <p:spPr bwMode="auto">
          <a:noFill/>
          <a:ln>
            <a:solidFill>
              <a:srgbClr val="000000"/>
            </a:solidFill>
            <a:miter lim="800000"/>
            <a:headEnd/>
            <a:tailEnd/>
          </a:ln>
        </p:spPr>
      </p:sp>
      <p:sp>
        <p:nvSpPr>
          <p:cNvPr id="7171" name="Nơi giữ chỗ cho Ghi chú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Tập làm t-16</a:t>
            </a:r>
          </a:p>
          <a:p>
            <a:pPr eaLnBrk="1" hangingPunct="1">
              <a:spcBef>
                <a:spcPct val="0"/>
              </a:spcBef>
            </a:pPr>
            <a:endParaRPr lang="en-US" smtClean="0"/>
          </a:p>
        </p:txBody>
      </p:sp>
      <p:sp>
        <p:nvSpPr>
          <p:cNvPr id="7172" name="Nơi giữ chỗ cho Số hiệu Bản chiế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56DB91-993A-4321-8B7B-3CB84D79ABDC}"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11266"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1267"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840A09-C8BC-4451-9B17-890E0904F7F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BDACB2-1776-418B-B85A-F0FEC8A207C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381000"/>
            <a:ext cx="2057400" cy="5715000"/>
          </a:xfrm>
        </p:spPr>
        <p:txBody>
          <a:bodyPr vert="eaVert"/>
          <a:lstStyle/>
          <a:p>
            <a:r>
              <a:rPr lang="vi-VN" smtClean="0"/>
              <a:t>Bấm &amp; sửa kiểu tiêu đề</a:t>
            </a:r>
            <a:endParaRPr lang="en-US"/>
          </a:p>
        </p:txBody>
      </p:sp>
      <p:sp>
        <p:nvSpPr>
          <p:cNvPr id="3" name="Nơi giữ chỗ cho Văn bản Dọc 2"/>
          <p:cNvSpPr>
            <a:spLocks noGrp="1"/>
          </p:cNvSpPr>
          <p:nvPr>
            <p:ph type="body" orient="vert" idx="1"/>
          </p:nvPr>
        </p:nvSpPr>
        <p:spPr>
          <a:xfrm>
            <a:off x="457200" y="381000"/>
            <a:ext cx="6019800" cy="5715000"/>
          </a:xfrm>
        </p:spPr>
        <p:txBody>
          <a:bodyPr vert="eaVert"/>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CE2410A-C2B0-4447-9B75-EEC3CD141D5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idx="1"/>
          </p:nvPr>
        </p:nvSpPr>
        <p:spPr/>
        <p:txBody>
          <a:body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322321-4E5F-4582-955D-690DF852538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smtClean="0"/>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smtClean="0"/>
              <a:t>Bấm &amp; sửa kiểu tiêu đề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AA85EC-3F2F-4868-BC76-256267FC3B4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Nơi giữ chỗ cho Nội dung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Nội dung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E172DDB-8289-4E2D-B184-93B0F788C8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lvl1pPr>
              <a:defRPr/>
            </a:lvl1pPr>
          </a:lstStyle>
          <a:p>
            <a:r>
              <a:rPr lang="vi-VN" smtClean="0"/>
              <a:t>Bấm &amp; sửa kiểu tiêu đề</a:t>
            </a:r>
            <a:endParaRPr lang="en-US"/>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&amp; sửa kiểu tiêu đề</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D2AC039-1330-4B19-8618-DC41E2E7B7D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smtClean="0"/>
              <a:t>Bấm &amp; sửa kiểu tiêu đề</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7FA0AE8-B4A7-4657-AFA0-0A762203A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6EC9A0C-41E3-40D2-8E40-E42D38313A6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smtClean="0"/>
              <a:t>Bấm &amp; sửa kiểu tiêu đề</a:t>
            </a:r>
            <a:endParaRPr lang="en-US"/>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&amp; sửa kiểu tiêu đề</a:t>
            </a:r>
          </a:p>
          <a:p>
            <a:pPr lvl="1"/>
            <a:r>
              <a:rPr lang="vi-VN" smtClean="0"/>
              <a:t>Mức hai</a:t>
            </a:r>
          </a:p>
          <a:p>
            <a:pPr lvl="2"/>
            <a:r>
              <a:rPr lang="vi-VN" smtClean="0"/>
              <a:t>Mức ba</a:t>
            </a:r>
          </a:p>
          <a:p>
            <a:pPr lvl="3"/>
            <a:r>
              <a:rPr lang="vi-VN" smtClean="0"/>
              <a:t>Mức bốn</a:t>
            </a:r>
          </a:p>
          <a:p>
            <a:pPr lvl="4"/>
            <a:r>
              <a:rPr lang="vi-VN" smtClean="0"/>
              <a:t>Mức năm</a:t>
            </a:r>
            <a:endParaRPr lang="en-US"/>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A7ACF3-569F-4037-A3A3-CD3DD77C8B3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smtClean="0"/>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smtClean="0"/>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C43575-77A3-4DB6-B7DA-78D2A3D7B21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0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0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2F9E8F33-1901-4394-A591-10CFF583EB6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S128x128P_682"/>
          <p:cNvPicPr>
            <a:picLocks noChangeAspect="1" noChangeArrowheads="1" noCrop="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4102" name="WordArt 6" descr="White marble"/>
          <p:cNvSpPr>
            <a:spLocks noChangeArrowheads="1" noChangeShapeType="1" noTextEdit="1"/>
          </p:cNvSpPr>
          <p:nvPr/>
        </p:nvSpPr>
        <p:spPr bwMode="auto">
          <a:xfrm>
            <a:off x="2971800" y="2438400"/>
            <a:ext cx="2514600" cy="371475"/>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vi-VN" sz="3600" b="1" i="1" kern="10">
                <a:ln w="9525">
                  <a:round/>
                  <a:headEnd/>
                  <a:tailEnd/>
                </a:ln>
                <a:blipFill dpi="0" rotWithShape="0">
                  <a:blip r:embed="rId4"/>
                  <a:srcRect/>
                  <a:tile tx="0" ty="0" sx="100000" sy="100000" flip="none" algn="tl"/>
                </a:blipFill>
                <a:latin typeface="Arial"/>
                <a:cs typeface="Arial"/>
              </a:rPr>
              <a:t>Tập làm văn 3</a:t>
            </a:r>
            <a:endParaRPr lang="en-US" sz="3600" b="1" i="1" kern="10">
              <a:ln w="9525">
                <a:round/>
                <a:headEnd/>
                <a:tailEnd/>
              </a:ln>
              <a:blipFill dpi="0" rotWithShape="0">
                <a:blip r:embed="rId4"/>
                <a:srcRect/>
                <a:tile tx="0" ty="0" sx="100000" sy="100000" flip="none" algn="tl"/>
              </a:blipFill>
              <a:latin typeface="Arial"/>
              <a:cs typeface="Arial"/>
            </a:endParaRPr>
          </a:p>
        </p:txBody>
      </p:sp>
      <p:sp>
        <p:nvSpPr>
          <p:cNvPr id="4106" name="WordArt 10"/>
          <p:cNvSpPr>
            <a:spLocks noChangeArrowheads="1" noChangeShapeType="1" noTextEdit="1"/>
          </p:cNvSpPr>
          <p:nvPr/>
        </p:nvSpPr>
        <p:spPr bwMode="auto">
          <a:xfrm>
            <a:off x="1676400" y="3352800"/>
            <a:ext cx="5991225" cy="533400"/>
          </a:xfrm>
          <a:prstGeom prst="rect">
            <a:avLst/>
          </a:prstGeom>
        </p:spPr>
        <p:txBody>
          <a:bodyPr wrap="none" fromWordArt="1">
            <a:prstTxWarp prst="textPlain">
              <a:avLst>
                <a:gd name="adj" fmla="val 50000"/>
              </a:avLst>
            </a:prstTxWarp>
          </a:bodyPr>
          <a:lstStyle/>
          <a:p>
            <a:pPr algn="ctr"/>
            <a:r>
              <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 Nói về thành thị, nông thôn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wipe(left)">
                                      <p:cBhvr>
                                        <p:cTn id="7" dur="2000"/>
                                        <p:tgtEl>
                                          <p:spTgt spid="410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102"/>
                                        </p:tgtEl>
                                        <p:attrNameLst>
                                          <p:attrName>style.visibility</p:attrName>
                                        </p:attrNameLst>
                                      </p:cBhvr>
                                      <p:to>
                                        <p:strVal val="visible"/>
                                      </p:to>
                                    </p:set>
                                    <p:animEffect transition="in" filter="wipe(left)">
                                      <p:cBhvr>
                                        <p:cTn id="10" dur="3000"/>
                                        <p:tgtEl>
                                          <p:spTgt spid="4102"/>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106"/>
                                        </p:tgtEl>
                                        <p:attrNameLst>
                                          <p:attrName>style.visibility</p:attrName>
                                        </p:attrNameLst>
                                      </p:cBhvr>
                                      <p:to>
                                        <p:strVal val="visible"/>
                                      </p:to>
                                    </p:set>
                                    <p:animEffect transition="in" filter="wipe(left)">
                                      <p:cBhvr>
                                        <p:cTn id="13" dur="2000"/>
                                        <p:tgtEl>
                                          <p:spTgt spid="4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nimBg="1"/>
      <p:bldP spid="41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a:spLocks noChangeArrowheads="1"/>
          </p:cNvSpPr>
          <p:nvPr>
            <p:ph type="title" idx="4294967295"/>
          </p:nvPr>
        </p:nvSpPr>
        <p:spPr>
          <a:xfrm>
            <a:off x="838200" y="0"/>
            <a:ext cx="8229600" cy="1371600"/>
          </a:xfrm>
          <a:noFill/>
        </p:spPr>
        <p:txBody>
          <a:bodyPr/>
          <a:lstStyle/>
          <a:p>
            <a:pPr algn="l" eaLnBrk="1" hangingPunct="1">
              <a:spcBef>
                <a:spcPct val="50000"/>
              </a:spcBef>
            </a:pPr>
            <a:r>
              <a:rPr lang="en-US" sz="2800" i="1" smtClean="0">
                <a:solidFill>
                  <a:srgbClr val="0000FF"/>
                </a:solidFill>
                <a:effectLst/>
                <a:latin typeface="Arial" charset="0"/>
              </a:rPr>
              <a:t/>
            </a:r>
            <a:br>
              <a:rPr lang="en-US" sz="2800" i="1" smtClean="0">
                <a:solidFill>
                  <a:srgbClr val="0000FF"/>
                </a:solidFill>
                <a:effectLst/>
                <a:latin typeface="Arial" charset="0"/>
              </a:rPr>
            </a:br>
            <a:r>
              <a:rPr lang="en-US" sz="2800" i="1" u="sng" smtClean="0">
                <a:solidFill>
                  <a:srgbClr val="0000FF"/>
                </a:solidFill>
                <a:effectLst/>
                <a:latin typeface="Arial" charset="0"/>
              </a:rPr>
              <a:t>Tập làm văn</a:t>
            </a:r>
            <a:r>
              <a:rPr lang="en-US" sz="2800" i="1" smtClean="0">
                <a:solidFill>
                  <a:srgbClr val="0000FF"/>
                </a:solidFill>
                <a:effectLst/>
                <a:latin typeface="Arial" charset="0"/>
              </a:rPr>
              <a:t>: </a:t>
            </a:r>
          </a:p>
        </p:txBody>
      </p:sp>
      <p:sp>
        <p:nvSpPr>
          <p:cNvPr id="24581" name="WordArt 5"/>
          <p:cNvSpPr>
            <a:spLocks noChangeArrowheads="1" noChangeShapeType="1" noTextEdit="1"/>
          </p:cNvSpPr>
          <p:nvPr/>
        </p:nvSpPr>
        <p:spPr bwMode="auto">
          <a:xfrm>
            <a:off x="942975" y="1524000"/>
            <a:ext cx="3019425" cy="309563"/>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000000"/>
                </a:solidFill>
                <a:latin typeface="Arial"/>
                <a:cs typeface="Arial"/>
              </a:rPr>
              <a:t>Kiểm tra bài cũ :</a:t>
            </a:r>
          </a:p>
        </p:txBody>
      </p:sp>
      <p:sp>
        <p:nvSpPr>
          <p:cNvPr id="24582" name="Text Box 6"/>
          <p:cNvSpPr txBox="1">
            <a:spLocks noChangeArrowheads="1"/>
          </p:cNvSpPr>
          <p:nvPr/>
        </p:nvSpPr>
        <p:spPr bwMode="auto">
          <a:xfrm>
            <a:off x="990600" y="2514600"/>
            <a:ext cx="5410200" cy="519113"/>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Đọc đoạn văn kể về tổ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checkerboard(across)">
                                      <p:cBhvr>
                                        <p:cTn id="7" dur="500"/>
                                        <p:tgtEl>
                                          <p:spTgt spid="245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4582"/>
                                        </p:tgtEl>
                                        <p:attrNameLst>
                                          <p:attrName>style.visibility</p:attrName>
                                        </p:attrNameLst>
                                      </p:cBhvr>
                                      <p:to>
                                        <p:strVal val="visible"/>
                                      </p:to>
                                    </p:set>
                                    <p:animEffect transition="in" filter="wedge">
                                      <p:cBhvr>
                                        <p:cTn id="12" dur="2000"/>
                                        <p:tgtEl>
                                          <p:spTgt spid="24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animBg="1"/>
      <p:bldP spid="2458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76200" y="76200"/>
            <a:ext cx="8153400" cy="862013"/>
          </a:xfrm>
          <a:prstGeom prst="rect">
            <a:avLst/>
          </a:prstGeom>
          <a:noFill/>
          <a:ln w="9525">
            <a:noFill/>
            <a:miter lim="800000"/>
            <a:headEnd/>
            <a:tailEnd/>
          </a:ln>
        </p:spPr>
        <p:txBody>
          <a:bodyPr>
            <a:spAutoFit/>
          </a:bodyPr>
          <a:lstStyle/>
          <a:p>
            <a:pPr eaLnBrk="1" hangingPunct="1">
              <a:spcBef>
                <a:spcPct val="50000"/>
              </a:spcBef>
            </a:pPr>
            <a:endParaRPr lang="en-US" sz="2000">
              <a:solidFill>
                <a:srgbClr val="0000FF"/>
              </a:solidFill>
              <a:latin typeface="Arial" charset="0"/>
            </a:endParaRPr>
          </a:p>
          <a:p>
            <a:pPr eaLnBrk="1" hangingPunct="1">
              <a:spcBef>
                <a:spcPct val="50000"/>
              </a:spcBef>
            </a:pPr>
            <a:r>
              <a:rPr lang="en-US" sz="2000" u="sng">
                <a:solidFill>
                  <a:srgbClr val="0000FF"/>
                </a:solidFill>
                <a:latin typeface="Arial" charset="0"/>
              </a:rPr>
              <a:t>Tập làm văn</a:t>
            </a:r>
            <a:r>
              <a:rPr lang="en-US" sz="2000">
                <a:solidFill>
                  <a:srgbClr val="0000FF"/>
                </a:solidFill>
                <a:latin typeface="Arial" charset="0"/>
              </a:rPr>
              <a:t>:</a:t>
            </a:r>
          </a:p>
        </p:txBody>
      </p:sp>
      <p:sp>
        <p:nvSpPr>
          <p:cNvPr id="19459" name="Text Box 3"/>
          <p:cNvSpPr txBox="1">
            <a:spLocks noChangeArrowheads="1"/>
          </p:cNvSpPr>
          <p:nvPr/>
        </p:nvSpPr>
        <p:spPr bwMode="auto">
          <a:xfrm>
            <a:off x="457200" y="-336550"/>
            <a:ext cx="8382000" cy="1323975"/>
          </a:xfrm>
          <a:prstGeom prst="rect">
            <a:avLst/>
          </a:prstGeom>
          <a:noFill/>
          <a:ln w="9525">
            <a:noFill/>
            <a:miter lim="800000"/>
            <a:headEnd/>
            <a:tailEnd/>
          </a:ln>
        </p:spPr>
        <p:txBody>
          <a:bodyPr>
            <a:spAutoFit/>
          </a:bodyPr>
          <a:lstStyle/>
          <a:p>
            <a:pPr algn="ctr" eaLnBrk="1" hangingPunct="1">
              <a:spcBef>
                <a:spcPct val="50000"/>
              </a:spcBef>
            </a:pPr>
            <a:endParaRPr lang="en-US" sz="3200" b="1" i="1">
              <a:solidFill>
                <a:srgbClr val="9900FF"/>
              </a:solidFill>
              <a:latin typeface="Arial" charset="0"/>
            </a:endParaRPr>
          </a:p>
          <a:p>
            <a:pPr algn="ctr" eaLnBrk="1" hangingPunct="1">
              <a:spcBef>
                <a:spcPct val="50000"/>
              </a:spcBef>
            </a:pPr>
            <a:r>
              <a:rPr lang="en-US" sz="3200" b="1" i="1">
                <a:solidFill>
                  <a:srgbClr val="9900FF"/>
                </a:solidFill>
                <a:latin typeface="Arial" charset="0"/>
              </a:rPr>
              <a:t>Nói về thành thị, nông thôn.</a:t>
            </a:r>
          </a:p>
        </p:txBody>
      </p:sp>
      <p:sp>
        <p:nvSpPr>
          <p:cNvPr id="4100" name="Text Box 4"/>
          <p:cNvSpPr txBox="1">
            <a:spLocks noChangeArrowheads="1"/>
          </p:cNvSpPr>
          <p:nvPr/>
        </p:nvSpPr>
        <p:spPr bwMode="auto">
          <a:xfrm>
            <a:off x="0" y="1600200"/>
            <a:ext cx="9144000" cy="400050"/>
          </a:xfrm>
          <a:prstGeom prst="rect">
            <a:avLst/>
          </a:prstGeom>
          <a:noFill/>
          <a:ln w="9525">
            <a:noFill/>
            <a:miter lim="800000"/>
            <a:headEnd/>
            <a:tailEnd/>
          </a:ln>
        </p:spPr>
        <p:txBody>
          <a:bodyPr>
            <a:spAutoFit/>
          </a:bodyPr>
          <a:lstStyle/>
          <a:p>
            <a:pPr eaLnBrk="1" hangingPunct="1">
              <a:spcBef>
                <a:spcPct val="50000"/>
              </a:spcBef>
            </a:pPr>
            <a:r>
              <a:rPr lang="en-US" sz="2000">
                <a:solidFill>
                  <a:srgbClr val="0000FF"/>
                </a:solidFill>
                <a:latin typeface="Arial" charset="0"/>
              </a:rPr>
              <a:t>   </a:t>
            </a:r>
            <a:endParaRPr lang="en-US" sz="2000" b="1">
              <a:solidFill>
                <a:srgbClr val="0000FF"/>
              </a:solidFill>
              <a:latin typeface="Arial" charset="0"/>
            </a:endParaRPr>
          </a:p>
        </p:txBody>
      </p:sp>
      <p:sp>
        <p:nvSpPr>
          <p:cNvPr id="19474" name="Text Box 18"/>
          <p:cNvSpPr txBox="1">
            <a:spLocks noChangeArrowheads="1"/>
          </p:cNvSpPr>
          <p:nvPr/>
        </p:nvSpPr>
        <p:spPr bwMode="auto">
          <a:xfrm>
            <a:off x="152400" y="1066800"/>
            <a:ext cx="9144000" cy="400050"/>
          </a:xfrm>
          <a:prstGeom prst="rect">
            <a:avLst/>
          </a:prstGeom>
          <a:noFill/>
          <a:ln w="9525">
            <a:noFill/>
            <a:miter lim="800000"/>
            <a:headEnd/>
            <a:tailEnd/>
          </a:ln>
        </p:spPr>
        <p:txBody>
          <a:bodyPr>
            <a:spAutoFit/>
          </a:bodyPr>
          <a:lstStyle/>
          <a:p>
            <a:pPr>
              <a:spcBef>
                <a:spcPct val="50000"/>
              </a:spcBef>
            </a:pPr>
            <a:r>
              <a:rPr lang="en-US" sz="2000" b="1">
                <a:solidFill>
                  <a:srgbClr val="0000FF"/>
                </a:solidFill>
                <a:latin typeface="Arial" charset="0"/>
              </a:rPr>
              <a:t>2.Kể những điều em biết về nông thôn ( hoặc thành thị).</a:t>
            </a:r>
          </a:p>
        </p:txBody>
      </p:sp>
      <p:sp>
        <p:nvSpPr>
          <p:cNvPr id="19475" name="Text Box 19"/>
          <p:cNvSpPr txBox="1">
            <a:spLocks noChangeArrowheads="1"/>
          </p:cNvSpPr>
          <p:nvPr/>
        </p:nvSpPr>
        <p:spPr bwMode="auto">
          <a:xfrm>
            <a:off x="609600" y="1497013"/>
            <a:ext cx="8153400" cy="369887"/>
          </a:xfrm>
          <a:prstGeom prst="rect">
            <a:avLst/>
          </a:prstGeom>
          <a:noFill/>
          <a:ln w="9525">
            <a:noFill/>
            <a:miter lim="800000"/>
            <a:headEnd/>
            <a:tailEnd/>
          </a:ln>
        </p:spPr>
        <p:txBody>
          <a:bodyPr>
            <a:spAutoFit/>
          </a:bodyPr>
          <a:lstStyle/>
          <a:p>
            <a:pPr>
              <a:spcBef>
                <a:spcPct val="50000"/>
              </a:spcBef>
            </a:pPr>
            <a:r>
              <a:rPr lang="en-US" b="1">
                <a:solidFill>
                  <a:srgbClr val="0000FF"/>
                </a:solidFill>
                <a:latin typeface="Arial" charset="0"/>
              </a:rPr>
              <a:t> Gợi ý:</a:t>
            </a:r>
          </a:p>
        </p:txBody>
      </p:sp>
      <p:sp>
        <p:nvSpPr>
          <p:cNvPr id="19476" name="Text Box 20" descr="Canvas"/>
          <p:cNvSpPr txBox="1">
            <a:spLocks noChangeArrowheads="1"/>
          </p:cNvSpPr>
          <p:nvPr/>
        </p:nvSpPr>
        <p:spPr bwMode="auto">
          <a:xfrm>
            <a:off x="381000" y="3935413"/>
            <a:ext cx="8458200" cy="2092325"/>
          </a:xfrm>
          <a:prstGeom prst="rect">
            <a:avLst/>
          </a:prstGeom>
          <a:blipFill dpi="0" rotWithShape="1">
            <a:blip r:embed="rId2"/>
            <a:srcRect/>
            <a:tile tx="0" ty="0" sx="100000" sy="100000" flip="none" algn="tl"/>
          </a:blipFill>
          <a:ln w="76200" cmpd="tri">
            <a:solidFill>
              <a:schemeClr val="folHlink"/>
            </a:solidFill>
            <a:miter lim="800000"/>
            <a:headEnd/>
            <a:tailEnd/>
          </a:ln>
        </p:spPr>
        <p:txBody>
          <a:bodyPr>
            <a:spAutoFit/>
          </a:bodyPr>
          <a:lstStyle/>
          <a:p>
            <a:pPr>
              <a:spcBef>
                <a:spcPct val="50000"/>
              </a:spcBef>
            </a:pPr>
            <a:r>
              <a:rPr lang="en-US" sz="2000" b="1" i="1">
                <a:solidFill>
                  <a:srgbClr val="0000FF"/>
                </a:solidFill>
                <a:latin typeface="Arial" charset="0"/>
              </a:rPr>
              <a:t> Tuần trước, em được bố dẫn đi  thăm bác Tư . Bác Tư là một nông dân làm kinh tế trang trại giỏi. Được cùng bố đi khắp trang trại của bác, em thích lắm.</a:t>
            </a:r>
          </a:p>
          <a:p>
            <a:pPr>
              <a:spcBef>
                <a:spcPct val="50000"/>
              </a:spcBef>
            </a:pPr>
            <a:r>
              <a:rPr lang="en-US" sz="2000" b="1" i="1">
                <a:solidFill>
                  <a:srgbClr val="0000FF"/>
                </a:solidFill>
                <a:latin typeface="Arial" charset="0"/>
              </a:rPr>
              <a:t>Nào là vườn cây ăn quả đầy trái chín, nào là ao cá, nào là đàn bò béo tròn…Em thích nhất là cùng gia đình bác cho cá ăn, cả đàn cá tung lên đớp mồi trông thật thích mắt.</a:t>
            </a:r>
          </a:p>
        </p:txBody>
      </p:sp>
      <p:sp>
        <p:nvSpPr>
          <p:cNvPr id="19478" name="Rectangle 22"/>
          <p:cNvSpPr>
            <a:spLocks noChangeArrowheads="1"/>
          </p:cNvSpPr>
          <p:nvPr/>
        </p:nvSpPr>
        <p:spPr bwMode="auto">
          <a:xfrm>
            <a:off x="76200" y="1752600"/>
            <a:ext cx="8686800" cy="708025"/>
          </a:xfrm>
          <a:prstGeom prst="rect">
            <a:avLst/>
          </a:prstGeom>
          <a:noFill/>
          <a:ln w="9525">
            <a:noFill/>
            <a:miter lim="800000"/>
            <a:headEnd/>
            <a:tailEnd/>
          </a:ln>
        </p:spPr>
        <p:txBody>
          <a:bodyPr>
            <a:spAutoFit/>
          </a:bodyPr>
          <a:lstStyle/>
          <a:p>
            <a:pPr>
              <a:spcBef>
                <a:spcPct val="50000"/>
              </a:spcBef>
            </a:pPr>
            <a:r>
              <a:rPr lang="en-US" sz="2000" b="1">
                <a:solidFill>
                  <a:srgbClr val="A50021"/>
                </a:solidFill>
                <a:latin typeface="Arial" charset="0"/>
              </a:rPr>
              <a:t>    a. Nhờ đâu em biết (em biết khi đi chơi, khi xem ti vi, khi nghe    kể,…) ?</a:t>
            </a:r>
          </a:p>
        </p:txBody>
      </p:sp>
      <p:sp>
        <p:nvSpPr>
          <p:cNvPr id="19479" name="Rectangle 23"/>
          <p:cNvSpPr>
            <a:spLocks noChangeArrowheads="1"/>
          </p:cNvSpPr>
          <p:nvPr/>
        </p:nvSpPr>
        <p:spPr bwMode="auto">
          <a:xfrm>
            <a:off x="98425" y="2514600"/>
            <a:ext cx="8664575" cy="708025"/>
          </a:xfrm>
          <a:prstGeom prst="rect">
            <a:avLst/>
          </a:prstGeom>
          <a:noFill/>
          <a:ln w="9525">
            <a:noFill/>
            <a:miter lim="800000"/>
            <a:headEnd/>
            <a:tailEnd/>
          </a:ln>
        </p:spPr>
        <p:txBody>
          <a:bodyPr>
            <a:spAutoFit/>
          </a:bodyPr>
          <a:lstStyle/>
          <a:p>
            <a:pPr>
              <a:spcBef>
                <a:spcPct val="50000"/>
              </a:spcBef>
            </a:pPr>
            <a:r>
              <a:rPr lang="en-US" sz="2000" b="1">
                <a:solidFill>
                  <a:srgbClr val="A50021"/>
                </a:solidFill>
                <a:latin typeface="Arial" charset="0"/>
              </a:rPr>
              <a:t>    b. Cảnh vật, con người ở nông thôn (hoặc thành thị) có gì đáng yêu ?</a:t>
            </a:r>
          </a:p>
        </p:txBody>
      </p:sp>
      <p:sp>
        <p:nvSpPr>
          <p:cNvPr id="19480" name="Rectangle 24"/>
          <p:cNvSpPr>
            <a:spLocks noChangeArrowheads="1"/>
          </p:cNvSpPr>
          <p:nvPr/>
        </p:nvSpPr>
        <p:spPr bwMode="auto">
          <a:xfrm>
            <a:off x="98425" y="3276600"/>
            <a:ext cx="3498850" cy="400050"/>
          </a:xfrm>
          <a:prstGeom prst="rect">
            <a:avLst/>
          </a:prstGeom>
          <a:noFill/>
          <a:ln w="9525">
            <a:noFill/>
            <a:miter lim="800000"/>
            <a:headEnd/>
            <a:tailEnd/>
          </a:ln>
        </p:spPr>
        <p:txBody>
          <a:bodyPr wrap="none">
            <a:spAutoFit/>
          </a:bodyPr>
          <a:lstStyle/>
          <a:p>
            <a:pPr>
              <a:spcBef>
                <a:spcPct val="50000"/>
              </a:spcBef>
            </a:pPr>
            <a:r>
              <a:rPr lang="en-US" sz="2000" b="1">
                <a:solidFill>
                  <a:srgbClr val="A50021"/>
                </a:solidFill>
                <a:latin typeface="Arial" charset="0"/>
              </a:rPr>
              <a:t>    c. Em thích nhất điều gì?</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wedge">
                                      <p:cBhvr>
                                        <p:cTn id="7" dur="2000"/>
                                        <p:tgtEl>
                                          <p:spTgt spid="194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9474"/>
                                        </p:tgtEl>
                                        <p:attrNameLst>
                                          <p:attrName>style.visibility</p:attrName>
                                        </p:attrNameLst>
                                      </p:cBhvr>
                                      <p:to>
                                        <p:strVal val="visible"/>
                                      </p:to>
                                    </p:set>
                                    <p:animEffect transition="in" filter="slide(fromBottom)">
                                      <p:cBhvr>
                                        <p:cTn id="12" dur="500"/>
                                        <p:tgtEl>
                                          <p:spTgt spid="194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475"/>
                                        </p:tgtEl>
                                        <p:attrNameLst>
                                          <p:attrName>style.visibility</p:attrName>
                                        </p:attrNameLst>
                                      </p:cBhvr>
                                      <p:to>
                                        <p:strVal val="visible"/>
                                      </p:to>
                                    </p:set>
                                    <p:animEffect transition="in" filter="blinds(horizontal)">
                                      <p:cBhvr>
                                        <p:cTn id="17" dur="500"/>
                                        <p:tgtEl>
                                          <p:spTgt spid="19475"/>
                                        </p:tgtEl>
                                      </p:cBhvr>
                                    </p:animEffect>
                                  </p:childTnLst>
                                </p:cTn>
                              </p:par>
                            </p:childTnLst>
                          </p:cTn>
                        </p:par>
                        <p:par>
                          <p:cTn id="18" fill="hold" nodeType="afterGroup">
                            <p:stCondLst>
                              <p:cond delay="500"/>
                            </p:stCondLst>
                            <p:childTnLst>
                              <p:par>
                                <p:cTn id="19" presetID="3" presetClass="entr" presetSubtype="10" fill="hold" grpId="0" nodeType="afterEffect">
                                  <p:stCondLst>
                                    <p:cond delay="0"/>
                                  </p:stCondLst>
                                  <p:childTnLst>
                                    <p:set>
                                      <p:cBhvr>
                                        <p:cTn id="20" dur="1" fill="hold">
                                          <p:stCondLst>
                                            <p:cond delay="0"/>
                                          </p:stCondLst>
                                        </p:cTn>
                                        <p:tgtEl>
                                          <p:spTgt spid="19478"/>
                                        </p:tgtEl>
                                        <p:attrNameLst>
                                          <p:attrName>style.visibility</p:attrName>
                                        </p:attrNameLst>
                                      </p:cBhvr>
                                      <p:to>
                                        <p:strVal val="visible"/>
                                      </p:to>
                                    </p:set>
                                    <p:animEffect transition="in" filter="blinds(horizontal)">
                                      <p:cBhvr>
                                        <p:cTn id="21" dur="500"/>
                                        <p:tgtEl>
                                          <p:spTgt spid="19478"/>
                                        </p:tgtEl>
                                      </p:cBhvr>
                                    </p:animEffect>
                                  </p:childTnLst>
                                </p:cTn>
                              </p:par>
                            </p:childTnLst>
                          </p:cTn>
                        </p:par>
                        <p:par>
                          <p:cTn id="22" fill="hold" nodeType="afterGroup">
                            <p:stCondLst>
                              <p:cond delay="1000"/>
                            </p:stCondLst>
                            <p:childTnLst>
                              <p:par>
                                <p:cTn id="23" presetID="4" presetClass="entr" presetSubtype="16" fill="hold" grpId="0" nodeType="afterEffect">
                                  <p:stCondLst>
                                    <p:cond delay="0"/>
                                  </p:stCondLst>
                                  <p:childTnLst>
                                    <p:set>
                                      <p:cBhvr>
                                        <p:cTn id="24" dur="1" fill="hold">
                                          <p:stCondLst>
                                            <p:cond delay="0"/>
                                          </p:stCondLst>
                                        </p:cTn>
                                        <p:tgtEl>
                                          <p:spTgt spid="19479"/>
                                        </p:tgtEl>
                                        <p:attrNameLst>
                                          <p:attrName>style.visibility</p:attrName>
                                        </p:attrNameLst>
                                      </p:cBhvr>
                                      <p:to>
                                        <p:strVal val="visible"/>
                                      </p:to>
                                    </p:set>
                                    <p:animEffect transition="in" filter="box(in)">
                                      <p:cBhvr>
                                        <p:cTn id="25" dur="500"/>
                                        <p:tgtEl>
                                          <p:spTgt spid="19479"/>
                                        </p:tgtEl>
                                      </p:cBhvr>
                                    </p:animEffect>
                                  </p:childTnLst>
                                </p:cTn>
                              </p:par>
                            </p:childTnLst>
                          </p:cTn>
                        </p:par>
                        <p:par>
                          <p:cTn id="26" fill="hold" nodeType="afterGroup">
                            <p:stCondLst>
                              <p:cond delay="1500"/>
                            </p:stCondLst>
                            <p:childTnLst>
                              <p:par>
                                <p:cTn id="27" presetID="4" presetClass="entr" presetSubtype="16" fill="hold" grpId="0" nodeType="afterEffect">
                                  <p:stCondLst>
                                    <p:cond delay="0"/>
                                  </p:stCondLst>
                                  <p:childTnLst>
                                    <p:set>
                                      <p:cBhvr>
                                        <p:cTn id="28" dur="1" fill="hold">
                                          <p:stCondLst>
                                            <p:cond delay="0"/>
                                          </p:stCondLst>
                                        </p:cTn>
                                        <p:tgtEl>
                                          <p:spTgt spid="19480"/>
                                        </p:tgtEl>
                                        <p:attrNameLst>
                                          <p:attrName>style.visibility</p:attrName>
                                        </p:attrNameLst>
                                      </p:cBhvr>
                                      <p:to>
                                        <p:strVal val="visible"/>
                                      </p:to>
                                    </p:set>
                                    <p:animEffect transition="in" filter="box(in)">
                                      <p:cBhvr>
                                        <p:cTn id="29" dur="500"/>
                                        <p:tgtEl>
                                          <p:spTgt spid="1948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4" fill="hold" grpId="0" nodeType="clickEffect">
                                  <p:stCondLst>
                                    <p:cond delay="0"/>
                                  </p:stCondLst>
                                  <p:childTnLst>
                                    <p:set>
                                      <p:cBhvr>
                                        <p:cTn id="33" dur="1" fill="hold">
                                          <p:stCondLst>
                                            <p:cond delay="0"/>
                                          </p:stCondLst>
                                        </p:cTn>
                                        <p:tgtEl>
                                          <p:spTgt spid="19476"/>
                                        </p:tgtEl>
                                        <p:attrNameLst>
                                          <p:attrName>style.visibility</p:attrName>
                                        </p:attrNameLst>
                                      </p:cBhvr>
                                      <p:to>
                                        <p:strVal val="visible"/>
                                      </p:to>
                                    </p:set>
                                    <p:animEffect transition="in" filter="slide(fromBottom)">
                                      <p:cBhvr>
                                        <p:cTn id="34" dur="500"/>
                                        <p:tgtEl>
                                          <p:spTgt spid="1947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xit" presetSubtype="16" fill="hold" grpId="1" nodeType="clickEffect">
                                  <p:stCondLst>
                                    <p:cond delay="0"/>
                                  </p:stCondLst>
                                  <p:childTnLst>
                                    <p:animEffect transition="out" filter="box(in)">
                                      <p:cBhvr>
                                        <p:cTn id="38" dur="500"/>
                                        <p:tgtEl>
                                          <p:spTgt spid="19476"/>
                                        </p:tgtEl>
                                      </p:cBhvr>
                                    </p:animEffect>
                                    <p:set>
                                      <p:cBhvr>
                                        <p:cTn id="39" dur="1" fill="hold">
                                          <p:stCondLst>
                                            <p:cond delay="499"/>
                                          </p:stCondLst>
                                        </p:cTn>
                                        <p:tgtEl>
                                          <p:spTgt spid="1947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p:bldP spid="19474" grpId="0"/>
      <p:bldP spid="19475" grpId="0"/>
      <p:bldP spid="19476" grpId="0" animBg="1"/>
      <p:bldP spid="19476" grpId="1" animBg="1"/>
      <p:bldP spid="19478" grpId="0"/>
      <p:bldP spid="19479" grpId="0"/>
      <p:bldP spid="1948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838200" y="0"/>
            <a:ext cx="8229600" cy="1371600"/>
          </a:xfrm>
          <a:prstGeom prst="rect">
            <a:avLst/>
          </a:prstGeom>
          <a:noFill/>
          <a:ln w="9525">
            <a:noFill/>
            <a:miter lim="800000"/>
            <a:headEnd/>
            <a:tailEnd/>
          </a:ln>
        </p:spPr>
        <p:txBody>
          <a:bodyPr anchor="ctr"/>
          <a:lstStyle/>
          <a:p>
            <a:pPr eaLnBrk="1" hangingPunct="1">
              <a:spcBef>
                <a:spcPct val="50000"/>
              </a:spcBef>
            </a:pPr>
            <a:r>
              <a:rPr lang="en-US" sz="2800" i="1">
                <a:solidFill>
                  <a:srgbClr val="0000FF"/>
                </a:solidFill>
                <a:latin typeface="Arial" charset="0"/>
              </a:rPr>
              <a:t/>
            </a:r>
            <a:br>
              <a:rPr lang="en-US" sz="2800" i="1">
                <a:solidFill>
                  <a:srgbClr val="0000FF"/>
                </a:solidFill>
                <a:latin typeface="Arial" charset="0"/>
              </a:rPr>
            </a:br>
            <a:r>
              <a:rPr lang="en-US" sz="2800" i="1" u="sng">
                <a:solidFill>
                  <a:srgbClr val="0000FF"/>
                </a:solidFill>
                <a:latin typeface="Arial" charset="0"/>
              </a:rPr>
              <a:t>Tập làm văn</a:t>
            </a:r>
            <a:r>
              <a:rPr lang="en-US" sz="2800" i="1">
                <a:solidFill>
                  <a:srgbClr val="0000FF"/>
                </a:solidFill>
                <a:latin typeface="Arial" charset="0"/>
              </a:rPr>
              <a:t>: Kể về thành thị, nông thôn</a:t>
            </a:r>
          </a:p>
        </p:txBody>
      </p:sp>
      <p:sp>
        <p:nvSpPr>
          <p:cNvPr id="23557" name="WordArt 5"/>
          <p:cNvSpPr>
            <a:spLocks noChangeArrowheads="1" noChangeShapeType="1" noTextEdit="1"/>
          </p:cNvSpPr>
          <p:nvPr/>
        </p:nvSpPr>
        <p:spPr bwMode="auto">
          <a:xfrm>
            <a:off x="1828800" y="1254125"/>
            <a:ext cx="5486400" cy="1946275"/>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vi-VN" sz="3600" b="1" kern="10">
                <a:ln w="9525">
                  <a:round/>
                  <a:headEnd/>
                  <a:tailEnd/>
                </a:ln>
                <a:gradFill rotWithShape="1">
                  <a:gsLst>
                    <a:gs pos="0">
                      <a:srgbClr val="FFFFCC"/>
                    </a:gs>
                    <a:gs pos="100000">
                      <a:srgbClr val="FF9999"/>
                    </a:gs>
                  </a:gsLst>
                  <a:lin ang="5400000" scaled="1"/>
                </a:gradFill>
                <a:latin typeface="Arial"/>
                <a:cs typeface="Arial"/>
              </a:rPr>
              <a:t>Kể theo nhóm đôi</a:t>
            </a:r>
            <a:endParaRPr lang="en-US" sz="3600" b="1" kern="10">
              <a:ln w="9525">
                <a:round/>
                <a:headEnd/>
                <a:tailEnd/>
              </a:ln>
              <a:gradFill rotWithShape="1">
                <a:gsLst>
                  <a:gs pos="0">
                    <a:srgbClr val="FFFFCC"/>
                  </a:gs>
                  <a:gs pos="100000">
                    <a:srgbClr val="FF9999"/>
                  </a:gs>
                </a:gsLst>
                <a:lin ang="5400000" scaled="1"/>
              </a:gradFill>
              <a:latin typeface="Arial"/>
              <a:cs typeface="Arial"/>
            </a:endParaRPr>
          </a:p>
        </p:txBody>
      </p:sp>
      <p:sp>
        <p:nvSpPr>
          <p:cNvPr id="23558" name="WordArt 6"/>
          <p:cNvSpPr>
            <a:spLocks noChangeArrowheads="1" noChangeShapeType="1" noTextEdit="1"/>
          </p:cNvSpPr>
          <p:nvPr/>
        </p:nvSpPr>
        <p:spPr bwMode="auto">
          <a:xfrm>
            <a:off x="2057400" y="1447800"/>
            <a:ext cx="4800600" cy="1905000"/>
          </a:xfrm>
          <a:prstGeom prst="rect">
            <a:avLst/>
          </a:prstGeom>
        </p:spPr>
        <p:txBody>
          <a:bodyPr wrap="none" fromWordArt="1">
            <a:prstTxWarp prst="textPlain">
              <a:avLst>
                <a:gd name="adj" fmla="val 50000"/>
              </a:avLst>
            </a:prstTxWarp>
          </a:bodyPr>
          <a:lstStyle/>
          <a:p>
            <a:pPr algn="ctr"/>
            <a:r>
              <a:rPr lang="vi-VN" sz="3600" b="1" kern="10">
                <a:ln w="9525">
                  <a:pattFill prst="dotDmnd">
                    <a:fgClr>
                      <a:schemeClr val="hlink"/>
                    </a:fgClr>
                    <a:bgClr>
                      <a:srgbClr val="9900FF"/>
                    </a:bgClr>
                  </a:pattFill>
                  <a:round/>
                  <a:headEnd/>
                  <a:tailEnd/>
                </a:ln>
                <a:solidFill>
                  <a:schemeClr val="hlink"/>
                </a:solidFill>
                <a:latin typeface="Arial"/>
                <a:cs typeface="Arial"/>
              </a:rPr>
              <a:t>KỂ TRƯỚC LỚP</a:t>
            </a:r>
            <a:endParaRPr lang="en-US" sz="3600" b="1" kern="10">
              <a:ln w="9525">
                <a:pattFill prst="dotDmnd">
                  <a:fgClr>
                    <a:schemeClr val="hlink"/>
                  </a:fgClr>
                  <a:bgClr>
                    <a:srgbClr val="9900FF"/>
                  </a:bgClr>
                </a:pattFill>
                <a:round/>
                <a:headEnd/>
                <a:tailEnd/>
              </a:ln>
              <a:solidFill>
                <a:schemeClr val="hlink"/>
              </a:solidFill>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3557"/>
                                        </p:tgtEl>
                                        <p:attrNameLst>
                                          <p:attrName>style.visibility</p:attrName>
                                        </p:attrNameLst>
                                      </p:cBhvr>
                                      <p:to>
                                        <p:strVal val="visible"/>
                                      </p:to>
                                    </p:set>
                                    <p:animEffect transition="in" filter="wedge">
                                      <p:cBhvr>
                                        <p:cTn id="7" dur="2000"/>
                                        <p:tgtEl>
                                          <p:spTgt spid="235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xit" presetSubtype="0" fill="hold" grpId="1" nodeType="clickEffect">
                                  <p:stCondLst>
                                    <p:cond delay="0"/>
                                  </p:stCondLst>
                                  <p:childTnLst>
                                    <p:animEffect transition="out" filter="wedge">
                                      <p:cBhvr>
                                        <p:cTn id="11" dur="2000"/>
                                        <p:tgtEl>
                                          <p:spTgt spid="23557"/>
                                        </p:tgtEl>
                                      </p:cBhvr>
                                    </p:animEffect>
                                    <p:set>
                                      <p:cBhvr>
                                        <p:cTn id="12" dur="1" fill="hold">
                                          <p:stCondLst>
                                            <p:cond delay="1999"/>
                                          </p:stCondLst>
                                        </p:cTn>
                                        <p:tgtEl>
                                          <p:spTgt spid="23557"/>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3558"/>
                                        </p:tgtEl>
                                        <p:attrNameLst>
                                          <p:attrName>style.visibility</p:attrName>
                                        </p:attrNameLst>
                                      </p:cBhvr>
                                      <p:to>
                                        <p:strVal val="visible"/>
                                      </p:to>
                                    </p:set>
                                    <p:animEffect transition="in" filter="wedge">
                                      <p:cBhvr>
                                        <p:cTn id="17" dur="2000"/>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animBg="1"/>
      <p:bldP spid="23557" grpId="1" animBg="1"/>
      <p:bldP spid="23558" grpId="0" animBg="1"/>
    </p:bldLst>
  </p:timing>
</p:sld>
</file>

<file path=ppt/theme/theme1.xml><?xml version="1.0" encoding="utf-8"?>
<a:theme xmlns:a="http://schemas.openxmlformats.org/drawingml/2006/main" name="Textured">
  <a:themeElements>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fontScheme name="Textured">
      <a:majorFont>
        <a:latin typeface="Tahoma"/>
        <a:ea typeface=""/>
        <a:cs typeface=""/>
      </a:majorFont>
      <a:minorFont>
        <a:latin typeface="Tahoma"/>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173</TotalTime>
  <Words>204</Words>
  <Application>Microsoft Office PowerPoint</Application>
  <PresentationFormat>On-screen Show (4:3)</PresentationFormat>
  <Paragraphs>22</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Tahoma</vt:lpstr>
      <vt:lpstr>Arial</vt:lpstr>
      <vt:lpstr>Wingdings</vt:lpstr>
      <vt:lpstr>Calibri</vt:lpstr>
      <vt:lpstr>Textured</vt:lpstr>
      <vt:lpstr>Slide 1</vt:lpstr>
      <vt:lpstr> Tập làm văn: </vt:lpstr>
      <vt:lpstr>Slide 3</vt:lpstr>
      <vt:lpstr>Slide 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TLV3: Kéo cây lúa lên</dc:title>
  <dc:creator>Xuân Thảo</dc:creator>
  <cp:lastModifiedBy>CSTeam</cp:lastModifiedBy>
  <cp:revision>23</cp:revision>
  <dcterms:created xsi:type="dcterms:W3CDTF">2009-12-15T12:21:28Z</dcterms:created>
  <dcterms:modified xsi:type="dcterms:W3CDTF">2016-06-29T10:15:27Z</dcterms:modified>
</cp:coreProperties>
</file>