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7" r:id="rId3"/>
    <p:sldId id="270" r:id="rId4"/>
    <p:sldId id="276" r:id="rId5"/>
    <p:sldId id="261" r:id="rId6"/>
    <p:sldId id="263" r:id="rId7"/>
    <p:sldId id="281" r:id="rId8"/>
    <p:sldId id="277" r:id="rId9"/>
    <p:sldId id="288" r:id="rId10"/>
    <p:sldId id="283" r:id="rId11"/>
    <p:sldId id="258" r:id="rId12"/>
    <p:sldId id="272" r:id="rId13"/>
    <p:sldId id="280" r:id="rId14"/>
    <p:sldId id="286" r:id="rId15"/>
    <p:sldId id="273" r:id="rId16"/>
  </p:sldIdLst>
  <p:sldSz cx="9144000" cy="6858000" type="screen4x3"/>
  <p:notesSz cx="6858000" cy="9144000"/>
  <p:custDataLst>
    <p:tags r:id="rId18"/>
  </p:custDataLst>
  <p:defaultTextStyle>
    <a:defPPr>
      <a:defRPr lang="vi-VN"/>
    </a:defPPr>
    <a:lvl1pPr algn="l" rtl="0" fontAlgn="base">
      <a:spcBef>
        <a:spcPct val="0"/>
      </a:spcBef>
      <a:spcAft>
        <a:spcPct val="0"/>
      </a:spcAft>
      <a:defRPr kern="1200">
        <a:solidFill>
          <a:schemeClr val="tx1"/>
        </a:solidFill>
        <a:latin typeface=".VnTimeH" pitchFamily="34" charset="0"/>
        <a:ea typeface="+mn-ea"/>
        <a:cs typeface="Arial" charset="0"/>
      </a:defRPr>
    </a:lvl1pPr>
    <a:lvl2pPr marL="457200" algn="l" rtl="0" fontAlgn="base">
      <a:spcBef>
        <a:spcPct val="0"/>
      </a:spcBef>
      <a:spcAft>
        <a:spcPct val="0"/>
      </a:spcAft>
      <a:defRPr kern="1200">
        <a:solidFill>
          <a:schemeClr val="tx1"/>
        </a:solidFill>
        <a:latin typeface=".VnTimeH" pitchFamily="34" charset="0"/>
        <a:ea typeface="+mn-ea"/>
        <a:cs typeface="Arial" charset="0"/>
      </a:defRPr>
    </a:lvl2pPr>
    <a:lvl3pPr marL="914400" algn="l" rtl="0" fontAlgn="base">
      <a:spcBef>
        <a:spcPct val="0"/>
      </a:spcBef>
      <a:spcAft>
        <a:spcPct val="0"/>
      </a:spcAft>
      <a:defRPr kern="1200">
        <a:solidFill>
          <a:schemeClr val="tx1"/>
        </a:solidFill>
        <a:latin typeface=".VnTimeH" pitchFamily="34" charset="0"/>
        <a:ea typeface="+mn-ea"/>
        <a:cs typeface="Arial" charset="0"/>
      </a:defRPr>
    </a:lvl3pPr>
    <a:lvl4pPr marL="1371600" algn="l" rtl="0" fontAlgn="base">
      <a:spcBef>
        <a:spcPct val="0"/>
      </a:spcBef>
      <a:spcAft>
        <a:spcPct val="0"/>
      </a:spcAft>
      <a:defRPr kern="1200">
        <a:solidFill>
          <a:schemeClr val="tx1"/>
        </a:solidFill>
        <a:latin typeface=".VnTimeH" pitchFamily="34" charset="0"/>
        <a:ea typeface="+mn-ea"/>
        <a:cs typeface="Arial" charset="0"/>
      </a:defRPr>
    </a:lvl4pPr>
    <a:lvl5pPr marL="1828800" algn="l" rtl="0" fontAlgn="base">
      <a:spcBef>
        <a:spcPct val="0"/>
      </a:spcBef>
      <a:spcAft>
        <a:spcPct val="0"/>
      </a:spcAft>
      <a:defRPr kern="1200">
        <a:solidFill>
          <a:schemeClr val="tx1"/>
        </a:solidFill>
        <a:latin typeface=".VnTimeH" pitchFamily="34" charset="0"/>
        <a:ea typeface="+mn-ea"/>
        <a:cs typeface="Arial" charset="0"/>
      </a:defRPr>
    </a:lvl5pPr>
    <a:lvl6pPr marL="2286000" algn="l" defTabSz="914400" rtl="0" eaLnBrk="1" latinLnBrk="0" hangingPunct="1">
      <a:defRPr kern="1200">
        <a:solidFill>
          <a:schemeClr val="tx1"/>
        </a:solidFill>
        <a:latin typeface=".VnTimeH" pitchFamily="34" charset="0"/>
        <a:ea typeface="+mn-ea"/>
        <a:cs typeface="Arial" charset="0"/>
      </a:defRPr>
    </a:lvl6pPr>
    <a:lvl7pPr marL="2743200" algn="l" defTabSz="914400" rtl="0" eaLnBrk="1" latinLnBrk="0" hangingPunct="1">
      <a:defRPr kern="1200">
        <a:solidFill>
          <a:schemeClr val="tx1"/>
        </a:solidFill>
        <a:latin typeface=".VnTimeH" pitchFamily="34" charset="0"/>
        <a:ea typeface="+mn-ea"/>
        <a:cs typeface="Arial" charset="0"/>
      </a:defRPr>
    </a:lvl7pPr>
    <a:lvl8pPr marL="3200400" algn="l" defTabSz="914400" rtl="0" eaLnBrk="1" latinLnBrk="0" hangingPunct="1">
      <a:defRPr kern="1200">
        <a:solidFill>
          <a:schemeClr val="tx1"/>
        </a:solidFill>
        <a:latin typeface=".VnTimeH" pitchFamily="34" charset="0"/>
        <a:ea typeface="+mn-ea"/>
        <a:cs typeface="Arial" charset="0"/>
      </a:defRPr>
    </a:lvl8pPr>
    <a:lvl9pPr marL="3657600" algn="l" defTabSz="914400" rtl="0" eaLnBrk="1" latinLnBrk="0" hangingPunct="1">
      <a:defRPr kern="1200">
        <a:solidFill>
          <a:schemeClr val="tx1"/>
        </a:solidFill>
        <a:latin typeface=".VnTimeH"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66FF33"/>
    <a:srgbClr val="9900CC"/>
    <a:srgbClr val="FF0000"/>
    <a:srgbClr val="FF6600"/>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vi-VN"/>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vi-VN"/>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noProof="0" smtClean="0"/>
              <a:t>Click to edit Master text styles</a:t>
            </a:r>
          </a:p>
          <a:p>
            <a:pPr lvl="1"/>
            <a:r>
              <a:rPr lang="vi-VN" noProof="0" smtClean="0"/>
              <a:t>Second level</a:t>
            </a:r>
          </a:p>
          <a:p>
            <a:pPr lvl="2"/>
            <a:r>
              <a:rPr lang="vi-VN" noProof="0" smtClean="0"/>
              <a:t>Third level</a:t>
            </a:r>
          </a:p>
          <a:p>
            <a:pPr lvl="3"/>
            <a:r>
              <a:rPr lang="vi-VN" noProof="0" smtClean="0"/>
              <a:t>Fourth level</a:t>
            </a:r>
          </a:p>
          <a:p>
            <a:pPr lvl="4"/>
            <a:r>
              <a:rPr lang="vi-VN" noProof="0"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vi-VN"/>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2FA1CD3-107C-43C6-AA2B-870A9E8C5BFC}" type="slidenum">
              <a:rPr lang="vi-VN"/>
              <a:pPr>
                <a:defRPr/>
              </a:pPr>
              <a:t>‹#›</a:t>
            </a:fld>
            <a:endParaRPr lang="vi-VN"/>
          </a:p>
        </p:txBody>
      </p:sp>
    </p:spTree>
    <p:extLst>
      <p:ext uri="{BB962C8B-B14F-4D97-AF65-F5344CB8AC3E}">
        <p14:creationId xmlns:p14="http://schemas.microsoft.com/office/powerpoint/2010/main" val="290304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781F873-5FD1-4B51-91F6-F42DD63F2FEF}" type="slidenum">
              <a:rPr lang="vi-VN" smtClean="0"/>
              <a:pPr/>
              <a:t>1</a:t>
            </a:fld>
            <a:endParaRPr lang="vi-VN"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CEDDB7D-E75A-4A07-B4AF-7FE692E66A19}" type="slidenum">
              <a:rPr lang="vi-VN" smtClean="0"/>
              <a:pPr/>
              <a:t>10</a:t>
            </a:fld>
            <a:endParaRPr lang="vi-VN"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0DF7E4B-25E7-4A0C-BF8C-7B8F5D292039}" type="slidenum">
              <a:rPr lang="vi-VN" smtClean="0"/>
              <a:pPr/>
              <a:t>11</a:t>
            </a:fld>
            <a:endParaRPr lang="vi-VN"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vi-VN" b="1" i="1" smtClean="0"/>
              <a:t>Hoaït ñoäng 2:     Thaûo luaän </a:t>
            </a:r>
            <a:endParaRPr lang="vi-VN" i="1" u="sng" smtClean="0"/>
          </a:p>
          <a:p>
            <a:pPr eaLnBrk="1" hangingPunct="1"/>
            <a:r>
              <a:rPr lang="vi-VN" i="1" u="sng" smtClean="0"/>
              <a:t>Böôùc 1</a:t>
            </a:r>
            <a:r>
              <a:rPr lang="vi-VN" smtClean="0"/>
              <a:t> : - Cho HS chôi TC “Con thoû, aên coû, uoáng nöôùc, vaøo hang”. Keát thuùc TC, HS traû lôøi caâu hoûi:</a:t>
            </a:r>
          </a:p>
          <a:p>
            <a:pPr eaLnBrk="1" hangingPunct="1"/>
            <a:r>
              <a:rPr lang="vi-VN" smtClean="0"/>
              <a:t>+ </a:t>
            </a:r>
            <a:r>
              <a:rPr lang="vi-VN" i="1" smtClean="0"/>
              <a:t>Trong troø chô ivừa rồi, em đã sử dụng những giác quan nào?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EF7057A-8272-446C-9649-0826D5AC12C6}" type="slidenum">
              <a:rPr lang="vi-VN" smtClean="0"/>
              <a:pPr/>
              <a:t>12</a:t>
            </a:fld>
            <a:endParaRPr lang="vi-VN"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vi-VN" b="1" i="1" smtClean="0"/>
              <a:t>Hoaït ñoäng 2:     Thaûo luaän </a:t>
            </a:r>
            <a:endParaRPr lang="vi-VN" i="1" u="sng" smtClean="0"/>
          </a:p>
          <a:p>
            <a:pPr eaLnBrk="1" hangingPunct="1"/>
            <a:r>
              <a:rPr lang="vi-VN" i="1" u="sng" smtClean="0"/>
              <a:t>Böôùc 1</a:t>
            </a:r>
            <a:r>
              <a:rPr lang="vi-VN" smtClean="0"/>
              <a:t> : - Cho HS chôi TC “Con thoû, aên coû, uoáng nöôùc, vaøo hang”. Keát thuùc TC, HS traû lôøi caâu hoûi:</a:t>
            </a:r>
          </a:p>
          <a:p>
            <a:pPr eaLnBrk="1" hangingPunct="1"/>
            <a:r>
              <a:rPr lang="vi-VN" smtClean="0"/>
              <a:t>+ </a:t>
            </a:r>
            <a:r>
              <a:rPr lang="vi-VN" i="1" smtClean="0"/>
              <a:t>Trong troø chô ivừa rồi, em đã sử dụng những giác quan nào?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A7F3521-C6E8-4646-BF39-1AAE9852ADDF}" type="slidenum">
              <a:rPr lang="vi-VN" smtClean="0"/>
              <a:pPr/>
              <a:t>13</a:t>
            </a:fld>
            <a:endParaRPr lang="vi-VN"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B8DFC8B-7A69-4218-9F24-8667F82F5DB9}" type="slidenum">
              <a:rPr lang="vi-VN" smtClean="0"/>
              <a:pPr/>
              <a:t>14</a:t>
            </a:fld>
            <a:endParaRPr lang="vi-VN"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154181-1099-483C-A89F-22EB46B2B2FD}" type="slidenum">
              <a:rPr lang="vi-VN" smtClean="0"/>
              <a:pPr/>
              <a:t>15</a:t>
            </a:fld>
            <a:endParaRPr lang="vi-VN"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7643120-7400-46F3-A30B-5D12E324D794}" type="slidenum">
              <a:rPr lang="vi-VN" smtClean="0"/>
              <a:pPr/>
              <a:t>2</a:t>
            </a:fld>
            <a:endParaRPr lang="vi-VN"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06A7A11-BB0D-4277-9FA4-6137E58EEAC5}" type="slidenum">
              <a:rPr lang="vi-VN" smtClean="0"/>
              <a:pPr/>
              <a:t>3</a:t>
            </a:fld>
            <a:endParaRPr lang="vi-VN"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3285AAD4-FD1C-4106-8B52-CCBC6C69EA91}" type="slidenum">
              <a:rPr lang="vi-VN" smtClean="0"/>
              <a:pPr/>
              <a:t>4</a:t>
            </a:fld>
            <a:endParaRPr lang="vi-VN"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vi-VN" i="1" u="sng" smtClean="0"/>
              <a:t>Böôùc 2</a:t>
            </a:r>
            <a:r>
              <a:rPr lang="vi-VN" smtClean="0"/>
              <a:t> :  Laøm vieäc caû lôùp </a:t>
            </a:r>
          </a:p>
          <a:p>
            <a:pPr eaLnBrk="1" hangingPunct="1"/>
            <a:r>
              <a:rPr lang="vi-VN" smtClean="0"/>
              <a:t>- Treo hình phoùng  to veà cô quan thaàn kinh .</a:t>
            </a:r>
          </a:p>
          <a:p>
            <a:pPr eaLnBrk="1" hangingPunct="1"/>
            <a:r>
              <a:rPr lang="vi-VN" smtClean="0"/>
              <a:t>- Goïi ñaïi dieän töøng nhoùm leân trình baøy keát quaû thaûo luaän keát hôïp chæ vaøo sô ñoà tröôùc lôùp.</a:t>
            </a:r>
          </a:p>
          <a:p>
            <a:pPr eaLnBrk="1" hangingPunct="1"/>
            <a:r>
              <a:rPr lang="vi-VN" smtClean="0"/>
              <a:t>- Caû lôùp nhaän xeùt  boå sung .</a:t>
            </a:r>
          </a:p>
          <a:p>
            <a:pPr eaLnBrk="1" hangingPunct="1"/>
            <a:r>
              <a:rPr lang="vi-VN" smtClean="0"/>
              <a:t>* Giaùo vieân keát luaän</a:t>
            </a:r>
            <a:r>
              <a:rPr lang="vi-VN" i="1" smtClean="0"/>
              <a:t> :</a:t>
            </a:r>
            <a:r>
              <a:rPr lang="vi-VN" smtClean="0"/>
              <a:t> Cô quan thaàn kinh goàm coù boâï naõo (naèm trong hoäp soï), tuûy soáng (naèm trong coät soáng) vaø caùc daây thaàn kinh.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33E0A7C-9C44-4D94-9A1C-7EA1D8116088}" type="slidenum">
              <a:rPr lang="vi-VN" smtClean="0"/>
              <a:pPr/>
              <a:t>5</a:t>
            </a:fld>
            <a:endParaRPr lang="vi-VN"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vi-VN" i="1" u="sng" smtClean="0"/>
              <a:t>Böôùc 2</a:t>
            </a:r>
            <a:r>
              <a:rPr lang="vi-VN" smtClean="0"/>
              <a:t> :  Laøm vieäc caû lôùp </a:t>
            </a:r>
          </a:p>
          <a:p>
            <a:pPr eaLnBrk="1" hangingPunct="1"/>
            <a:r>
              <a:rPr lang="vi-VN" smtClean="0"/>
              <a:t>- Treo hình phoùng  to veà cô quan thaàn kinh .</a:t>
            </a:r>
          </a:p>
          <a:p>
            <a:pPr eaLnBrk="1" hangingPunct="1"/>
            <a:r>
              <a:rPr lang="vi-VN" smtClean="0"/>
              <a:t>- Goïi ñaïi dieän töøng nhoùm leân trình baøy keát quaû thaûo luaän keát hôïp chæ vaøo sô ñoà tröôùc lôùp.</a:t>
            </a:r>
          </a:p>
          <a:p>
            <a:pPr eaLnBrk="1" hangingPunct="1"/>
            <a:r>
              <a:rPr lang="vi-VN" smtClean="0"/>
              <a:t>- Caû lôùp nhaän xeùt  boå sung .</a:t>
            </a:r>
          </a:p>
          <a:p>
            <a:pPr eaLnBrk="1" hangingPunct="1"/>
            <a:r>
              <a:rPr lang="vi-VN" smtClean="0"/>
              <a:t>* Giaùo vieân keát luaän</a:t>
            </a:r>
            <a:r>
              <a:rPr lang="vi-VN" i="1" smtClean="0"/>
              <a:t> :</a:t>
            </a:r>
            <a:r>
              <a:rPr lang="vi-VN" smtClean="0"/>
              <a:t> Cô quan thaàn kinh goàm coù boâï naõo (naèm trong hoäp soï), tuûy soáng (naèm trong coät soáng) vaø caùc daây thaàn kinh.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D4B547E-A02D-420D-940E-869C2C7E73B6}" type="slidenum">
              <a:rPr lang="vi-VN" smtClean="0"/>
              <a:pPr/>
              <a:t>6</a:t>
            </a:fld>
            <a:endParaRPr lang="vi-VN"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vi-VN" i="1" u="sng" smtClean="0"/>
              <a:t>Böôùc 2</a:t>
            </a:r>
            <a:r>
              <a:rPr lang="vi-VN" smtClean="0"/>
              <a:t> :  Laøm vieäc caû lôùp </a:t>
            </a:r>
          </a:p>
          <a:p>
            <a:pPr eaLnBrk="1" hangingPunct="1"/>
            <a:r>
              <a:rPr lang="vi-VN" smtClean="0"/>
              <a:t>- Treo hình phoùng  to veà cô quan thaàn kinh .</a:t>
            </a:r>
          </a:p>
          <a:p>
            <a:pPr eaLnBrk="1" hangingPunct="1"/>
            <a:r>
              <a:rPr lang="vi-VN" smtClean="0"/>
              <a:t>- Goïi ñaïi dieän töøng nhoùm leân trình baøy keát quaû thaûo luaän keát hôïp chæ vaøo sô ñoà tröôùc lôùp.</a:t>
            </a:r>
          </a:p>
          <a:p>
            <a:pPr eaLnBrk="1" hangingPunct="1"/>
            <a:r>
              <a:rPr lang="vi-VN" smtClean="0"/>
              <a:t>- Caû lôùp nhaän xeùt  boå sung .</a:t>
            </a:r>
          </a:p>
          <a:p>
            <a:pPr eaLnBrk="1" hangingPunct="1"/>
            <a:r>
              <a:rPr lang="vi-VN" smtClean="0"/>
              <a:t>* Giaùo vieân keát luaän</a:t>
            </a:r>
            <a:r>
              <a:rPr lang="vi-VN" i="1" smtClean="0"/>
              <a:t> :</a:t>
            </a:r>
            <a:r>
              <a:rPr lang="vi-VN" smtClean="0"/>
              <a:t> Cô quan thaàn kinh goàm coù boâï naõo (naèm trong hoäp soï), tuûy soáng (naèm trong coät soáng) vaø caùc daây thaàn kinh.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26B2C0F-100B-4F88-909F-FDA219816EF3}" type="slidenum">
              <a:rPr lang="vi-VN" smtClean="0"/>
              <a:pPr/>
              <a:t>7</a:t>
            </a:fld>
            <a:endParaRPr lang="vi-VN"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CF7E064-5B02-41E7-8BD7-76B093AE5A37}" type="slidenum">
              <a:rPr lang="vi-VN" smtClean="0"/>
              <a:pPr/>
              <a:t>8</a:t>
            </a:fld>
            <a:endParaRPr lang="vi-VN"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83376CA-E256-409A-8E4A-82DC56520F38}" type="slidenum">
              <a:rPr lang="vi-VN" smtClean="0"/>
              <a:pPr/>
              <a:t>9</a:t>
            </a:fld>
            <a:endParaRPr lang="vi-VN"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vi-VN" b="1" i="1" smtClean="0"/>
              <a:t>Hoaït ñoäng 2:     Thaûo luaän </a:t>
            </a:r>
            <a:endParaRPr lang="vi-VN" i="1" u="sng" smtClean="0"/>
          </a:p>
          <a:p>
            <a:pPr eaLnBrk="1" hangingPunct="1"/>
            <a:r>
              <a:rPr lang="vi-VN" i="1" u="sng" smtClean="0"/>
              <a:t>Böôùc 1</a:t>
            </a:r>
            <a:r>
              <a:rPr lang="vi-VN" smtClean="0"/>
              <a:t> : - Cho HS chôi TC “Con thoû, aên coû, uoáng nöôùc, vaøo hang”. Keát thuùc TC, HS traû lôøi caâu hoûi:</a:t>
            </a:r>
          </a:p>
          <a:p>
            <a:pPr eaLnBrk="1" hangingPunct="1"/>
            <a:r>
              <a:rPr lang="vi-VN" smtClean="0"/>
              <a:t>+ </a:t>
            </a:r>
            <a:r>
              <a:rPr lang="vi-VN" i="1" smtClean="0"/>
              <a:t>Trong troø chô ivừa rồi, em đã sử dụng những giác quan nào?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A3FF28B9-DA22-4067-997A-665E128819E9}" type="slidenum">
              <a:rPr lang="vi-VN"/>
              <a:pPr>
                <a:defRPr/>
              </a:pPr>
              <a:t>‹#›</a:t>
            </a:fld>
            <a:endParaRPr lang="vi-VN"/>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5C6E12AB-DC46-497D-9B4E-060F6B4D646A}" type="slidenum">
              <a:rPr lang="vi-VN"/>
              <a:pPr>
                <a:defRPr/>
              </a:pPr>
              <a:t>‹#›</a:t>
            </a:fld>
            <a:endParaRPr lang="vi-VN"/>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C88EBD68-19D0-4F6E-8B95-77339F0F4508}" type="slidenum">
              <a:rPr lang="vi-VN"/>
              <a:pPr>
                <a:defRPr/>
              </a:pPr>
              <a:t>‹#›</a:t>
            </a:fld>
            <a:endParaRPr lang="vi-VN"/>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4543103A-C41B-4C07-9BC6-778A01C98AD3}" type="slidenum">
              <a:rPr lang="vi-VN"/>
              <a:pPr>
                <a:defRPr/>
              </a:pPr>
              <a:t>‹#›</a:t>
            </a:fld>
            <a:endParaRPr lang="vi-VN"/>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153E69C4-173D-4DE8-886E-F9E69C06C43F}" type="slidenum">
              <a:rPr lang="vi-VN"/>
              <a:pPr>
                <a:defRPr/>
              </a:pPr>
              <a:t>‹#›</a:t>
            </a:fld>
            <a:endParaRPr lang="vi-VN"/>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0433B8B0-C925-4610-A51E-A8253714E422}" type="slidenum">
              <a:rPr lang="vi-VN"/>
              <a:pPr>
                <a:defRPr/>
              </a:pPr>
              <a:t>‹#›</a:t>
            </a:fld>
            <a:endParaRPr lang="vi-VN"/>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pPr>
              <a:defRPr/>
            </a:pPr>
            <a:fld id="{95DA7150-884C-42EB-908A-F5BEEE25D7F5}" type="slidenum">
              <a:rPr lang="vi-VN"/>
              <a:pPr>
                <a:defRPr/>
              </a:pPr>
              <a:t>‹#›</a:t>
            </a:fld>
            <a:endParaRPr lang="vi-VN"/>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04763DA1-642A-41D7-8882-85C600B97BF1}" type="slidenum">
              <a:rPr lang="vi-VN"/>
              <a:pPr>
                <a:defRPr/>
              </a:pPr>
              <a:t>‹#›</a:t>
            </a:fld>
            <a:endParaRPr lang="vi-VN"/>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vi-VN"/>
          </a:p>
        </p:txBody>
      </p:sp>
      <p:sp>
        <p:nvSpPr>
          <p:cNvPr id="4" name="Rectangle 6"/>
          <p:cNvSpPr>
            <a:spLocks noGrp="1" noChangeArrowheads="1"/>
          </p:cNvSpPr>
          <p:nvPr>
            <p:ph type="sldNum" sz="quarter" idx="12"/>
          </p:nvPr>
        </p:nvSpPr>
        <p:spPr>
          <a:ln/>
        </p:spPr>
        <p:txBody>
          <a:bodyPr/>
          <a:lstStyle>
            <a:lvl1pPr>
              <a:defRPr/>
            </a:lvl1pPr>
          </a:lstStyle>
          <a:p>
            <a:pPr>
              <a:defRPr/>
            </a:pPr>
            <a:fld id="{ACE101ED-6A22-4BF7-B595-09607C155B44}" type="slidenum">
              <a:rPr lang="vi-VN"/>
              <a:pPr>
                <a:defRPr/>
              </a:pPr>
              <a:t>‹#›</a:t>
            </a:fld>
            <a:endParaRPr lang="vi-VN"/>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57DB85B8-FF8D-45F9-948D-C7975D6B4EA3}" type="slidenum">
              <a:rPr lang="vi-VN"/>
              <a:pPr>
                <a:defRPr/>
              </a:pPr>
              <a:t>‹#›</a:t>
            </a:fld>
            <a:endParaRPr lang="vi-VN"/>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2517AD40-54E2-4527-9E7B-2E3154DE8DCF}" type="slidenum">
              <a:rPr lang="vi-VN"/>
              <a:pPr>
                <a:defRPr/>
              </a:pPr>
              <a:t>‹#›</a:t>
            </a:fld>
            <a:endParaRPr lang="vi-VN"/>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a:defRPr/>
            </a:pPr>
            <a:endParaRPr lang="vi-V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a:defRPr/>
            </a:pPr>
            <a:endParaRPr lang="vi-V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a:defRPr/>
            </a:pPr>
            <a:fld id="{FCB82071-E8E4-438A-9049-B4D8AC68C388}"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newsflash/>
  </p:transition>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en-US" smtClean="0"/>
          </a:p>
        </p:txBody>
      </p:sp>
      <p:sp>
        <p:nvSpPr>
          <p:cNvPr id="2051" name="Rectangle 3"/>
          <p:cNvSpPr>
            <a:spLocks noGrp="1" noChangeArrowheads="1"/>
          </p:cNvSpPr>
          <p:nvPr>
            <p:ph type="subTitle" idx="1"/>
          </p:nvPr>
        </p:nvSpPr>
        <p:spPr/>
        <p:txBody>
          <a:bodyPr/>
          <a:lstStyle/>
          <a:p>
            <a:pPr eaLnBrk="1" hangingPunct="1"/>
            <a:endParaRPr lang="en-US" smtClean="0"/>
          </a:p>
        </p:txBody>
      </p:sp>
      <p:pic>
        <p:nvPicPr>
          <p:cNvPr id="2052"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54" name="Text Box 6"/>
          <p:cNvSpPr txBox="1">
            <a:spLocks noChangeArrowheads="1"/>
          </p:cNvSpPr>
          <p:nvPr/>
        </p:nvSpPr>
        <p:spPr bwMode="auto">
          <a:xfrm>
            <a:off x="1828800" y="3276600"/>
            <a:ext cx="5562600" cy="1000274"/>
          </a:xfrm>
          <a:prstGeom prst="rect">
            <a:avLst/>
          </a:prstGeom>
          <a:noFill/>
          <a:ln w="9525">
            <a:noFill/>
            <a:miter lim="800000"/>
            <a:headEnd/>
            <a:tailEnd/>
          </a:ln>
        </p:spPr>
        <p:txBody>
          <a:bodyPr wrap="square">
            <a:spAutoFit/>
          </a:bodyPr>
          <a:lstStyle/>
          <a:p>
            <a:pPr>
              <a:spcBef>
                <a:spcPct val="50000"/>
              </a:spcBef>
            </a:pPr>
            <a:r>
              <a:rPr lang="vi-VN" b="1" dirty="0">
                <a:effectLst>
                  <a:outerShdw blurRad="38100" dist="38100" dir="2700000" algn="tl">
                    <a:srgbClr val="000000">
                      <a:alpha val="43137"/>
                    </a:srgbClr>
                  </a:outerShdw>
                </a:effectLst>
                <a:latin typeface="Arial" charset="0"/>
              </a:rPr>
              <a:t>      </a:t>
            </a:r>
            <a:r>
              <a:rPr lang="vi-VN" sz="3200" b="1" dirty="0">
                <a:solidFill>
                  <a:srgbClr val="CC0066"/>
                </a:solidFill>
                <a:effectLst>
                  <a:outerShdw blurRad="38100" dist="38100" dir="2700000" algn="tl">
                    <a:srgbClr val="000000">
                      <a:alpha val="43137"/>
                    </a:srgbClr>
                  </a:outerShdw>
                </a:effectLst>
                <a:latin typeface="Arial" charset="0"/>
              </a:rPr>
              <a:t>TỰ NHIÊN VÀ XÃ HỘI</a:t>
            </a:r>
          </a:p>
          <a:p>
            <a:pPr>
              <a:spcBef>
                <a:spcPct val="50000"/>
              </a:spcBef>
            </a:pPr>
            <a:endParaRPr lang="vi-VN" b="1" dirty="0">
              <a:solidFill>
                <a:srgbClr val="0000FF"/>
              </a:solidFill>
              <a:effectLst>
                <a:outerShdw blurRad="38100" dist="38100" dir="2700000" algn="tl">
                  <a:srgbClr val="000000">
                    <a:alpha val="43137"/>
                  </a:srgbClr>
                </a:outerShdw>
              </a:effectLst>
              <a:latin typeface="Arial" charset="0"/>
            </a:endParaRPr>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type="body" idx="1"/>
          </p:nvPr>
        </p:nvSpPr>
        <p:spPr/>
        <p:txBody>
          <a:bodyPr/>
          <a:lstStyle/>
          <a:p>
            <a:pPr eaLnBrk="1" hangingPunct="1"/>
            <a:endParaRPr lang="en-US" smtClean="0"/>
          </a:p>
        </p:txBody>
      </p:sp>
      <p:pic>
        <p:nvPicPr>
          <p:cNvPr id="11268" name="Picture 4" descr="B46"/>
          <p:cNvPicPr>
            <a:picLocks noChangeAspect="1" noChangeArrowheads="1"/>
          </p:cNvPicPr>
          <p:nvPr/>
        </p:nvPicPr>
        <p:blipFill>
          <a:blip r:embed="rId3"/>
          <a:srcRect/>
          <a:stretch>
            <a:fillRect/>
          </a:stretch>
        </p:blipFill>
        <p:spPr bwMode="auto">
          <a:xfrm>
            <a:off x="0" y="0"/>
            <a:ext cx="9144000" cy="6864350"/>
          </a:xfrm>
          <a:prstGeom prst="rect">
            <a:avLst/>
          </a:prstGeom>
          <a:noFill/>
          <a:ln w="9525">
            <a:noFill/>
            <a:miter lim="800000"/>
            <a:headEnd/>
            <a:tailEnd/>
          </a:ln>
        </p:spPr>
      </p:pic>
      <p:sp>
        <p:nvSpPr>
          <p:cNvPr id="55301" name="Text Box 5"/>
          <p:cNvSpPr txBox="1">
            <a:spLocks noChangeArrowheads="1"/>
          </p:cNvSpPr>
          <p:nvPr/>
        </p:nvSpPr>
        <p:spPr bwMode="auto">
          <a:xfrm>
            <a:off x="2514600" y="533400"/>
            <a:ext cx="4191000" cy="1189038"/>
          </a:xfrm>
          <a:prstGeom prst="rect">
            <a:avLst/>
          </a:prstGeom>
          <a:noFill/>
          <a:ln w="9525">
            <a:noFill/>
            <a:miter lim="800000"/>
            <a:headEnd/>
            <a:tailEnd/>
          </a:ln>
        </p:spPr>
        <p:txBody>
          <a:bodyPr>
            <a:spAutoFit/>
          </a:bodyPr>
          <a:lstStyle/>
          <a:p>
            <a:pPr algn="ctr">
              <a:spcBef>
                <a:spcPct val="50000"/>
              </a:spcBef>
            </a:pPr>
            <a:r>
              <a:rPr lang="vi-VN" sz="7200" b="1">
                <a:solidFill>
                  <a:srgbClr val="FF0000"/>
                </a:solidFill>
                <a:latin typeface="Arial" charset="0"/>
              </a:rPr>
              <a:t>Trò chơi</a:t>
            </a:r>
          </a:p>
        </p:txBody>
      </p:sp>
      <p:sp>
        <p:nvSpPr>
          <p:cNvPr id="55302" name="AutoShape 6"/>
          <p:cNvSpPr>
            <a:spLocks noChangeArrowheads="1"/>
          </p:cNvSpPr>
          <p:nvPr/>
        </p:nvSpPr>
        <p:spPr bwMode="auto">
          <a:xfrm>
            <a:off x="1447800" y="2590800"/>
            <a:ext cx="1676400" cy="1371600"/>
          </a:xfrm>
          <a:prstGeom prst="wedgeEllipseCallout">
            <a:avLst>
              <a:gd name="adj1" fmla="val 107009"/>
              <a:gd name="adj2" fmla="val 111343"/>
            </a:avLst>
          </a:prstGeom>
          <a:solidFill>
            <a:schemeClr val="accent1"/>
          </a:solidFill>
          <a:ln w="9525">
            <a:solidFill>
              <a:schemeClr val="tx1"/>
            </a:solidFill>
            <a:miter lim="800000"/>
            <a:headEnd/>
            <a:tailEnd/>
          </a:ln>
        </p:spPr>
        <p:txBody>
          <a:bodyPr/>
          <a:lstStyle/>
          <a:p>
            <a:pPr algn="ctr"/>
            <a:r>
              <a:rPr lang="en-US" sz="2800" b="1">
                <a:solidFill>
                  <a:srgbClr val="FF0000"/>
                </a:solidFill>
                <a:latin typeface="Arial" charset="0"/>
              </a:rPr>
              <a:t>Con </a:t>
            </a:r>
          </a:p>
          <a:p>
            <a:pPr algn="ctr"/>
            <a:r>
              <a:rPr lang="en-US" sz="2800" b="1">
                <a:solidFill>
                  <a:srgbClr val="FF0000"/>
                </a:solidFill>
                <a:latin typeface="Arial" charset="0"/>
              </a:rPr>
              <a:t>thỏ</a:t>
            </a:r>
            <a:r>
              <a:rPr lang="en-US">
                <a:latin typeface="Arial" charset="0"/>
              </a:rPr>
              <a:t> </a:t>
            </a:r>
          </a:p>
        </p:txBody>
      </p:sp>
      <p:sp>
        <p:nvSpPr>
          <p:cNvPr id="55303" name="AutoShape 7"/>
          <p:cNvSpPr>
            <a:spLocks noChangeArrowheads="1"/>
          </p:cNvSpPr>
          <p:nvPr/>
        </p:nvSpPr>
        <p:spPr bwMode="auto">
          <a:xfrm>
            <a:off x="3048000" y="1905000"/>
            <a:ext cx="1676400" cy="1371600"/>
          </a:xfrm>
          <a:prstGeom prst="wedgeEllipseCallout">
            <a:avLst>
              <a:gd name="adj1" fmla="val 34282"/>
              <a:gd name="adj2" fmla="val 131713"/>
            </a:avLst>
          </a:prstGeom>
          <a:solidFill>
            <a:schemeClr val="accent1"/>
          </a:solidFill>
          <a:ln w="9525">
            <a:solidFill>
              <a:schemeClr val="tx1"/>
            </a:solidFill>
            <a:miter lim="800000"/>
            <a:headEnd/>
            <a:tailEnd/>
          </a:ln>
        </p:spPr>
        <p:txBody>
          <a:bodyPr/>
          <a:lstStyle/>
          <a:p>
            <a:pPr algn="ctr"/>
            <a:r>
              <a:rPr lang="en-US" sz="2800" b="1">
                <a:solidFill>
                  <a:srgbClr val="FF0000"/>
                </a:solidFill>
                <a:latin typeface="Arial" charset="0"/>
              </a:rPr>
              <a:t>Ăn cỏ </a:t>
            </a:r>
          </a:p>
        </p:txBody>
      </p:sp>
      <p:sp>
        <p:nvSpPr>
          <p:cNvPr id="55304" name="AutoShape 8"/>
          <p:cNvSpPr>
            <a:spLocks noChangeArrowheads="1"/>
          </p:cNvSpPr>
          <p:nvPr/>
        </p:nvSpPr>
        <p:spPr bwMode="auto">
          <a:xfrm>
            <a:off x="5029200" y="2057400"/>
            <a:ext cx="1676400" cy="1371600"/>
          </a:xfrm>
          <a:prstGeom prst="wedgeEllipseCallout">
            <a:avLst>
              <a:gd name="adj1" fmla="val -36176"/>
              <a:gd name="adj2" fmla="val 115046"/>
            </a:avLst>
          </a:prstGeom>
          <a:solidFill>
            <a:schemeClr val="accent1"/>
          </a:solidFill>
          <a:ln w="9525">
            <a:solidFill>
              <a:schemeClr val="tx1"/>
            </a:solidFill>
            <a:miter lim="800000"/>
            <a:headEnd/>
            <a:tailEnd/>
          </a:ln>
        </p:spPr>
        <p:txBody>
          <a:bodyPr/>
          <a:lstStyle/>
          <a:p>
            <a:pPr algn="ctr"/>
            <a:r>
              <a:rPr lang="en-US" sz="2800" b="1">
                <a:solidFill>
                  <a:srgbClr val="FF0000"/>
                </a:solidFill>
                <a:latin typeface="Arial" charset="0"/>
              </a:rPr>
              <a:t>Uống nước</a:t>
            </a:r>
            <a:r>
              <a:rPr lang="en-US">
                <a:latin typeface="Arial" charset="0"/>
              </a:rPr>
              <a:t> </a:t>
            </a:r>
          </a:p>
        </p:txBody>
      </p:sp>
      <p:sp>
        <p:nvSpPr>
          <p:cNvPr id="55305" name="AutoShape 9"/>
          <p:cNvSpPr>
            <a:spLocks noChangeArrowheads="1"/>
          </p:cNvSpPr>
          <p:nvPr/>
        </p:nvSpPr>
        <p:spPr bwMode="auto">
          <a:xfrm>
            <a:off x="6705600" y="2895600"/>
            <a:ext cx="1676400" cy="1371600"/>
          </a:xfrm>
          <a:prstGeom prst="wedgeEllipseCallout">
            <a:avLst>
              <a:gd name="adj1" fmla="val -95264"/>
              <a:gd name="adj2" fmla="val 73380"/>
            </a:avLst>
          </a:prstGeom>
          <a:solidFill>
            <a:schemeClr val="accent1"/>
          </a:solidFill>
          <a:ln w="9525">
            <a:solidFill>
              <a:schemeClr val="tx1"/>
            </a:solidFill>
            <a:miter lim="800000"/>
            <a:headEnd/>
            <a:tailEnd/>
          </a:ln>
        </p:spPr>
        <p:txBody>
          <a:bodyPr/>
          <a:lstStyle/>
          <a:p>
            <a:pPr algn="ctr"/>
            <a:r>
              <a:rPr lang="en-US" sz="2800" b="1">
                <a:solidFill>
                  <a:srgbClr val="FF0000"/>
                </a:solidFill>
                <a:latin typeface="Arial" charset="0"/>
              </a:rPr>
              <a:t>Vào hang</a:t>
            </a:r>
            <a:r>
              <a:rPr lang="en-US">
                <a:latin typeface="Arial" charset="0"/>
              </a:rPr>
              <a:t> </a:t>
            </a:r>
          </a:p>
        </p:txBody>
      </p:sp>
      <p:sp>
        <p:nvSpPr>
          <p:cNvPr id="55306" name="AutoShape 10">
            <a:hlinkClick r:id="" action="ppaction://noaction" highlightClick="1"/>
          </p:cNvPr>
          <p:cNvSpPr>
            <a:spLocks noChangeArrowheads="1"/>
          </p:cNvSpPr>
          <p:nvPr/>
        </p:nvSpPr>
        <p:spPr bwMode="auto">
          <a:xfrm>
            <a:off x="1828800" y="2819400"/>
            <a:ext cx="914400" cy="990600"/>
          </a:xfrm>
          <a:prstGeom prst="actionButtonBlank">
            <a:avLst/>
          </a:prstGeom>
          <a:noFill/>
          <a:ln w="9525">
            <a:noFill/>
            <a:miter lim="800000"/>
            <a:headEnd/>
            <a:tailEnd/>
          </a:ln>
        </p:spPr>
        <p:txBody>
          <a:bodyPr wrap="none" anchor="ctr"/>
          <a:lstStyle/>
          <a:p>
            <a:pPr algn="ctr"/>
            <a:r>
              <a:rPr lang="en-US" sz="4400" b="1">
                <a:solidFill>
                  <a:srgbClr val="0000FF"/>
                </a:solidFill>
                <a:latin typeface="Arial" charset="0"/>
              </a:rPr>
              <a:t>1</a:t>
            </a:r>
          </a:p>
        </p:txBody>
      </p:sp>
      <p:sp>
        <p:nvSpPr>
          <p:cNvPr id="55307" name="AutoShape 11">
            <a:hlinkClick r:id="" action="ppaction://noaction" highlightClick="1"/>
          </p:cNvPr>
          <p:cNvSpPr>
            <a:spLocks noChangeArrowheads="1"/>
          </p:cNvSpPr>
          <p:nvPr/>
        </p:nvSpPr>
        <p:spPr bwMode="auto">
          <a:xfrm>
            <a:off x="3352800" y="2133600"/>
            <a:ext cx="1143000" cy="914400"/>
          </a:xfrm>
          <a:prstGeom prst="actionButtonBlank">
            <a:avLst/>
          </a:prstGeom>
          <a:noFill/>
          <a:ln w="9525">
            <a:noFill/>
            <a:miter lim="800000"/>
            <a:headEnd/>
            <a:tailEnd/>
          </a:ln>
        </p:spPr>
        <p:txBody>
          <a:bodyPr wrap="none" anchor="ctr"/>
          <a:lstStyle/>
          <a:p>
            <a:pPr algn="ctr"/>
            <a:r>
              <a:rPr lang="en-US" sz="4000" b="1">
                <a:solidFill>
                  <a:srgbClr val="0000FF"/>
                </a:solidFill>
                <a:latin typeface="Arial" charset="0"/>
              </a:rPr>
              <a:t>2</a:t>
            </a:r>
          </a:p>
        </p:txBody>
      </p:sp>
      <p:sp>
        <p:nvSpPr>
          <p:cNvPr id="55308" name="AutoShape 12">
            <a:hlinkClick r:id="" action="ppaction://noaction" highlightClick="1"/>
          </p:cNvPr>
          <p:cNvSpPr>
            <a:spLocks noChangeArrowheads="1"/>
          </p:cNvSpPr>
          <p:nvPr/>
        </p:nvSpPr>
        <p:spPr bwMode="auto">
          <a:xfrm>
            <a:off x="5257800" y="2209800"/>
            <a:ext cx="1143000" cy="990600"/>
          </a:xfrm>
          <a:prstGeom prst="actionButtonBlank">
            <a:avLst/>
          </a:prstGeom>
          <a:noFill/>
          <a:ln w="9525">
            <a:noFill/>
            <a:miter lim="800000"/>
            <a:headEnd/>
            <a:tailEnd/>
          </a:ln>
        </p:spPr>
        <p:txBody>
          <a:bodyPr wrap="none" anchor="ctr"/>
          <a:lstStyle/>
          <a:p>
            <a:pPr algn="ctr"/>
            <a:r>
              <a:rPr lang="en-US" sz="4000" b="1">
                <a:solidFill>
                  <a:srgbClr val="0000FF"/>
                </a:solidFill>
                <a:latin typeface="Arial" charset="0"/>
              </a:rPr>
              <a:t>3</a:t>
            </a:r>
          </a:p>
        </p:txBody>
      </p:sp>
      <p:sp>
        <p:nvSpPr>
          <p:cNvPr id="55309" name="AutoShape 13">
            <a:hlinkClick r:id="" action="ppaction://noaction" highlightClick="1"/>
          </p:cNvPr>
          <p:cNvSpPr>
            <a:spLocks noChangeArrowheads="1"/>
          </p:cNvSpPr>
          <p:nvPr/>
        </p:nvSpPr>
        <p:spPr bwMode="auto">
          <a:xfrm>
            <a:off x="6934200" y="3124200"/>
            <a:ext cx="1219200" cy="990600"/>
          </a:xfrm>
          <a:prstGeom prst="actionButtonBlank">
            <a:avLst/>
          </a:prstGeom>
          <a:noFill/>
          <a:ln w="9525">
            <a:noFill/>
            <a:miter lim="800000"/>
            <a:headEnd/>
            <a:tailEnd/>
          </a:ln>
        </p:spPr>
        <p:txBody>
          <a:bodyPr wrap="none" anchor="ctr"/>
          <a:lstStyle/>
          <a:p>
            <a:pPr algn="ctr"/>
            <a:r>
              <a:rPr lang="en-US" sz="4000" b="1">
                <a:solidFill>
                  <a:srgbClr val="0000FF"/>
                </a:solidFill>
                <a:latin typeface="Arial" charset="0"/>
              </a:rPr>
              <a:t>4</a:t>
            </a:r>
          </a:p>
        </p:txBody>
      </p:sp>
      <p:pic>
        <p:nvPicPr>
          <p:cNvPr id="55310" name="Picture 14" descr="Grand-01-june"/>
          <p:cNvPicPr>
            <a:picLocks noChangeAspect="1" noChangeArrowheads="1" noCrop="1"/>
          </p:cNvPicPr>
          <p:nvPr/>
        </p:nvPicPr>
        <p:blipFill>
          <a:blip r:embed="rId4"/>
          <a:srcRect/>
          <a:stretch>
            <a:fillRect/>
          </a:stretch>
        </p:blipFill>
        <p:spPr bwMode="auto">
          <a:xfrm>
            <a:off x="4267200" y="4419600"/>
            <a:ext cx="990600" cy="22098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55301"/>
                                        </p:tgtEl>
                                        <p:attrNameLst>
                                          <p:attrName>style.visibility</p:attrName>
                                        </p:attrNameLst>
                                      </p:cBhvr>
                                      <p:to>
                                        <p:strVal val="visible"/>
                                      </p:to>
                                    </p:set>
                                    <p:set>
                                      <p:cBhvr>
                                        <p:cTn id="7" dur="228" fill="hold">
                                          <p:stCondLst>
                                            <p:cond delay="0"/>
                                          </p:stCondLst>
                                        </p:cTn>
                                        <p:tgtEl>
                                          <p:spTgt spid="55301"/>
                                        </p:tgtEl>
                                        <p:attrNameLst>
                                          <p:attrName>style.rotation</p:attrName>
                                        </p:attrNameLst>
                                      </p:cBhvr>
                                      <p:to>
                                        <p:strVal val="-45.0"/>
                                      </p:to>
                                    </p:set>
                                    <p:anim calcmode="lin" valueType="num">
                                      <p:cBhvr>
                                        <p:cTn id="8" dur="228" fill="hold">
                                          <p:stCondLst>
                                            <p:cond delay="228"/>
                                          </p:stCondLst>
                                        </p:cTn>
                                        <p:tgtEl>
                                          <p:spTgt spid="55301"/>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55301"/>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55301"/>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5301"/>
                                        </p:tgtEl>
                                        <p:attrNameLst>
                                          <p:attrName>ppt_y</p:attrName>
                                        </p:attrNameLst>
                                      </p:cBhvr>
                                      <p:tavLst>
                                        <p:tav tm="0">
                                          <p:val>
                                            <p:strVal val="#ppt_y-(0.354*#ppt_w-0.172*#ppt_h)"/>
                                          </p:val>
                                        </p:tav>
                                        <p:tav tm="100000">
                                          <p:val>
                                            <p:strVal val="#ppt_y"/>
                                          </p:val>
                                        </p:tav>
                                      </p:tavLst>
                                    </p:anim>
                                  </p:childTnLst>
                                </p:cTn>
                              </p:par>
                              <p:par>
                                <p:cTn id="12" presetID="37" presetClass="entr" presetSubtype="0" fill="hold" nodeType="withEffect">
                                  <p:stCondLst>
                                    <p:cond delay="0"/>
                                  </p:stCondLst>
                                  <p:childTnLst>
                                    <p:set>
                                      <p:cBhvr>
                                        <p:cTn id="13" dur="1" fill="hold">
                                          <p:stCondLst>
                                            <p:cond delay="0"/>
                                          </p:stCondLst>
                                        </p:cTn>
                                        <p:tgtEl>
                                          <p:spTgt spid="55310"/>
                                        </p:tgtEl>
                                        <p:attrNameLst>
                                          <p:attrName>style.visibility</p:attrName>
                                        </p:attrNameLst>
                                      </p:cBhvr>
                                      <p:to>
                                        <p:strVal val="visible"/>
                                      </p:to>
                                    </p:set>
                                    <p:animEffect transition="in" filter="fade">
                                      <p:cBhvr>
                                        <p:cTn id="14" dur="1000"/>
                                        <p:tgtEl>
                                          <p:spTgt spid="55310"/>
                                        </p:tgtEl>
                                      </p:cBhvr>
                                    </p:animEffect>
                                    <p:anim calcmode="lin" valueType="num">
                                      <p:cBhvr>
                                        <p:cTn id="15" dur="1000" fill="hold"/>
                                        <p:tgtEl>
                                          <p:spTgt spid="55310"/>
                                        </p:tgtEl>
                                        <p:attrNameLst>
                                          <p:attrName>ppt_x</p:attrName>
                                        </p:attrNameLst>
                                      </p:cBhvr>
                                      <p:tavLst>
                                        <p:tav tm="0">
                                          <p:val>
                                            <p:strVal val="#ppt_x"/>
                                          </p:val>
                                        </p:tav>
                                        <p:tav tm="100000">
                                          <p:val>
                                            <p:strVal val="#ppt_x"/>
                                          </p:val>
                                        </p:tav>
                                      </p:tavLst>
                                    </p:anim>
                                    <p:anim calcmode="lin" valueType="num">
                                      <p:cBhvr>
                                        <p:cTn id="16" dur="900" decel="100000" fill="hold"/>
                                        <p:tgtEl>
                                          <p:spTgt spid="553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53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5306"/>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55302">
                                            <p:txEl>
                                              <p:pRg st="0" end="0"/>
                                            </p:txEl>
                                          </p:spTgt>
                                        </p:tgtEl>
                                        <p:attrNameLst>
                                          <p:attrName>style.visibility</p:attrName>
                                        </p:attrNameLst>
                                      </p:cBhvr>
                                      <p:to>
                                        <p:strVal val="visible"/>
                                      </p:to>
                                    </p:set>
                                    <p:animEffect transition="in" filter="blinds(horizontal)">
                                      <p:cBhvr>
                                        <p:cTn id="23" dur="500"/>
                                        <p:tgtEl>
                                          <p:spTgt spid="55302">
                                            <p:txEl>
                                              <p:pRg st="0" end="0"/>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55302">
                                            <p:txEl>
                                              <p:pRg st="1" end="1"/>
                                            </p:txEl>
                                          </p:spTgt>
                                        </p:tgtEl>
                                        <p:attrNameLst>
                                          <p:attrName>style.visibility</p:attrName>
                                        </p:attrNameLst>
                                      </p:cBhvr>
                                      <p:to>
                                        <p:strVal val="visible"/>
                                      </p:to>
                                    </p:set>
                                    <p:animEffect transition="in" filter="blinds(horizontal)">
                                      <p:cBhvr>
                                        <p:cTn id="26" dur="500"/>
                                        <p:tgtEl>
                                          <p:spTgt spid="55302">
                                            <p:txEl>
                                              <p:pRg st="1" end="1"/>
                                            </p:txEl>
                                          </p:spTgt>
                                        </p:tgtEl>
                                      </p:cBhvr>
                                    </p:animEffect>
                                  </p:childTnLst>
                                </p:cTn>
                              </p:par>
                              <p:par>
                                <p:cTn id="27" presetID="3" presetClass="exit" presetSubtype="10" fill="hold" nodeType="withEffect">
                                  <p:stCondLst>
                                    <p:cond delay="0"/>
                                  </p:stCondLst>
                                  <p:childTnLst>
                                    <p:animEffect transition="out" filter="blinds(horizontal)">
                                      <p:cBhvr>
                                        <p:cTn id="28" dur="500"/>
                                        <p:tgtEl>
                                          <p:spTgt spid="55306">
                                            <p:txEl>
                                              <p:pRg st="0" end="0"/>
                                            </p:txEl>
                                          </p:spTgt>
                                        </p:tgtEl>
                                      </p:cBhvr>
                                    </p:animEffect>
                                    <p:set>
                                      <p:cBhvr>
                                        <p:cTn id="29" dur="1" fill="hold">
                                          <p:stCondLst>
                                            <p:cond delay="499"/>
                                          </p:stCondLst>
                                        </p:cTn>
                                        <p:tgtEl>
                                          <p:spTgt spid="55306">
                                            <p:txEl>
                                              <p:pRg st="0" end="0"/>
                                            </p:txEl>
                                          </p:spTgt>
                                        </p:tgtEl>
                                        <p:attrNameLst>
                                          <p:attrName>style.visibility</p:attrName>
                                        </p:attrNameLst>
                                      </p:cBhvr>
                                      <p:to>
                                        <p:strVal val="hidden"/>
                                      </p:to>
                                    </p:set>
                                  </p:childTnLst>
                                </p:cTn>
                              </p:par>
                            </p:childTnLst>
                          </p:cTn>
                        </p:par>
                      </p:childTnLst>
                    </p:cTn>
                  </p:par>
                </p:childTnLst>
              </p:cTn>
              <p:nextCondLst>
                <p:cond evt="onClick" delay="0">
                  <p:tgtEl>
                    <p:spTgt spid="55306"/>
                  </p:tgtEl>
                </p:cond>
              </p:nextCondLst>
            </p:seq>
            <p:seq concurrent="1" nextAc="seek">
              <p:cTn id="30" restart="whenNotActive" fill="hold" evtFilter="cancelBubble" nodeType="interactiveSeq">
                <p:stCondLst>
                  <p:cond evt="onClick" delay="0">
                    <p:tgtEl>
                      <p:spTgt spid="55307"/>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55303">
                                            <p:txEl>
                                              <p:pRg st="0" end="0"/>
                                            </p:txEl>
                                          </p:spTgt>
                                        </p:tgtEl>
                                        <p:attrNameLst>
                                          <p:attrName>style.visibility</p:attrName>
                                        </p:attrNameLst>
                                      </p:cBhvr>
                                      <p:to>
                                        <p:strVal val="visible"/>
                                      </p:to>
                                    </p:set>
                                    <p:animEffect transition="in" filter="blinds(horizontal)">
                                      <p:cBhvr>
                                        <p:cTn id="35" dur="500"/>
                                        <p:tgtEl>
                                          <p:spTgt spid="55303">
                                            <p:txEl>
                                              <p:pRg st="0" end="0"/>
                                            </p:txEl>
                                          </p:spTgt>
                                        </p:tgtEl>
                                      </p:cBhvr>
                                    </p:animEffect>
                                  </p:childTnLst>
                                </p:cTn>
                              </p:par>
                              <p:par>
                                <p:cTn id="36" presetID="3" presetClass="exit" presetSubtype="10" fill="hold" nodeType="withEffect">
                                  <p:stCondLst>
                                    <p:cond delay="0"/>
                                  </p:stCondLst>
                                  <p:childTnLst>
                                    <p:animEffect transition="out" filter="blinds(horizontal)">
                                      <p:cBhvr>
                                        <p:cTn id="37" dur="500"/>
                                        <p:tgtEl>
                                          <p:spTgt spid="55307">
                                            <p:txEl>
                                              <p:pRg st="0" end="0"/>
                                            </p:txEl>
                                          </p:spTgt>
                                        </p:tgtEl>
                                      </p:cBhvr>
                                    </p:animEffect>
                                    <p:set>
                                      <p:cBhvr>
                                        <p:cTn id="38" dur="1" fill="hold">
                                          <p:stCondLst>
                                            <p:cond delay="499"/>
                                          </p:stCondLst>
                                        </p:cTn>
                                        <p:tgtEl>
                                          <p:spTgt spid="55307">
                                            <p:txEl>
                                              <p:pRg st="0" end="0"/>
                                            </p:txEl>
                                          </p:spTgt>
                                        </p:tgtEl>
                                        <p:attrNameLst>
                                          <p:attrName>style.visibility</p:attrName>
                                        </p:attrNameLst>
                                      </p:cBhvr>
                                      <p:to>
                                        <p:strVal val="hidden"/>
                                      </p:to>
                                    </p:set>
                                  </p:childTnLst>
                                </p:cTn>
                              </p:par>
                            </p:childTnLst>
                          </p:cTn>
                        </p:par>
                      </p:childTnLst>
                    </p:cTn>
                  </p:par>
                </p:childTnLst>
              </p:cTn>
              <p:nextCondLst>
                <p:cond evt="onClick" delay="0">
                  <p:tgtEl>
                    <p:spTgt spid="55307"/>
                  </p:tgtEl>
                </p:cond>
              </p:nextCondLst>
            </p:seq>
            <p:seq concurrent="1" nextAc="seek">
              <p:cTn id="39" restart="whenNotActive" fill="hold" evtFilter="cancelBubble" nodeType="interactiveSeq">
                <p:stCondLst>
                  <p:cond evt="onClick" delay="0">
                    <p:tgtEl>
                      <p:spTgt spid="55308"/>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55304">
                                            <p:txEl>
                                              <p:pRg st="0" end="0"/>
                                            </p:txEl>
                                          </p:spTgt>
                                        </p:tgtEl>
                                        <p:attrNameLst>
                                          <p:attrName>style.visibility</p:attrName>
                                        </p:attrNameLst>
                                      </p:cBhvr>
                                      <p:to>
                                        <p:strVal val="visible"/>
                                      </p:to>
                                    </p:set>
                                    <p:animEffect transition="in" filter="blinds(horizontal)">
                                      <p:cBhvr>
                                        <p:cTn id="44" dur="500"/>
                                        <p:tgtEl>
                                          <p:spTgt spid="55304">
                                            <p:txEl>
                                              <p:pRg st="0" end="0"/>
                                            </p:txEl>
                                          </p:spTgt>
                                        </p:tgtEl>
                                      </p:cBhvr>
                                    </p:animEffect>
                                  </p:childTnLst>
                                </p:cTn>
                              </p:par>
                              <p:par>
                                <p:cTn id="45" presetID="3" presetClass="exit" presetSubtype="10" fill="hold" nodeType="withEffect">
                                  <p:stCondLst>
                                    <p:cond delay="0"/>
                                  </p:stCondLst>
                                  <p:childTnLst>
                                    <p:animEffect transition="out" filter="blinds(horizontal)">
                                      <p:cBhvr>
                                        <p:cTn id="46" dur="500"/>
                                        <p:tgtEl>
                                          <p:spTgt spid="55308">
                                            <p:txEl>
                                              <p:pRg st="0" end="0"/>
                                            </p:txEl>
                                          </p:spTgt>
                                        </p:tgtEl>
                                      </p:cBhvr>
                                    </p:animEffect>
                                    <p:set>
                                      <p:cBhvr>
                                        <p:cTn id="47" dur="1" fill="hold">
                                          <p:stCondLst>
                                            <p:cond delay="499"/>
                                          </p:stCondLst>
                                        </p:cTn>
                                        <p:tgtEl>
                                          <p:spTgt spid="55308">
                                            <p:txEl>
                                              <p:pRg st="0" end="0"/>
                                            </p:txEl>
                                          </p:spTgt>
                                        </p:tgtEl>
                                        <p:attrNameLst>
                                          <p:attrName>style.visibility</p:attrName>
                                        </p:attrNameLst>
                                      </p:cBhvr>
                                      <p:to>
                                        <p:strVal val="hidden"/>
                                      </p:to>
                                    </p:set>
                                  </p:childTnLst>
                                </p:cTn>
                              </p:par>
                            </p:childTnLst>
                          </p:cTn>
                        </p:par>
                      </p:childTnLst>
                    </p:cTn>
                  </p:par>
                </p:childTnLst>
              </p:cTn>
              <p:nextCondLst>
                <p:cond evt="onClick" delay="0">
                  <p:tgtEl>
                    <p:spTgt spid="55308"/>
                  </p:tgtEl>
                </p:cond>
              </p:nextCondLst>
            </p:seq>
            <p:seq concurrent="1" nextAc="seek">
              <p:cTn id="48" restart="whenNotActive" fill="hold" evtFilter="cancelBubble" nodeType="interactiveSeq">
                <p:stCondLst>
                  <p:cond evt="onClick" delay="0">
                    <p:tgtEl>
                      <p:spTgt spid="55309"/>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55305">
                                            <p:txEl>
                                              <p:pRg st="0" end="0"/>
                                            </p:txEl>
                                          </p:spTgt>
                                        </p:tgtEl>
                                        <p:attrNameLst>
                                          <p:attrName>style.visibility</p:attrName>
                                        </p:attrNameLst>
                                      </p:cBhvr>
                                      <p:to>
                                        <p:strVal val="visible"/>
                                      </p:to>
                                    </p:set>
                                    <p:animEffect transition="in" filter="blinds(horizontal)">
                                      <p:cBhvr>
                                        <p:cTn id="53" dur="500"/>
                                        <p:tgtEl>
                                          <p:spTgt spid="55305">
                                            <p:txEl>
                                              <p:pRg st="0" end="0"/>
                                            </p:txEl>
                                          </p:spTgt>
                                        </p:tgtEl>
                                      </p:cBhvr>
                                    </p:animEffect>
                                  </p:childTnLst>
                                </p:cTn>
                              </p:par>
                              <p:par>
                                <p:cTn id="54" presetID="3" presetClass="exit" presetSubtype="10" fill="hold" nodeType="withEffect">
                                  <p:stCondLst>
                                    <p:cond delay="0"/>
                                  </p:stCondLst>
                                  <p:childTnLst>
                                    <p:animEffect transition="out" filter="blinds(horizontal)">
                                      <p:cBhvr>
                                        <p:cTn id="55" dur="500"/>
                                        <p:tgtEl>
                                          <p:spTgt spid="55309">
                                            <p:txEl>
                                              <p:pRg st="0" end="0"/>
                                            </p:txEl>
                                          </p:spTgt>
                                        </p:tgtEl>
                                      </p:cBhvr>
                                    </p:animEffect>
                                    <p:set>
                                      <p:cBhvr>
                                        <p:cTn id="56" dur="1" fill="hold">
                                          <p:stCondLst>
                                            <p:cond delay="499"/>
                                          </p:stCondLst>
                                        </p:cTn>
                                        <p:tgtEl>
                                          <p:spTgt spid="55309">
                                            <p:txEl>
                                              <p:pRg st="0" end="0"/>
                                            </p:txEl>
                                          </p:spTgt>
                                        </p:tgtEl>
                                        <p:attrNameLst>
                                          <p:attrName>style.visibility</p:attrName>
                                        </p:attrNameLst>
                                      </p:cBhvr>
                                      <p:to>
                                        <p:strVal val="hidden"/>
                                      </p:to>
                                    </p:set>
                                  </p:childTnLst>
                                </p:cTn>
                              </p:par>
                            </p:childTnLst>
                          </p:cTn>
                        </p:par>
                      </p:childTnLst>
                    </p:cTn>
                  </p:par>
                </p:childTnLst>
              </p:cTn>
              <p:nextCondLst>
                <p:cond evt="onClick" delay="0">
                  <p:tgtEl>
                    <p:spTgt spid="55309"/>
                  </p:tgtEl>
                </p:cond>
              </p:nextCondLst>
            </p:seq>
          </p:childTnLst>
        </p:cTn>
      </p:par>
    </p:tnLst>
    <p:bldLst>
      <p:bldP spid="5530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12292" name="Picture 8" descr="A006"/>
          <p:cNvPicPr>
            <a:picLocks noChangeAspect="1" noChangeArrowheads="1"/>
          </p:cNvPicPr>
          <p:nvPr/>
        </p:nvPicPr>
        <p:blipFill>
          <a:blip r:embed="rId3"/>
          <a:srcRect/>
          <a:stretch>
            <a:fillRect/>
          </a:stretch>
        </p:blipFill>
        <p:spPr bwMode="auto">
          <a:xfrm>
            <a:off x="-1524000" y="-1447800"/>
            <a:ext cx="12192000" cy="9753600"/>
          </a:xfrm>
          <a:prstGeom prst="rect">
            <a:avLst/>
          </a:prstGeom>
          <a:noFill/>
          <a:ln w="9525">
            <a:noFill/>
            <a:miter lim="800000"/>
            <a:headEnd/>
            <a:tailEnd/>
          </a:ln>
        </p:spPr>
      </p:pic>
      <p:pic>
        <p:nvPicPr>
          <p:cNvPr id="12293" name="Picture 11" descr="B39"/>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2294" name="Text Box 12"/>
          <p:cNvSpPr txBox="1">
            <a:spLocks noChangeArrowheads="1"/>
          </p:cNvSpPr>
          <p:nvPr/>
        </p:nvSpPr>
        <p:spPr bwMode="auto">
          <a:xfrm>
            <a:off x="1981200" y="1981200"/>
            <a:ext cx="5105400" cy="1616075"/>
          </a:xfrm>
          <a:prstGeom prst="rect">
            <a:avLst/>
          </a:prstGeom>
          <a:noFill/>
          <a:ln w="9525">
            <a:noFill/>
            <a:miter lim="800000"/>
            <a:headEnd/>
            <a:tailEnd/>
          </a:ln>
        </p:spPr>
        <p:txBody>
          <a:bodyPr>
            <a:spAutoFit/>
          </a:bodyPr>
          <a:lstStyle/>
          <a:p>
            <a:pPr>
              <a:spcBef>
                <a:spcPct val="50000"/>
              </a:spcBef>
            </a:pPr>
            <a:r>
              <a:rPr lang="vi-VN" sz="3600">
                <a:solidFill>
                  <a:srgbClr val="FF0000"/>
                </a:solidFill>
                <a:latin typeface="Arial" charset="0"/>
              </a:rPr>
              <a:t> </a:t>
            </a:r>
            <a:r>
              <a:rPr lang="vi-VN" sz="3200" i="1">
                <a:solidFill>
                  <a:schemeClr val="accent2"/>
                </a:solidFill>
                <a:latin typeface="Arial" charset="0"/>
              </a:rPr>
              <a:t>Trong trò chơi vừa rồi, em đã sử dụng những </a:t>
            </a:r>
            <a:r>
              <a:rPr lang="en-US" sz="3200" i="1">
                <a:solidFill>
                  <a:schemeClr val="accent2"/>
                </a:solidFill>
                <a:latin typeface="Arial" charset="0"/>
              </a:rPr>
              <a:t>b</a:t>
            </a:r>
            <a:r>
              <a:rPr lang="vi-VN" sz="3200" i="1">
                <a:solidFill>
                  <a:schemeClr val="accent2"/>
                </a:solidFill>
                <a:latin typeface="Arial" charset="0"/>
              </a:rPr>
              <a:t>ộ</a:t>
            </a:r>
            <a:r>
              <a:rPr lang="en-US" sz="3200" i="1">
                <a:solidFill>
                  <a:schemeClr val="accent2"/>
                </a:solidFill>
                <a:latin typeface="Arial" charset="0"/>
              </a:rPr>
              <a:t> ph</a:t>
            </a:r>
            <a:r>
              <a:rPr lang="vi-VN" sz="3200" i="1">
                <a:solidFill>
                  <a:schemeClr val="accent2"/>
                </a:solidFill>
                <a:latin typeface="Arial" charset="0"/>
              </a:rPr>
              <a:t>ận</a:t>
            </a:r>
            <a:r>
              <a:rPr lang="en-US" sz="3200" i="1">
                <a:solidFill>
                  <a:schemeClr val="accent2"/>
                </a:solidFill>
                <a:latin typeface="Arial" charset="0"/>
              </a:rPr>
              <a:t> n</a:t>
            </a:r>
            <a:r>
              <a:rPr lang="vi-VN" sz="3200" i="1">
                <a:solidFill>
                  <a:schemeClr val="accent2"/>
                </a:solidFill>
                <a:latin typeface="Arial" charset="0"/>
              </a:rPr>
              <a:t>ào</a:t>
            </a:r>
            <a:r>
              <a:rPr lang="en-US" sz="3200" i="1">
                <a:solidFill>
                  <a:schemeClr val="accent2"/>
                </a:solidFill>
                <a:latin typeface="Arial" charset="0"/>
              </a:rPr>
              <a:t> tr</a:t>
            </a:r>
            <a:r>
              <a:rPr lang="vi-VN" sz="3200" i="1">
                <a:solidFill>
                  <a:schemeClr val="accent2"/>
                </a:solidFill>
                <a:latin typeface="Arial" charset="0"/>
              </a:rPr>
              <a:t>ê</a:t>
            </a:r>
            <a:r>
              <a:rPr lang="en-US" sz="3200" i="1">
                <a:solidFill>
                  <a:schemeClr val="accent2"/>
                </a:solidFill>
                <a:latin typeface="Arial" charset="0"/>
              </a:rPr>
              <a:t>n c</a:t>
            </a:r>
            <a:r>
              <a:rPr lang="vi-VN" sz="3200" i="1">
                <a:solidFill>
                  <a:schemeClr val="accent2"/>
                </a:solidFill>
                <a:latin typeface="Arial" charset="0"/>
              </a:rPr>
              <a:t>ơ</a:t>
            </a:r>
            <a:r>
              <a:rPr lang="en-US" sz="3200" i="1">
                <a:solidFill>
                  <a:schemeClr val="accent2"/>
                </a:solidFill>
                <a:latin typeface="Arial" charset="0"/>
              </a:rPr>
              <a:t> th</a:t>
            </a:r>
            <a:r>
              <a:rPr lang="vi-VN" sz="3200" i="1">
                <a:solidFill>
                  <a:schemeClr val="accent2"/>
                </a:solidFill>
                <a:latin typeface="Arial" charset="0"/>
              </a:rPr>
              <a:t>ể</a:t>
            </a:r>
            <a:r>
              <a:rPr lang="en-US" sz="3200" i="1">
                <a:solidFill>
                  <a:schemeClr val="accent2"/>
                </a:solidFill>
                <a:latin typeface="Arial" charset="0"/>
              </a:rPr>
              <a:t> ?</a:t>
            </a:r>
            <a:endParaRPr lang="vi-VN" sz="3200" i="1">
              <a:solidFill>
                <a:schemeClr val="accent2"/>
              </a:solidFill>
              <a:latin typeface="Arial"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type="body" idx="1"/>
          </p:nvPr>
        </p:nvSpPr>
        <p:spPr/>
        <p:txBody>
          <a:bodyPr/>
          <a:lstStyle/>
          <a:p>
            <a:pPr eaLnBrk="1" hangingPunct="1"/>
            <a:endParaRPr lang="en-US" smtClean="0"/>
          </a:p>
        </p:txBody>
      </p:sp>
      <p:pic>
        <p:nvPicPr>
          <p:cNvPr id="13316" name="Picture 4" descr="nnnbn"/>
          <p:cNvPicPr>
            <a:picLocks noChangeAspect="1" noChangeArrowheads="1"/>
          </p:cNvPicPr>
          <p:nvPr/>
        </p:nvPicPr>
        <p:blipFill>
          <a:blip r:embed="rId3"/>
          <a:srcRect/>
          <a:stretch>
            <a:fillRect/>
          </a:stretch>
        </p:blipFill>
        <p:spPr bwMode="auto">
          <a:xfrm>
            <a:off x="-76200" y="7938"/>
            <a:ext cx="9144000" cy="6873875"/>
          </a:xfrm>
          <a:prstGeom prst="rect">
            <a:avLst/>
          </a:prstGeom>
          <a:noFill/>
          <a:ln w="9525">
            <a:noFill/>
            <a:miter lim="800000"/>
            <a:headEnd/>
            <a:tailEnd/>
          </a:ln>
        </p:spPr>
      </p:pic>
      <p:sp>
        <p:nvSpPr>
          <p:cNvPr id="31750" name="Text Box 6"/>
          <p:cNvSpPr txBox="1">
            <a:spLocks noChangeArrowheads="1"/>
          </p:cNvSpPr>
          <p:nvPr/>
        </p:nvSpPr>
        <p:spPr bwMode="auto">
          <a:xfrm>
            <a:off x="2133600" y="2819400"/>
            <a:ext cx="5029200" cy="2227263"/>
          </a:xfrm>
          <a:prstGeom prst="rect">
            <a:avLst/>
          </a:prstGeom>
          <a:noFill/>
          <a:ln w="9525">
            <a:noFill/>
            <a:miter lim="800000"/>
            <a:headEnd/>
            <a:tailEnd/>
          </a:ln>
        </p:spPr>
        <p:txBody>
          <a:bodyPr>
            <a:spAutoFit/>
          </a:bodyPr>
          <a:lstStyle/>
          <a:p>
            <a:r>
              <a:rPr lang="vi-VN" sz="2800" b="1" i="1">
                <a:solidFill>
                  <a:schemeClr val="accent2"/>
                </a:solidFill>
                <a:latin typeface="Arial" charset="0"/>
              </a:rPr>
              <a:t>1. Não, tủy sống và các dây thần kinh có vai trò gì ?</a:t>
            </a:r>
          </a:p>
          <a:p>
            <a:r>
              <a:rPr lang="vi-VN" sz="2800" b="1" i="1">
                <a:solidFill>
                  <a:schemeClr val="accent2"/>
                </a:solidFill>
                <a:latin typeface="Arial" charset="0"/>
              </a:rPr>
              <a:t>2. Điều gì sẽ xảy ra nếu một trong những bộ phận này bị hỏng ?</a:t>
            </a:r>
          </a:p>
        </p:txBody>
      </p:sp>
      <p:pic>
        <p:nvPicPr>
          <p:cNvPr id="31754" name="Picture 10" descr="Grand-01-june"/>
          <p:cNvPicPr>
            <a:picLocks noChangeAspect="1" noChangeArrowheads="1" noCrop="1"/>
          </p:cNvPicPr>
          <p:nvPr/>
        </p:nvPicPr>
        <p:blipFill>
          <a:blip r:embed="rId4"/>
          <a:srcRect/>
          <a:stretch>
            <a:fillRect/>
          </a:stretch>
        </p:blipFill>
        <p:spPr bwMode="auto">
          <a:xfrm>
            <a:off x="4419600" y="4648200"/>
            <a:ext cx="828675" cy="2209800"/>
          </a:xfrm>
          <a:prstGeom prst="rect">
            <a:avLst/>
          </a:prstGeom>
          <a:noFill/>
          <a:ln w="9525">
            <a:noFill/>
            <a:miter lim="800000"/>
            <a:headEnd/>
            <a:tailEnd/>
          </a:ln>
        </p:spPr>
      </p:pic>
      <p:sp>
        <p:nvSpPr>
          <p:cNvPr id="13319" name="Text Box 11"/>
          <p:cNvSpPr txBox="1">
            <a:spLocks noChangeArrowheads="1"/>
          </p:cNvSpPr>
          <p:nvPr/>
        </p:nvSpPr>
        <p:spPr bwMode="auto">
          <a:xfrm>
            <a:off x="2895600" y="1600200"/>
            <a:ext cx="3810000" cy="641350"/>
          </a:xfrm>
          <a:prstGeom prst="rect">
            <a:avLst/>
          </a:prstGeom>
          <a:noFill/>
          <a:ln w="9525">
            <a:noFill/>
            <a:miter lim="800000"/>
            <a:headEnd/>
            <a:tailEnd/>
          </a:ln>
        </p:spPr>
        <p:txBody>
          <a:bodyPr>
            <a:spAutoFit/>
          </a:bodyPr>
          <a:lstStyle/>
          <a:p>
            <a:pPr>
              <a:spcBef>
                <a:spcPct val="50000"/>
              </a:spcBef>
            </a:pPr>
            <a:r>
              <a:rPr lang="en-US" sz="3600" b="1">
                <a:solidFill>
                  <a:srgbClr val="FF6600"/>
                </a:solidFill>
                <a:latin typeface="Arial" charset="0"/>
              </a:rPr>
              <a:t>Thảo luận nhóm </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p:cTn id="7" dur="1000" fill="hold"/>
                                        <p:tgtEl>
                                          <p:spTgt spid="31750"/>
                                        </p:tgtEl>
                                        <p:attrNameLst>
                                          <p:attrName>ppt_w</p:attrName>
                                        </p:attrNameLst>
                                      </p:cBhvr>
                                      <p:tavLst>
                                        <p:tav tm="0">
                                          <p:val>
                                            <p:fltVal val="0"/>
                                          </p:val>
                                        </p:tav>
                                        <p:tav tm="100000">
                                          <p:val>
                                            <p:strVal val="#ppt_w"/>
                                          </p:val>
                                        </p:tav>
                                      </p:tavLst>
                                    </p:anim>
                                    <p:anim calcmode="lin" valueType="num">
                                      <p:cBhvr>
                                        <p:cTn id="8" dur="1000" fill="hold"/>
                                        <p:tgtEl>
                                          <p:spTgt spid="317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nodeType="clickEffect">
                                  <p:stCondLst>
                                    <p:cond delay="20000"/>
                                  </p:stCondLst>
                                  <p:childTnLst>
                                    <p:set>
                                      <p:cBhvr>
                                        <p:cTn id="12" dur="1" fill="hold">
                                          <p:stCondLst>
                                            <p:cond delay="0"/>
                                          </p:stCondLst>
                                        </p:cTn>
                                        <p:tgtEl>
                                          <p:spTgt spid="31754"/>
                                        </p:tgtEl>
                                        <p:attrNameLst>
                                          <p:attrName>style.visibility</p:attrName>
                                        </p:attrNameLst>
                                      </p:cBhvr>
                                      <p:to>
                                        <p:strVal val="visible"/>
                                      </p:to>
                                    </p:set>
                                    <p:animEffect transition="in" filter="fade">
                                      <p:cBhvr>
                                        <p:cTn id="13" dur="1000"/>
                                        <p:tgtEl>
                                          <p:spTgt spid="31754"/>
                                        </p:tgtEl>
                                      </p:cBhvr>
                                    </p:animEffect>
                                    <p:anim calcmode="lin" valueType="num">
                                      <p:cBhvr>
                                        <p:cTn id="14" dur="1000" fill="hold"/>
                                        <p:tgtEl>
                                          <p:spTgt spid="31754"/>
                                        </p:tgtEl>
                                        <p:attrNameLst>
                                          <p:attrName>ppt_x</p:attrName>
                                        </p:attrNameLst>
                                      </p:cBhvr>
                                      <p:tavLst>
                                        <p:tav tm="0">
                                          <p:val>
                                            <p:strVal val="#ppt_x"/>
                                          </p:val>
                                        </p:tav>
                                        <p:tav tm="100000">
                                          <p:val>
                                            <p:strVal val="#ppt_x"/>
                                          </p:val>
                                        </p:tav>
                                      </p:tavLst>
                                    </p:anim>
                                    <p:anim calcmode="lin" valueType="num">
                                      <p:cBhvr>
                                        <p:cTn id="15" dur="900" decel="100000" fill="hold"/>
                                        <p:tgtEl>
                                          <p:spTgt spid="3175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175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mtClean="0"/>
          </a:p>
        </p:txBody>
      </p:sp>
      <p:sp>
        <p:nvSpPr>
          <p:cNvPr id="14339" name="Rectangle 3"/>
          <p:cNvSpPr>
            <a:spLocks noGrp="1" noChangeArrowheads="1"/>
          </p:cNvSpPr>
          <p:nvPr>
            <p:ph type="body" idx="1"/>
          </p:nvPr>
        </p:nvSpPr>
        <p:spPr/>
        <p:txBody>
          <a:bodyPr/>
          <a:lstStyle/>
          <a:p>
            <a:pPr eaLnBrk="1" hangingPunct="1"/>
            <a:endParaRPr lang="en-US" smtClean="0"/>
          </a:p>
        </p:txBody>
      </p:sp>
      <p:pic>
        <p:nvPicPr>
          <p:cNvPr id="14340" name="Picture 4" descr="A009"/>
          <p:cNvPicPr>
            <a:picLocks noChangeAspect="1" noChangeArrowheads="1"/>
          </p:cNvPicPr>
          <p:nvPr/>
        </p:nvPicPr>
        <p:blipFill>
          <a:blip r:embed="rId3"/>
          <a:srcRect/>
          <a:stretch>
            <a:fillRect/>
          </a:stretch>
        </p:blipFill>
        <p:spPr bwMode="auto">
          <a:xfrm>
            <a:off x="-1524000" y="-1447800"/>
            <a:ext cx="12192000" cy="9753600"/>
          </a:xfrm>
          <a:prstGeom prst="rect">
            <a:avLst/>
          </a:prstGeom>
          <a:noFill/>
          <a:ln w="9525">
            <a:noFill/>
            <a:miter lim="800000"/>
            <a:headEnd/>
            <a:tailEnd/>
          </a:ln>
        </p:spPr>
      </p:pic>
      <p:pic>
        <p:nvPicPr>
          <p:cNvPr id="14341" name="Picture 6" descr="b1"/>
          <p:cNvPicPr>
            <a:picLocks noChangeAspect="1" noChangeArrowheads="1"/>
          </p:cNvPicPr>
          <p:nvPr/>
        </p:nvPicPr>
        <p:blipFill>
          <a:blip r:embed="rId4"/>
          <a:srcRect/>
          <a:stretch>
            <a:fillRect/>
          </a:stretch>
        </p:blipFill>
        <p:spPr bwMode="auto">
          <a:xfrm>
            <a:off x="228600" y="0"/>
            <a:ext cx="5054600" cy="6858000"/>
          </a:xfrm>
          <a:prstGeom prst="rect">
            <a:avLst/>
          </a:prstGeom>
          <a:noFill/>
          <a:ln w="9525">
            <a:noFill/>
            <a:miter lim="800000"/>
            <a:headEnd/>
            <a:tailEnd/>
          </a:ln>
        </p:spPr>
      </p:pic>
      <p:sp>
        <p:nvSpPr>
          <p:cNvPr id="51207" name="AutoShape 7"/>
          <p:cNvSpPr>
            <a:spLocks noChangeArrowheads="1"/>
          </p:cNvSpPr>
          <p:nvPr/>
        </p:nvSpPr>
        <p:spPr bwMode="auto">
          <a:xfrm>
            <a:off x="4648200" y="0"/>
            <a:ext cx="3200400" cy="1828800"/>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en-US">
              <a:latin typeface="Arial" charset="0"/>
            </a:endParaRPr>
          </a:p>
        </p:txBody>
      </p:sp>
      <p:sp>
        <p:nvSpPr>
          <p:cNvPr id="14343" name="Line 8"/>
          <p:cNvSpPr>
            <a:spLocks noChangeShapeType="1"/>
          </p:cNvSpPr>
          <p:nvPr/>
        </p:nvSpPr>
        <p:spPr bwMode="auto">
          <a:xfrm flipH="1">
            <a:off x="3581400" y="914400"/>
            <a:ext cx="1066800" cy="0"/>
          </a:xfrm>
          <a:prstGeom prst="line">
            <a:avLst/>
          </a:prstGeom>
          <a:noFill/>
          <a:ln w="9525">
            <a:solidFill>
              <a:schemeClr val="tx1"/>
            </a:solidFill>
            <a:round/>
            <a:headEnd/>
            <a:tailEnd type="triangle" w="med" len="med"/>
          </a:ln>
        </p:spPr>
        <p:txBody>
          <a:bodyPr/>
          <a:lstStyle/>
          <a:p>
            <a:endParaRPr lang="en-US"/>
          </a:p>
        </p:txBody>
      </p:sp>
      <p:sp>
        <p:nvSpPr>
          <p:cNvPr id="14344" name="Line 9"/>
          <p:cNvSpPr>
            <a:spLocks noChangeShapeType="1"/>
          </p:cNvSpPr>
          <p:nvPr/>
        </p:nvSpPr>
        <p:spPr bwMode="auto">
          <a:xfrm flipH="1">
            <a:off x="3429000" y="1143000"/>
            <a:ext cx="1219200" cy="1295400"/>
          </a:xfrm>
          <a:prstGeom prst="line">
            <a:avLst/>
          </a:prstGeom>
          <a:noFill/>
          <a:ln w="9525">
            <a:solidFill>
              <a:schemeClr val="tx1"/>
            </a:solidFill>
            <a:round/>
            <a:headEnd/>
            <a:tailEnd type="triangle" w="med" len="med"/>
          </a:ln>
        </p:spPr>
        <p:txBody>
          <a:bodyPr/>
          <a:lstStyle/>
          <a:p>
            <a:endParaRPr lang="en-US"/>
          </a:p>
        </p:txBody>
      </p:sp>
      <p:sp>
        <p:nvSpPr>
          <p:cNvPr id="51210" name="Text Box 10"/>
          <p:cNvSpPr txBox="1">
            <a:spLocks noChangeArrowheads="1"/>
          </p:cNvSpPr>
          <p:nvPr/>
        </p:nvSpPr>
        <p:spPr bwMode="auto">
          <a:xfrm>
            <a:off x="4876800" y="457200"/>
            <a:ext cx="2971800" cy="923925"/>
          </a:xfrm>
          <a:prstGeom prst="rect">
            <a:avLst/>
          </a:prstGeom>
          <a:noFill/>
          <a:ln w="9525">
            <a:noFill/>
            <a:miter lim="800000"/>
            <a:headEnd/>
            <a:tailEnd/>
          </a:ln>
        </p:spPr>
        <p:txBody>
          <a:bodyPr>
            <a:spAutoFit/>
          </a:bodyPr>
          <a:lstStyle/>
          <a:p>
            <a:pPr>
              <a:spcBef>
                <a:spcPct val="50000"/>
              </a:spcBef>
            </a:pPr>
            <a:r>
              <a:rPr lang="vi-VN">
                <a:latin typeface="Arial" charset="0"/>
              </a:rPr>
              <a:t>Não và tủy sống là trung ương thần kinh điều khiển mọi hoạt động của cơ thể</a:t>
            </a:r>
          </a:p>
        </p:txBody>
      </p:sp>
      <p:sp>
        <p:nvSpPr>
          <p:cNvPr id="51212" name="AutoShape 12"/>
          <p:cNvSpPr>
            <a:spLocks noChangeArrowheads="1"/>
          </p:cNvSpPr>
          <p:nvPr/>
        </p:nvSpPr>
        <p:spPr bwMode="auto">
          <a:xfrm>
            <a:off x="4800600" y="1981200"/>
            <a:ext cx="3810000" cy="1981200"/>
          </a:xfrm>
          <a:prstGeom prst="wedgeRoundRectCallout">
            <a:avLst>
              <a:gd name="adj1" fmla="val -67458"/>
              <a:gd name="adj2" fmla="val 6009"/>
              <a:gd name="adj3" fmla="val 16667"/>
            </a:avLst>
          </a:prstGeom>
          <a:solidFill>
            <a:schemeClr val="accent1"/>
          </a:solidFill>
          <a:ln w="9525">
            <a:solidFill>
              <a:schemeClr val="tx1"/>
            </a:solidFill>
            <a:miter lim="800000"/>
            <a:headEnd/>
            <a:tailEnd/>
          </a:ln>
        </p:spPr>
        <p:txBody>
          <a:bodyPr/>
          <a:lstStyle/>
          <a:p>
            <a:pPr algn="ctr"/>
            <a:endParaRPr lang="en-US">
              <a:latin typeface="Arial" charset="0"/>
            </a:endParaRPr>
          </a:p>
        </p:txBody>
      </p:sp>
      <p:sp>
        <p:nvSpPr>
          <p:cNvPr id="51213" name="Text Box 13"/>
          <p:cNvSpPr txBox="1">
            <a:spLocks noChangeArrowheads="1"/>
          </p:cNvSpPr>
          <p:nvPr/>
        </p:nvSpPr>
        <p:spPr bwMode="auto">
          <a:xfrm>
            <a:off x="4800600" y="2133600"/>
            <a:ext cx="3733800" cy="1754188"/>
          </a:xfrm>
          <a:prstGeom prst="rect">
            <a:avLst/>
          </a:prstGeom>
          <a:noFill/>
          <a:ln w="9525">
            <a:noFill/>
            <a:miter lim="800000"/>
            <a:headEnd/>
            <a:tailEnd/>
          </a:ln>
        </p:spPr>
        <p:txBody>
          <a:bodyPr>
            <a:spAutoFit/>
          </a:bodyPr>
          <a:lstStyle/>
          <a:p>
            <a:pPr>
              <a:spcBef>
                <a:spcPct val="50000"/>
              </a:spcBef>
            </a:pPr>
            <a:r>
              <a:rPr lang="vi-VN">
                <a:latin typeface="Arial" charset="0"/>
              </a:rPr>
              <a:t>- Một số dây thần kinh dẫn luồng thần kinh nhận được từ các cơ quan của cơ thể về não hoặc tủy sống. Một số dây thần kinh khác lại dẫn luồng thần kinh từ não hoặc tủy sống đến các cơ quan.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anim from="(-#ppt_w/2)" to="(#ppt_x)" calcmode="lin" valueType="num">
                                      <p:cBhvr>
                                        <p:cTn id="7" dur="600" fill="hold">
                                          <p:stCondLst>
                                            <p:cond delay="0"/>
                                          </p:stCondLst>
                                        </p:cTn>
                                        <p:tgtEl>
                                          <p:spTgt spid="51207"/>
                                        </p:tgtEl>
                                        <p:attrNameLst>
                                          <p:attrName>ppt_x</p:attrName>
                                        </p:attrNameLst>
                                      </p:cBhvr>
                                    </p:anim>
                                    <p:anim from="0" to="-1.0" calcmode="lin" valueType="num">
                                      <p:cBhvr>
                                        <p:cTn id="8" dur="200" decel="50000" autoRev="1" fill="hold">
                                          <p:stCondLst>
                                            <p:cond delay="600"/>
                                          </p:stCondLst>
                                        </p:cTn>
                                        <p:tgtEl>
                                          <p:spTgt spid="51207"/>
                                        </p:tgtEl>
                                        <p:attrNameLst>
                                          <p:attrName>xshear</p:attrName>
                                        </p:attrNameLst>
                                      </p:cBhvr>
                                    </p:anim>
                                    <p:animScale>
                                      <p:cBhvr>
                                        <p:cTn id="9" dur="200" decel="100000" autoRev="1" fill="hold">
                                          <p:stCondLst>
                                            <p:cond delay="600"/>
                                          </p:stCondLst>
                                        </p:cTn>
                                        <p:tgtEl>
                                          <p:spTgt spid="51207"/>
                                        </p:tgtEl>
                                      </p:cBhvr>
                                      <p:from x="100000" y="100000"/>
                                      <p:to x="80000" y="100000"/>
                                    </p:animScale>
                                    <p:anim by="(#ppt_h/3+#ppt_w*0.1)" calcmode="lin" valueType="num">
                                      <p:cBhvr additive="sum">
                                        <p:cTn id="10" dur="200" decel="100000" autoRev="1" fill="hold">
                                          <p:stCondLst>
                                            <p:cond delay="600"/>
                                          </p:stCondLst>
                                        </p:cTn>
                                        <p:tgtEl>
                                          <p:spTgt spid="51207"/>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51210"/>
                                        </p:tgtEl>
                                        <p:attrNameLst>
                                          <p:attrName>style.visibility</p:attrName>
                                        </p:attrNameLst>
                                      </p:cBhvr>
                                      <p:to>
                                        <p:strVal val="visible"/>
                                      </p:to>
                                    </p:set>
                                    <p:anim from="(-#ppt_w/2)" to="(#ppt_x)" calcmode="lin" valueType="num">
                                      <p:cBhvr>
                                        <p:cTn id="13" dur="600" fill="hold">
                                          <p:stCondLst>
                                            <p:cond delay="0"/>
                                          </p:stCondLst>
                                        </p:cTn>
                                        <p:tgtEl>
                                          <p:spTgt spid="51210"/>
                                        </p:tgtEl>
                                        <p:attrNameLst>
                                          <p:attrName>ppt_x</p:attrName>
                                        </p:attrNameLst>
                                      </p:cBhvr>
                                    </p:anim>
                                    <p:anim from="0" to="-1.0" calcmode="lin" valueType="num">
                                      <p:cBhvr>
                                        <p:cTn id="14" dur="200" decel="50000" autoRev="1" fill="hold">
                                          <p:stCondLst>
                                            <p:cond delay="600"/>
                                          </p:stCondLst>
                                        </p:cTn>
                                        <p:tgtEl>
                                          <p:spTgt spid="51210"/>
                                        </p:tgtEl>
                                        <p:attrNameLst>
                                          <p:attrName>xshear</p:attrName>
                                        </p:attrNameLst>
                                      </p:cBhvr>
                                    </p:anim>
                                    <p:animScale>
                                      <p:cBhvr>
                                        <p:cTn id="15" dur="200" decel="100000" autoRev="1" fill="hold">
                                          <p:stCondLst>
                                            <p:cond delay="600"/>
                                          </p:stCondLst>
                                        </p:cTn>
                                        <p:tgtEl>
                                          <p:spTgt spid="51210"/>
                                        </p:tgtEl>
                                      </p:cBhvr>
                                      <p:from x="100000" y="100000"/>
                                      <p:to x="80000" y="100000"/>
                                    </p:animScale>
                                    <p:anim by="(#ppt_h/3+#ppt_w*0.1)" calcmode="lin" valueType="num">
                                      <p:cBhvr additive="sum">
                                        <p:cTn id="16" dur="200" decel="100000" autoRev="1" fill="hold">
                                          <p:stCondLst>
                                            <p:cond delay="600"/>
                                          </p:stCondLst>
                                        </p:cTn>
                                        <p:tgtEl>
                                          <p:spTgt spid="51210"/>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1212"/>
                                        </p:tgtEl>
                                        <p:attrNameLst>
                                          <p:attrName>style.visibility</p:attrName>
                                        </p:attrNameLst>
                                      </p:cBhvr>
                                      <p:to>
                                        <p:strVal val="visible"/>
                                      </p:to>
                                    </p:set>
                                    <p:anim calcmode="lin" valueType="num">
                                      <p:cBhvr>
                                        <p:cTn id="21" dur="500" fill="hold"/>
                                        <p:tgtEl>
                                          <p:spTgt spid="51212"/>
                                        </p:tgtEl>
                                        <p:attrNameLst>
                                          <p:attrName>ppt_w</p:attrName>
                                        </p:attrNameLst>
                                      </p:cBhvr>
                                      <p:tavLst>
                                        <p:tav tm="0">
                                          <p:val>
                                            <p:fltVal val="0"/>
                                          </p:val>
                                        </p:tav>
                                        <p:tav tm="100000">
                                          <p:val>
                                            <p:strVal val="#ppt_w"/>
                                          </p:val>
                                        </p:tav>
                                      </p:tavLst>
                                    </p:anim>
                                    <p:anim calcmode="lin" valueType="num">
                                      <p:cBhvr>
                                        <p:cTn id="22" dur="500" fill="hold"/>
                                        <p:tgtEl>
                                          <p:spTgt spid="51212"/>
                                        </p:tgtEl>
                                        <p:attrNameLst>
                                          <p:attrName>ppt_h</p:attrName>
                                        </p:attrNameLst>
                                      </p:cBhvr>
                                      <p:tavLst>
                                        <p:tav tm="0">
                                          <p:val>
                                            <p:fltVal val="0"/>
                                          </p:val>
                                        </p:tav>
                                        <p:tav tm="100000">
                                          <p:val>
                                            <p:strVal val="#ppt_h"/>
                                          </p:val>
                                        </p:tav>
                                      </p:tavLst>
                                    </p:anim>
                                    <p:animEffect transition="in" filter="fade">
                                      <p:cBhvr>
                                        <p:cTn id="23" dur="500"/>
                                        <p:tgtEl>
                                          <p:spTgt spid="5121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1213"/>
                                        </p:tgtEl>
                                        <p:attrNameLst>
                                          <p:attrName>style.visibility</p:attrName>
                                        </p:attrNameLst>
                                      </p:cBhvr>
                                      <p:to>
                                        <p:strVal val="visible"/>
                                      </p:to>
                                    </p:set>
                                    <p:animEffect transition="in" filter="checkerboard(across)">
                                      <p:cBhvr>
                                        <p:cTn id="26" dur="500"/>
                                        <p:tgtEl>
                                          <p:spTgt spid="51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P spid="51210" grpId="0"/>
      <p:bldP spid="51212" grpId="0" animBg="1"/>
      <p:bldP spid="512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5364" name="Picture 4" descr="1"/>
          <p:cNvPicPr>
            <a:picLocks noChangeAspect="1" noChangeArrowheads="1"/>
          </p:cNvPicPr>
          <p:nvPr/>
        </p:nvPicPr>
        <p:blipFill>
          <a:blip r:embed="rId3"/>
          <a:srcRect/>
          <a:stretch>
            <a:fillRect/>
          </a:stretch>
        </p:blipFill>
        <p:spPr bwMode="auto">
          <a:xfrm>
            <a:off x="0" y="0"/>
            <a:ext cx="9144000" cy="6915150"/>
          </a:xfrm>
          <a:prstGeom prst="rect">
            <a:avLst/>
          </a:prstGeom>
          <a:noFill/>
          <a:ln w="9525">
            <a:noFill/>
            <a:miter lim="800000"/>
            <a:headEnd/>
            <a:tailEnd/>
          </a:ln>
        </p:spPr>
      </p:pic>
      <p:sp>
        <p:nvSpPr>
          <p:cNvPr id="15365" name="Text Box 5"/>
          <p:cNvSpPr txBox="1">
            <a:spLocks noChangeArrowheads="1"/>
          </p:cNvSpPr>
          <p:nvPr/>
        </p:nvSpPr>
        <p:spPr bwMode="auto">
          <a:xfrm>
            <a:off x="2743200" y="3200400"/>
            <a:ext cx="41910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58374" name="AutoShape 6"/>
          <p:cNvSpPr>
            <a:spLocks noChangeArrowheads="1"/>
          </p:cNvSpPr>
          <p:nvPr/>
        </p:nvSpPr>
        <p:spPr bwMode="auto">
          <a:xfrm>
            <a:off x="2286000" y="1143000"/>
            <a:ext cx="4572000" cy="3657600"/>
          </a:xfrm>
          <a:prstGeom prst="irregularSeal1">
            <a:avLst/>
          </a:prstGeom>
          <a:solidFill>
            <a:schemeClr val="accent1"/>
          </a:solidFill>
          <a:ln w="9525">
            <a:solidFill>
              <a:schemeClr val="tx1"/>
            </a:solidFill>
            <a:miter lim="800000"/>
            <a:headEnd/>
            <a:tailEnd/>
          </a:ln>
        </p:spPr>
        <p:txBody>
          <a:bodyPr wrap="none" anchor="ctr"/>
          <a:lstStyle/>
          <a:p>
            <a:pPr algn="ctr"/>
            <a:endParaRPr lang="en-US">
              <a:latin typeface="Arial" charset="0"/>
            </a:endParaRPr>
          </a:p>
        </p:txBody>
      </p:sp>
      <p:sp>
        <p:nvSpPr>
          <p:cNvPr id="15367" name="Text Box 7"/>
          <p:cNvSpPr txBox="1">
            <a:spLocks noChangeArrowheads="1"/>
          </p:cNvSpPr>
          <p:nvPr/>
        </p:nvSpPr>
        <p:spPr bwMode="auto">
          <a:xfrm>
            <a:off x="3581400" y="2362200"/>
            <a:ext cx="1981200" cy="1631950"/>
          </a:xfrm>
          <a:prstGeom prst="rect">
            <a:avLst/>
          </a:prstGeom>
          <a:noFill/>
          <a:ln w="9525">
            <a:noFill/>
            <a:miter lim="800000"/>
            <a:headEnd/>
            <a:tailEnd/>
          </a:ln>
        </p:spPr>
        <p:txBody>
          <a:bodyPr>
            <a:spAutoFit/>
          </a:bodyPr>
          <a:lstStyle/>
          <a:p>
            <a:r>
              <a:rPr lang="vi-VN" sz="2000" b="1" i="1">
                <a:latin typeface="Arial" charset="0"/>
              </a:rPr>
              <a:t>Điều gì sẽ xảy ra nếu một trong những bộ phận này bị hỏng ?</a:t>
            </a:r>
          </a:p>
        </p:txBody>
      </p:sp>
      <p:sp>
        <p:nvSpPr>
          <p:cNvPr id="58376" name="Text Box 8"/>
          <p:cNvSpPr txBox="1">
            <a:spLocks noChangeArrowheads="1"/>
          </p:cNvSpPr>
          <p:nvPr/>
        </p:nvSpPr>
        <p:spPr bwMode="auto">
          <a:xfrm>
            <a:off x="2667000" y="2057400"/>
            <a:ext cx="3810000" cy="2236788"/>
          </a:xfrm>
          <a:prstGeom prst="rect">
            <a:avLst/>
          </a:prstGeom>
          <a:solidFill>
            <a:schemeClr val="accent1"/>
          </a:solidFill>
          <a:ln w="9525">
            <a:solidFill>
              <a:schemeClr val="accent2"/>
            </a:solidFill>
            <a:miter lim="800000"/>
            <a:headEnd/>
            <a:tailEnd/>
          </a:ln>
        </p:spPr>
        <p:txBody>
          <a:bodyPr>
            <a:spAutoFit/>
          </a:bodyPr>
          <a:lstStyle/>
          <a:p>
            <a:pPr>
              <a:spcBef>
                <a:spcPct val="50000"/>
              </a:spcBef>
            </a:pPr>
            <a:r>
              <a:rPr lang="en-US" sz="2800">
                <a:solidFill>
                  <a:srgbClr val="FF6600"/>
                </a:solidFill>
                <a:latin typeface="Arial" charset="0"/>
              </a:rPr>
              <a:t>Nếu một trong các bộ phận này bị hỏng thì cơ thể chúng ta sẽ không hoạt động được bình thường.</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6"/>
                                        </p:tgtEl>
                                        <p:attrNameLst>
                                          <p:attrName>style.visibility</p:attrName>
                                        </p:attrNameLst>
                                      </p:cBhvr>
                                      <p:to>
                                        <p:strVal val="visible"/>
                                      </p:to>
                                    </p:set>
                                    <p:animEffect transition="in" filter="blinds(horizontal)">
                                      <p:cBhvr>
                                        <p:cTn id="7" dur="1000"/>
                                        <p:tgtEl>
                                          <p:spTgt spid="58376"/>
                                        </p:tgtEl>
                                      </p:cBhvr>
                                    </p:animEffect>
                                  </p:childTnLst>
                                </p:cTn>
                              </p:par>
                              <p:par>
                                <p:cTn id="8" presetID="3" presetClass="exit" presetSubtype="10" fill="hold" grpId="0" nodeType="withEffect">
                                  <p:stCondLst>
                                    <p:cond delay="0"/>
                                  </p:stCondLst>
                                  <p:childTnLst>
                                    <p:animEffect transition="out" filter="blinds(horizontal)">
                                      <p:cBhvr>
                                        <p:cTn id="9" dur="1000"/>
                                        <p:tgtEl>
                                          <p:spTgt spid="58374"/>
                                        </p:tgtEl>
                                      </p:cBhvr>
                                    </p:animEffect>
                                    <p:set>
                                      <p:cBhvr>
                                        <p:cTn id="10" dur="1" fill="hold">
                                          <p:stCondLst>
                                            <p:cond delay="999"/>
                                          </p:stCondLst>
                                        </p:cTn>
                                        <p:tgtEl>
                                          <p:spTgt spid="583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nimBg="1"/>
      <p:bldP spid="583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OINSET2"/>
          <p:cNvPicPr>
            <a:picLocks noChangeAspect="1" noChangeArrowheads="1"/>
          </p:cNvPicPr>
          <p:nvPr/>
        </p:nvPicPr>
        <p:blipFill>
          <a:blip r:embed="rId3"/>
          <a:srcRect/>
          <a:stretch>
            <a:fillRect/>
          </a:stretch>
        </p:blipFill>
        <p:spPr bwMode="auto">
          <a:xfrm rot="5400000">
            <a:off x="7098506" y="140494"/>
            <a:ext cx="1652588" cy="1828800"/>
          </a:xfrm>
          <a:prstGeom prst="rect">
            <a:avLst/>
          </a:prstGeom>
          <a:noFill/>
          <a:ln w="9525">
            <a:noFill/>
            <a:miter lim="800000"/>
            <a:headEnd/>
            <a:tailEnd/>
          </a:ln>
        </p:spPr>
      </p:pic>
      <p:pic>
        <p:nvPicPr>
          <p:cNvPr id="16387" name="Picture 3" descr="POINSET2"/>
          <p:cNvPicPr>
            <a:picLocks noChangeAspect="1" noChangeArrowheads="1"/>
          </p:cNvPicPr>
          <p:nvPr/>
        </p:nvPicPr>
        <p:blipFill>
          <a:blip r:embed="rId3"/>
          <a:srcRect/>
          <a:stretch>
            <a:fillRect/>
          </a:stretch>
        </p:blipFill>
        <p:spPr bwMode="auto">
          <a:xfrm>
            <a:off x="381000" y="228600"/>
            <a:ext cx="1652588" cy="1828800"/>
          </a:xfrm>
          <a:prstGeom prst="rect">
            <a:avLst/>
          </a:prstGeom>
          <a:noFill/>
          <a:ln w="9525">
            <a:noFill/>
            <a:miter lim="800000"/>
            <a:headEnd/>
            <a:tailEnd/>
          </a:ln>
        </p:spPr>
      </p:pic>
      <p:sp>
        <p:nvSpPr>
          <p:cNvPr id="16388" name="Rectangle 4"/>
          <p:cNvSpPr>
            <a:spLocks noChangeArrowheads="1"/>
          </p:cNvSpPr>
          <p:nvPr/>
        </p:nvSpPr>
        <p:spPr bwMode="auto">
          <a:xfrm>
            <a:off x="6934200" y="4495800"/>
            <a:ext cx="1117600" cy="584200"/>
          </a:xfrm>
          <a:prstGeom prst="rect">
            <a:avLst/>
          </a:prstGeom>
          <a:noFill/>
          <a:ln w="9525">
            <a:noFill/>
            <a:miter lim="800000"/>
            <a:headEnd/>
            <a:tailEnd/>
          </a:ln>
        </p:spPr>
        <p:txBody>
          <a:bodyPr/>
          <a:lstStyle/>
          <a:p>
            <a:pPr>
              <a:spcBef>
                <a:spcPct val="20000"/>
              </a:spcBef>
            </a:pPr>
            <a:endParaRPr lang="en-US" sz="2800" b="1">
              <a:latin typeface="Arial" charset="0"/>
            </a:endParaRPr>
          </a:p>
        </p:txBody>
      </p:sp>
      <p:sp>
        <p:nvSpPr>
          <p:cNvPr id="16389" name="Text Box 19"/>
          <p:cNvSpPr txBox="1">
            <a:spLocks noChangeArrowheads="1"/>
          </p:cNvSpPr>
          <p:nvPr/>
        </p:nvSpPr>
        <p:spPr bwMode="auto">
          <a:xfrm>
            <a:off x="2819400" y="609600"/>
            <a:ext cx="3657600" cy="519113"/>
          </a:xfrm>
          <a:prstGeom prst="rect">
            <a:avLst/>
          </a:prstGeom>
          <a:noFill/>
          <a:ln w="9525">
            <a:noFill/>
            <a:miter lim="800000"/>
            <a:headEnd/>
            <a:tailEnd/>
          </a:ln>
        </p:spPr>
        <p:txBody>
          <a:bodyPr>
            <a:spAutoFit/>
          </a:bodyPr>
          <a:lstStyle/>
          <a:p>
            <a:pPr algn="ctr">
              <a:spcBef>
                <a:spcPct val="50000"/>
              </a:spcBef>
            </a:pPr>
            <a:r>
              <a:rPr lang="vi-VN" sz="2800" b="1" i="1" u="sng">
                <a:solidFill>
                  <a:srgbClr val="0000FF"/>
                </a:solidFill>
                <a:latin typeface="Arial" charset="0"/>
              </a:rPr>
              <a:t>Tự nhiên và xã hội</a:t>
            </a:r>
          </a:p>
        </p:txBody>
      </p:sp>
      <p:sp>
        <p:nvSpPr>
          <p:cNvPr id="16390" name="Text Box 20"/>
          <p:cNvSpPr txBox="1">
            <a:spLocks noChangeArrowheads="1"/>
          </p:cNvSpPr>
          <p:nvPr/>
        </p:nvSpPr>
        <p:spPr bwMode="auto">
          <a:xfrm>
            <a:off x="990600" y="990600"/>
            <a:ext cx="2133600" cy="457200"/>
          </a:xfrm>
          <a:prstGeom prst="rect">
            <a:avLst/>
          </a:prstGeom>
          <a:noFill/>
          <a:ln w="9525">
            <a:noFill/>
            <a:miter lim="800000"/>
            <a:headEnd/>
            <a:tailEnd/>
          </a:ln>
        </p:spPr>
        <p:txBody>
          <a:bodyPr>
            <a:spAutoFit/>
          </a:bodyPr>
          <a:lstStyle/>
          <a:p>
            <a:pPr algn="ctr">
              <a:spcBef>
                <a:spcPct val="20000"/>
              </a:spcBef>
            </a:pPr>
            <a:r>
              <a:rPr lang="vi-VN" sz="2400" i="1" u="sng">
                <a:solidFill>
                  <a:srgbClr val="0000FF"/>
                </a:solidFill>
                <a:latin typeface="Arial" charset="0"/>
              </a:rPr>
              <a:t>Bài 12</a:t>
            </a:r>
            <a:r>
              <a:rPr lang="vi-VN" sz="2400" b="1">
                <a:solidFill>
                  <a:srgbClr val="0000FF"/>
                </a:solidFill>
                <a:latin typeface="Arial" charset="0"/>
              </a:rPr>
              <a:t>:</a:t>
            </a:r>
          </a:p>
        </p:txBody>
      </p:sp>
      <p:sp>
        <p:nvSpPr>
          <p:cNvPr id="16391" name="WordArt 21"/>
          <p:cNvSpPr>
            <a:spLocks noChangeArrowheads="1" noChangeShapeType="1" noTextEdit="1"/>
          </p:cNvSpPr>
          <p:nvPr/>
        </p:nvSpPr>
        <p:spPr bwMode="auto">
          <a:xfrm>
            <a:off x="2743200" y="1219200"/>
            <a:ext cx="4038600" cy="6858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CƠ QUAN THẦN KINH </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33814" name="Text Box 22"/>
          <p:cNvSpPr txBox="1">
            <a:spLocks noChangeArrowheads="1"/>
          </p:cNvSpPr>
          <p:nvPr/>
        </p:nvSpPr>
        <p:spPr bwMode="auto">
          <a:xfrm>
            <a:off x="838200" y="2133600"/>
            <a:ext cx="7086600" cy="1463675"/>
          </a:xfrm>
          <a:prstGeom prst="rect">
            <a:avLst/>
          </a:prstGeom>
          <a:noFill/>
          <a:ln w="9525">
            <a:noFill/>
            <a:miter lim="800000"/>
            <a:headEnd/>
            <a:tailEnd/>
          </a:ln>
        </p:spPr>
        <p:txBody>
          <a:bodyPr>
            <a:spAutoFit/>
          </a:bodyPr>
          <a:lstStyle/>
          <a:p>
            <a:pPr>
              <a:spcBef>
                <a:spcPct val="50000"/>
              </a:spcBef>
              <a:buFontTx/>
              <a:buChar char="-"/>
            </a:pPr>
            <a:r>
              <a:rPr lang="en-US" sz="2000" b="1">
                <a:solidFill>
                  <a:schemeClr val="accent2"/>
                </a:solidFill>
                <a:latin typeface="Arial" charset="0"/>
              </a:rPr>
              <a:t>Cơ quan thần kinh gồm : Não, tuỷ sống, các dây thần kinh. </a:t>
            </a:r>
          </a:p>
          <a:p>
            <a:pPr>
              <a:spcBef>
                <a:spcPct val="50000"/>
              </a:spcBef>
              <a:buFontTx/>
              <a:buChar char="-"/>
            </a:pPr>
            <a:r>
              <a:rPr lang="en-US" sz="2000" b="1">
                <a:solidFill>
                  <a:schemeClr val="accent2"/>
                </a:solidFill>
                <a:latin typeface="Arial" charset="0"/>
              </a:rPr>
              <a:t>Não được bảo vệ trong hộp sọ, tuỷ sống được bảo vệ trong cột sống. </a:t>
            </a:r>
          </a:p>
        </p:txBody>
      </p:sp>
      <p:sp>
        <p:nvSpPr>
          <p:cNvPr id="33816" name="Text Box 24"/>
          <p:cNvSpPr txBox="1">
            <a:spLocks noChangeArrowheads="1"/>
          </p:cNvSpPr>
          <p:nvPr/>
        </p:nvSpPr>
        <p:spPr bwMode="auto">
          <a:xfrm>
            <a:off x="838200" y="3657600"/>
            <a:ext cx="6934200" cy="2073275"/>
          </a:xfrm>
          <a:prstGeom prst="rect">
            <a:avLst/>
          </a:prstGeom>
          <a:noFill/>
          <a:ln w="9525">
            <a:noFill/>
            <a:miter lim="800000"/>
            <a:headEnd/>
            <a:tailEnd/>
          </a:ln>
        </p:spPr>
        <p:txBody>
          <a:bodyPr>
            <a:spAutoFit/>
          </a:bodyPr>
          <a:lstStyle/>
          <a:p>
            <a:pPr>
              <a:spcBef>
                <a:spcPct val="50000"/>
              </a:spcBef>
              <a:buFontTx/>
              <a:buChar char="-"/>
            </a:pPr>
            <a:r>
              <a:rPr lang="en-US" sz="2000" b="1">
                <a:solidFill>
                  <a:schemeClr val="accent2"/>
                </a:solidFill>
                <a:latin typeface="Arial" charset="0"/>
              </a:rPr>
              <a:t>Não và tuỷ sống là trung ương thàn kinh điều khiển mọi hoạt động của cơ thể. </a:t>
            </a:r>
          </a:p>
          <a:p>
            <a:pPr>
              <a:spcBef>
                <a:spcPct val="50000"/>
              </a:spcBef>
              <a:buFontTx/>
              <a:buChar char="-"/>
            </a:pPr>
            <a:r>
              <a:rPr lang="en-US" sz="2000" b="1">
                <a:solidFill>
                  <a:schemeClr val="accent2"/>
                </a:solidFill>
                <a:latin typeface="Arial" charset="0"/>
              </a:rPr>
              <a:t>Một số dây thần kinh dẫn luồng thần kinh nhận được từ các cơ quan của cơ thể về não hoặc tuỷ sống. Một số dây thần kinh khác lại dẫn luồng thần kinh từ não hoặc tuỷ sống đến các cơ quan.</a:t>
            </a:r>
          </a:p>
        </p:txBody>
      </p:sp>
      <p:pic>
        <p:nvPicPr>
          <p:cNvPr id="16394" name="Picture 25" descr="POINSET2"/>
          <p:cNvPicPr>
            <a:picLocks noChangeAspect="1" noChangeArrowheads="1"/>
          </p:cNvPicPr>
          <p:nvPr/>
        </p:nvPicPr>
        <p:blipFill>
          <a:blip r:embed="rId3"/>
          <a:srcRect/>
          <a:stretch>
            <a:fillRect/>
          </a:stretch>
        </p:blipFill>
        <p:spPr bwMode="auto">
          <a:xfrm rot="-5400000">
            <a:off x="240506" y="4864894"/>
            <a:ext cx="1652588" cy="1828800"/>
          </a:xfrm>
          <a:prstGeom prst="rect">
            <a:avLst/>
          </a:prstGeom>
          <a:noFill/>
          <a:ln w="9525">
            <a:noFill/>
            <a:miter lim="800000"/>
            <a:headEnd/>
            <a:tailEnd/>
          </a:ln>
        </p:spPr>
      </p:pic>
      <p:pic>
        <p:nvPicPr>
          <p:cNvPr id="16395" name="Picture 26" descr="POINSET2"/>
          <p:cNvPicPr>
            <a:picLocks noChangeAspect="1" noChangeArrowheads="1"/>
          </p:cNvPicPr>
          <p:nvPr/>
        </p:nvPicPr>
        <p:blipFill>
          <a:blip r:embed="rId3"/>
          <a:srcRect/>
          <a:stretch>
            <a:fillRect/>
          </a:stretch>
        </p:blipFill>
        <p:spPr bwMode="auto">
          <a:xfrm rot="10800000">
            <a:off x="6858000" y="4800600"/>
            <a:ext cx="1652588" cy="1828800"/>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814">
                                            <p:txEl>
                                              <p:pRg st="0" end="0"/>
                                            </p:txEl>
                                          </p:spTgt>
                                        </p:tgtEl>
                                        <p:attrNameLst>
                                          <p:attrName>style.visibility</p:attrName>
                                        </p:attrNameLst>
                                      </p:cBhvr>
                                      <p:to>
                                        <p:strVal val="visible"/>
                                      </p:to>
                                    </p:set>
                                    <p:animEffect transition="in" filter="blinds(horizontal)">
                                      <p:cBhvr>
                                        <p:cTn id="7" dur="1000"/>
                                        <p:tgtEl>
                                          <p:spTgt spid="33814">
                                            <p:txEl>
                                              <p:pRg st="0" end="0"/>
                                            </p:txEl>
                                          </p:spTgt>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33814">
                                            <p:txEl>
                                              <p:pRg st="1" end="1"/>
                                            </p:txEl>
                                          </p:spTgt>
                                        </p:tgtEl>
                                        <p:attrNameLst>
                                          <p:attrName>style.visibility</p:attrName>
                                        </p:attrNameLst>
                                      </p:cBhvr>
                                      <p:to>
                                        <p:strVal val="visible"/>
                                      </p:to>
                                    </p:set>
                                    <p:animEffect transition="in" filter="blinds(horizontal)">
                                      <p:cBhvr>
                                        <p:cTn id="11" dur="1000"/>
                                        <p:tgtEl>
                                          <p:spTgt spid="33814">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33816">
                                            <p:txEl>
                                              <p:pRg st="0" end="0"/>
                                            </p:txEl>
                                          </p:spTgt>
                                        </p:tgtEl>
                                        <p:attrNameLst>
                                          <p:attrName>style.visibility</p:attrName>
                                        </p:attrNameLst>
                                      </p:cBhvr>
                                      <p:to>
                                        <p:strVal val="visible"/>
                                      </p:to>
                                    </p:set>
                                    <p:animEffect transition="in" filter="blinds(horizontal)">
                                      <p:cBhvr>
                                        <p:cTn id="16" dur="1000"/>
                                        <p:tgtEl>
                                          <p:spTgt spid="33816">
                                            <p:txEl>
                                              <p:pRg st="0" end="0"/>
                                            </p:txEl>
                                          </p:spTgt>
                                        </p:tgtEl>
                                      </p:cBhvr>
                                    </p:animEffect>
                                  </p:childTnLst>
                                </p:cTn>
                              </p:par>
                            </p:childTnLst>
                          </p:cTn>
                        </p:par>
                        <p:par>
                          <p:cTn id="17" fill="hold" nodeType="afterGroup">
                            <p:stCondLst>
                              <p:cond delay="1000"/>
                            </p:stCondLst>
                            <p:childTnLst>
                              <p:par>
                                <p:cTn id="18" presetID="3" presetClass="entr" presetSubtype="10" fill="hold" nodeType="afterEffect">
                                  <p:stCondLst>
                                    <p:cond delay="0"/>
                                  </p:stCondLst>
                                  <p:childTnLst>
                                    <p:set>
                                      <p:cBhvr>
                                        <p:cTn id="19" dur="1" fill="hold">
                                          <p:stCondLst>
                                            <p:cond delay="0"/>
                                          </p:stCondLst>
                                        </p:cTn>
                                        <p:tgtEl>
                                          <p:spTgt spid="33816">
                                            <p:txEl>
                                              <p:pRg st="1" end="1"/>
                                            </p:txEl>
                                          </p:spTgt>
                                        </p:tgtEl>
                                        <p:attrNameLst>
                                          <p:attrName>style.visibility</p:attrName>
                                        </p:attrNameLst>
                                      </p:cBhvr>
                                      <p:to>
                                        <p:strVal val="visible"/>
                                      </p:to>
                                    </p:set>
                                    <p:animEffect transition="in" filter="blinds(horizontal)">
                                      <p:cBhvr>
                                        <p:cTn id="20" dur="1000"/>
                                        <p:tgtEl>
                                          <p:spTgt spid="338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smtClean="0"/>
          </a:p>
        </p:txBody>
      </p:sp>
      <p:sp>
        <p:nvSpPr>
          <p:cNvPr id="3075" name="Rectangle 3"/>
          <p:cNvSpPr>
            <a:spLocks noGrp="1" noChangeArrowheads="1"/>
          </p:cNvSpPr>
          <p:nvPr>
            <p:ph type="body" idx="1"/>
          </p:nvPr>
        </p:nvSpPr>
        <p:spPr/>
        <p:txBody>
          <a:bodyPr/>
          <a:lstStyle/>
          <a:p>
            <a:pPr eaLnBrk="1" hangingPunct="1"/>
            <a:endParaRPr lang="en-US" smtClean="0"/>
          </a:p>
        </p:txBody>
      </p:sp>
      <p:pic>
        <p:nvPicPr>
          <p:cNvPr id="3076" name="Picture 4" descr="1"/>
          <p:cNvPicPr>
            <a:picLocks noChangeAspect="1" noChangeArrowheads="1"/>
          </p:cNvPicPr>
          <p:nvPr/>
        </p:nvPicPr>
        <p:blipFill>
          <a:blip r:embed="rId3"/>
          <a:srcRect/>
          <a:stretch>
            <a:fillRect/>
          </a:stretch>
        </p:blipFill>
        <p:spPr bwMode="auto">
          <a:xfrm>
            <a:off x="0" y="0"/>
            <a:ext cx="9144000" cy="6915150"/>
          </a:xfrm>
          <a:prstGeom prst="rect">
            <a:avLst/>
          </a:prstGeom>
          <a:noFill/>
          <a:ln w="9525">
            <a:noFill/>
            <a:miter lim="800000"/>
            <a:headEnd/>
            <a:tailEnd/>
          </a:ln>
        </p:spPr>
      </p:pic>
      <p:sp>
        <p:nvSpPr>
          <p:cNvPr id="3077" name="Text Box 5"/>
          <p:cNvSpPr txBox="1">
            <a:spLocks noChangeArrowheads="1"/>
          </p:cNvSpPr>
          <p:nvPr/>
        </p:nvSpPr>
        <p:spPr bwMode="auto">
          <a:xfrm>
            <a:off x="2743200" y="3200400"/>
            <a:ext cx="41910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59398" name="AutoShape 6"/>
          <p:cNvSpPr>
            <a:spLocks noChangeArrowheads="1"/>
          </p:cNvSpPr>
          <p:nvPr/>
        </p:nvSpPr>
        <p:spPr bwMode="auto">
          <a:xfrm>
            <a:off x="2286000" y="1143000"/>
            <a:ext cx="4572000" cy="3657600"/>
          </a:xfrm>
          <a:prstGeom prst="irregularSeal1">
            <a:avLst/>
          </a:prstGeom>
          <a:solidFill>
            <a:schemeClr val="accent1"/>
          </a:solidFill>
          <a:ln w="9525">
            <a:solidFill>
              <a:schemeClr val="tx1"/>
            </a:solidFill>
            <a:miter lim="800000"/>
            <a:headEnd/>
            <a:tailEnd/>
          </a:ln>
        </p:spPr>
        <p:txBody>
          <a:bodyPr wrap="none" anchor="ctr"/>
          <a:lstStyle/>
          <a:p>
            <a:pPr algn="ctr"/>
            <a:endParaRPr lang="en-US">
              <a:latin typeface="Arial" charset="0"/>
            </a:endParaRPr>
          </a:p>
        </p:txBody>
      </p:sp>
      <p:sp>
        <p:nvSpPr>
          <p:cNvPr id="59399" name="Text Box 7"/>
          <p:cNvSpPr txBox="1">
            <a:spLocks noChangeArrowheads="1"/>
          </p:cNvSpPr>
          <p:nvPr/>
        </p:nvSpPr>
        <p:spPr bwMode="auto">
          <a:xfrm>
            <a:off x="3581400" y="2362200"/>
            <a:ext cx="1981200" cy="1465263"/>
          </a:xfrm>
          <a:prstGeom prst="rect">
            <a:avLst/>
          </a:prstGeom>
          <a:noFill/>
          <a:ln w="9525">
            <a:noFill/>
            <a:miter lim="800000"/>
            <a:headEnd/>
            <a:tailEnd/>
          </a:ln>
        </p:spPr>
        <p:txBody>
          <a:bodyPr>
            <a:spAutoFit/>
          </a:bodyPr>
          <a:lstStyle/>
          <a:p>
            <a:pPr>
              <a:spcBef>
                <a:spcPct val="50000"/>
              </a:spcBef>
            </a:pPr>
            <a:r>
              <a:rPr lang="vi-VN">
                <a:latin typeface="Arial" charset="0"/>
              </a:rPr>
              <a:t>Để</a:t>
            </a:r>
            <a:r>
              <a:rPr lang="en-US">
                <a:latin typeface="Arial" charset="0"/>
              </a:rPr>
              <a:t> b</a:t>
            </a:r>
            <a:r>
              <a:rPr lang="vi-VN">
                <a:latin typeface="Arial" charset="0"/>
              </a:rPr>
              <a:t>ảo</a:t>
            </a:r>
            <a:r>
              <a:rPr lang="en-US">
                <a:latin typeface="Arial" charset="0"/>
              </a:rPr>
              <a:t> v</a:t>
            </a:r>
            <a:r>
              <a:rPr lang="vi-VN">
                <a:latin typeface="Arial" charset="0"/>
              </a:rPr>
              <a:t>ệ</a:t>
            </a:r>
            <a:r>
              <a:rPr lang="en-US">
                <a:latin typeface="Arial" charset="0"/>
              </a:rPr>
              <a:t> v</a:t>
            </a:r>
            <a:r>
              <a:rPr lang="vi-VN">
                <a:latin typeface="Arial" charset="0"/>
              </a:rPr>
              <a:t>à</a:t>
            </a:r>
            <a:r>
              <a:rPr lang="en-US">
                <a:latin typeface="Arial" charset="0"/>
              </a:rPr>
              <a:t> gi</a:t>
            </a:r>
            <a:r>
              <a:rPr lang="vi-VN">
                <a:latin typeface="Arial" charset="0"/>
              </a:rPr>
              <a:t>ữ</a:t>
            </a:r>
            <a:r>
              <a:rPr lang="en-US">
                <a:latin typeface="Arial" charset="0"/>
              </a:rPr>
              <a:t> v</a:t>
            </a:r>
            <a:r>
              <a:rPr lang="vi-VN">
                <a:latin typeface="Arial" charset="0"/>
              </a:rPr>
              <a:t>ệ</a:t>
            </a:r>
            <a:r>
              <a:rPr lang="en-US">
                <a:latin typeface="Arial" charset="0"/>
              </a:rPr>
              <a:t> sinh c</a:t>
            </a:r>
            <a:r>
              <a:rPr lang="vi-VN">
                <a:latin typeface="Arial" charset="0"/>
              </a:rPr>
              <a:t>ơ</a:t>
            </a:r>
            <a:r>
              <a:rPr lang="en-US">
                <a:latin typeface="Arial" charset="0"/>
              </a:rPr>
              <a:t> quan b</a:t>
            </a:r>
            <a:r>
              <a:rPr lang="vi-VN">
                <a:latin typeface="Arial" charset="0"/>
              </a:rPr>
              <a:t>ài</a:t>
            </a:r>
            <a:r>
              <a:rPr lang="en-US">
                <a:latin typeface="Arial" charset="0"/>
              </a:rPr>
              <a:t> ti</a:t>
            </a:r>
            <a:r>
              <a:rPr lang="vi-VN">
                <a:latin typeface="Arial" charset="0"/>
              </a:rPr>
              <a:t>ết</a:t>
            </a:r>
            <a:r>
              <a:rPr lang="en-US">
                <a:latin typeface="Arial" charset="0"/>
              </a:rPr>
              <a:t> n</a:t>
            </a:r>
            <a:r>
              <a:rPr lang="vi-VN">
                <a:latin typeface="Arial" charset="0"/>
              </a:rPr>
              <a:t>ước</a:t>
            </a:r>
            <a:r>
              <a:rPr lang="en-US">
                <a:latin typeface="Arial" charset="0"/>
              </a:rPr>
              <a:t> ti</a:t>
            </a:r>
            <a:r>
              <a:rPr lang="vi-VN">
                <a:latin typeface="Arial" charset="0"/>
              </a:rPr>
              <a:t>ể</a:t>
            </a:r>
            <a:r>
              <a:rPr lang="en-US">
                <a:latin typeface="Arial" charset="0"/>
              </a:rPr>
              <a:t>u, ch</a:t>
            </a:r>
            <a:r>
              <a:rPr lang="vi-VN">
                <a:latin typeface="Arial" charset="0"/>
              </a:rPr>
              <a:t>úng</a:t>
            </a:r>
            <a:r>
              <a:rPr lang="en-US">
                <a:latin typeface="Arial" charset="0"/>
              </a:rPr>
              <a:t> ta c</a:t>
            </a:r>
            <a:r>
              <a:rPr lang="vi-VN">
                <a:latin typeface="Arial" charset="0"/>
              </a:rPr>
              <a:t>ần</a:t>
            </a:r>
            <a:r>
              <a:rPr lang="en-US">
                <a:latin typeface="Arial" charset="0"/>
              </a:rPr>
              <a:t> l</a:t>
            </a:r>
            <a:r>
              <a:rPr lang="vi-VN">
                <a:latin typeface="Arial" charset="0"/>
              </a:rPr>
              <a:t>à</a:t>
            </a:r>
            <a:r>
              <a:rPr lang="en-US">
                <a:latin typeface="Arial" charset="0"/>
              </a:rPr>
              <a:t>m g</a:t>
            </a:r>
            <a:r>
              <a:rPr lang="vi-VN">
                <a:latin typeface="Arial" charset="0"/>
              </a:rPr>
              <a:t>ì</a:t>
            </a:r>
            <a:r>
              <a:rPr lang="en-US">
                <a:latin typeface="Arial" charset="0"/>
              </a:rPr>
              <a:t> ?</a:t>
            </a:r>
            <a:endParaRPr lang="vi-VN">
              <a:latin typeface="Arial" charset="0"/>
            </a:endParaRPr>
          </a:p>
        </p:txBody>
      </p:sp>
      <p:sp>
        <p:nvSpPr>
          <p:cNvPr id="3080" name="Text Box 8"/>
          <p:cNvSpPr txBox="1">
            <a:spLocks noChangeArrowheads="1"/>
          </p:cNvSpPr>
          <p:nvPr/>
        </p:nvSpPr>
        <p:spPr bwMode="auto">
          <a:xfrm>
            <a:off x="1447800" y="304800"/>
            <a:ext cx="5791200" cy="701675"/>
          </a:xfrm>
          <a:prstGeom prst="rect">
            <a:avLst/>
          </a:prstGeom>
          <a:noFill/>
          <a:ln w="9525">
            <a:noFill/>
            <a:miter lim="800000"/>
            <a:headEnd/>
            <a:tailEnd/>
          </a:ln>
        </p:spPr>
        <p:txBody>
          <a:bodyPr>
            <a:spAutoFit/>
          </a:bodyPr>
          <a:lstStyle/>
          <a:p>
            <a:pPr algn="ctr">
              <a:spcBef>
                <a:spcPct val="50000"/>
              </a:spcBef>
            </a:pPr>
            <a:r>
              <a:rPr lang="en-US" sz="4000" b="1">
                <a:solidFill>
                  <a:srgbClr val="FF6600"/>
                </a:solidFill>
                <a:latin typeface="Arial" charset="0"/>
              </a:rPr>
              <a:t>Kiểm tra bài cũ </a:t>
            </a:r>
          </a:p>
        </p:txBody>
      </p:sp>
      <p:sp>
        <p:nvSpPr>
          <p:cNvPr id="59401" name="Text Box 9"/>
          <p:cNvSpPr txBox="1">
            <a:spLocks noChangeArrowheads="1"/>
          </p:cNvSpPr>
          <p:nvPr/>
        </p:nvSpPr>
        <p:spPr bwMode="auto">
          <a:xfrm>
            <a:off x="2971800" y="1905000"/>
            <a:ext cx="3352800" cy="2657475"/>
          </a:xfrm>
          <a:prstGeom prst="rect">
            <a:avLst/>
          </a:prstGeom>
          <a:solidFill>
            <a:schemeClr val="accent1"/>
          </a:solidFill>
          <a:ln w="9525">
            <a:solidFill>
              <a:schemeClr val="hlink"/>
            </a:solidFill>
            <a:miter lim="800000"/>
            <a:headEnd/>
            <a:tailEnd/>
          </a:ln>
        </p:spPr>
        <p:txBody>
          <a:bodyPr>
            <a:spAutoFit/>
          </a:bodyPr>
          <a:lstStyle/>
          <a:p>
            <a:pPr>
              <a:spcBef>
                <a:spcPct val="50000"/>
              </a:spcBef>
            </a:pPr>
            <a:r>
              <a:rPr lang="en-US" sz="2400">
                <a:solidFill>
                  <a:schemeClr val="accent2"/>
                </a:solidFill>
                <a:latin typeface="Arial" charset="0"/>
              </a:rPr>
              <a:t>Chúng ta cần tắm rửa sạch sẽ, thường xuyên thay quần áo, đặc biệt là quần áo lót. Hàng ngày cần uống đủ nước và không nhin đi tiểu</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59398"/>
                                        </p:tgtEl>
                                        <p:attrNameLst>
                                          <p:attrName>style.visibility</p:attrName>
                                        </p:attrNameLst>
                                      </p:cBhvr>
                                      <p:to>
                                        <p:strVal val="visible"/>
                                      </p:to>
                                    </p:set>
                                    <p:anim calcmode="lin" valueType="num">
                                      <p:cBhvr>
                                        <p:cTn id="7" dur="500" fill="hold"/>
                                        <p:tgtEl>
                                          <p:spTgt spid="59398"/>
                                        </p:tgtEl>
                                        <p:attrNameLst>
                                          <p:attrName>ppt_w</p:attrName>
                                        </p:attrNameLst>
                                      </p:cBhvr>
                                      <p:tavLst>
                                        <p:tav tm="0">
                                          <p:val>
                                            <p:fltVal val="0"/>
                                          </p:val>
                                        </p:tav>
                                        <p:tav tm="100000">
                                          <p:val>
                                            <p:strVal val="#ppt_w"/>
                                          </p:val>
                                        </p:tav>
                                      </p:tavLst>
                                    </p:anim>
                                    <p:anim calcmode="lin" valueType="num">
                                      <p:cBhvr>
                                        <p:cTn id="8" dur="500" fill="hold"/>
                                        <p:tgtEl>
                                          <p:spTgt spid="5939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9399"/>
                                        </p:tgtEl>
                                        <p:attrNameLst>
                                          <p:attrName>style.visibility</p:attrName>
                                        </p:attrNameLst>
                                      </p:cBhvr>
                                      <p:to>
                                        <p:strVal val="visible"/>
                                      </p:to>
                                    </p:set>
                                    <p:anim calcmode="lin" valueType="num">
                                      <p:cBhvr>
                                        <p:cTn id="11" dur="500" fill="hold"/>
                                        <p:tgtEl>
                                          <p:spTgt spid="59399"/>
                                        </p:tgtEl>
                                        <p:attrNameLst>
                                          <p:attrName>ppt_w</p:attrName>
                                        </p:attrNameLst>
                                      </p:cBhvr>
                                      <p:tavLst>
                                        <p:tav tm="0">
                                          <p:val>
                                            <p:fltVal val="0"/>
                                          </p:val>
                                        </p:tav>
                                        <p:tav tm="100000">
                                          <p:val>
                                            <p:strVal val="#ppt_w"/>
                                          </p:val>
                                        </p:tav>
                                      </p:tavLst>
                                    </p:anim>
                                    <p:anim calcmode="lin" valueType="num">
                                      <p:cBhvr>
                                        <p:cTn id="12" dur="500" fill="hold"/>
                                        <p:tgtEl>
                                          <p:spTgt spid="59399"/>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59401"/>
                                        </p:tgtEl>
                                        <p:attrNameLst>
                                          <p:attrName>style.visibility</p:attrName>
                                        </p:attrNameLst>
                                      </p:cBhvr>
                                      <p:to>
                                        <p:strVal val="visible"/>
                                      </p:to>
                                    </p:set>
                                    <p:anim calcmode="lin" valueType="num">
                                      <p:cBhvr>
                                        <p:cTn id="17" dur="1000" fill="hold"/>
                                        <p:tgtEl>
                                          <p:spTgt spid="59401"/>
                                        </p:tgtEl>
                                        <p:attrNameLst>
                                          <p:attrName>ppt_w</p:attrName>
                                        </p:attrNameLst>
                                      </p:cBhvr>
                                      <p:tavLst>
                                        <p:tav tm="0">
                                          <p:val>
                                            <p:fltVal val="0"/>
                                          </p:val>
                                        </p:tav>
                                        <p:tav tm="100000">
                                          <p:val>
                                            <p:strVal val="#ppt_w"/>
                                          </p:val>
                                        </p:tav>
                                      </p:tavLst>
                                    </p:anim>
                                    <p:anim calcmode="lin" valueType="num">
                                      <p:cBhvr>
                                        <p:cTn id="18" dur="1000" fill="hold"/>
                                        <p:tgtEl>
                                          <p:spTgt spid="59401"/>
                                        </p:tgtEl>
                                        <p:attrNameLst>
                                          <p:attrName>ppt_h</p:attrName>
                                        </p:attrNameLst>
                                      </p:cBhvr>
                                      <p:tavLst>
                                        <p:tav tm="0">
                                          <p:val>
                                            <p:fltVal val="0"/>
                                          </p:val>
                                        </p:tav>
                                        <p:tav tm="100000">
                                          <p:val>
                                            <p:strVal val="#ppt_h"/>
                                          </p:val>
                                        </p:tav>
                                      </p:tavLst>
                                    </p:anim>
                                  </p:childTnLst>
                                </p:cTn>
                              </p:par>
                              <p:par>
                                <p:cTn id="19" presetID="8" presetClass="exit" presetSubtype="16" fill="hold" grpId="0" nodeType="withEffect">
                                  <p:stCondLst>
                                    <p:cond delay="0"/>
                                  </p:stCondLst>
                                  <p:childTnLst>
                                    <p:animEffect transition="out" filter="diamond(in)">
                                      <p:cBhvr>
                                        <p:cTn id="20" dur="2000"/>
                                        <p:tgtEl>
                                          <p:spTgt spid="59398"/>
                                        </p:tgtEl>
                                      </p:cBhvr>
                                    </p:animEffect>
                                    <p:set>
                                      <p:cBhvr>
                                        <p:cTn id="21" dur="1" fill="hold">
                                          <p:stCondLst>
                                            <p:cond delay="1999"/>
                                          </p:stCondLst>
                                        </p:cTn>
                                        <p:tgtEl>
                                          <p:spTgt spid="593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nimBg="1"/>
      <p:bldP spid="5939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2" descr="POINSET2"/>
          <p:cNvPicPr>
            <a:picLocks noChangeAspect="1" noChangeArrowheads="1"/>
          </p:cNvPicPr>
          <p:nvPr/>
        </p:nvPicPr>
        <p:blipFill>
          <a:blip r:embed="rId3"/>
          <a:srcRect/>
          <a:stretch>
            <a:fillRect/>
          </a:stretch>
        </p:blipFill>
        <p:spPr bwMode="auto">
          <a:xfrm rot="5400000">
            <a:off x="7098506" y="292894"/>
            <a:ext cx="1652588" cy="1828800"/>
          </a:xfrm>
          <a:prstGeom prst="rect">
            <a:avLst/>
          </a:prstGeom>
          <a:noFill/>
          <a:ln w="9525">
            <a:noFill/>
            <a:miter lim="800000"/>
            <a:headEnd/>
            <a:tailEnd/>
          </a:ln>
        </p:spPr>
      </p:pic>
      <p:pic>
        <p:nvPicPr>
          <p:cNvPr id="4099" name="Picture 33" descr="POINSET2"/>
          <p:cNvPicPr>
            <a:picLocks noChangeAspect="1" noChangeArrowheads="1"/>
          </p:cNvPicPr>
          <p:nvPr/>
        </p:nvPicPr>
        <p:blipFill>
          <a:blip r:embed="rId3"/>
          <a:srcRect/>
          <a:stretch>
            <a:fillRect/>
          </a:stretch>
        </p:blipFill>
        <p:spPr bwMode="auto">
          <a:xfrm>
            <a:off x="304800" y="304800"/>
            <a:ext cx="1652588" cy="1828800"/>
          </a:xfrm>
          <a:prstGeom prst="rect">
            <a:avLst/>
          </a:prstGeom>
          <a:noFill/>
          <a:ln w="9525">
            <a:noFill/>
            <a:miter lim="800000"/>
            <a:headEnd/>
            <a:tailEnd/>
          </a:ln>
        </p:spPr>
      </p:pic>
      <p:sp>
        <p:nvSpPr>
          <p:cNvPr id="4100" name="Rectangle 65"/>
          <p:cNvSpPr>
            <a:spLocks noChangeArrowheads="1"/>
          </p:cNvSpPr>
          <p:nvPr/>
        </p:nvSpPr>
        <p:spPr bwMode="auto">
          <a:xfrm>
            <a:off x="6934200" y="4495800"/>
            <a:ext cx="1117600" cy="584200"/>
          </a:xfrm>
          <a:prstGeom prst="rect">
            <a:avLst/>
          </a:prstGeom>
          <a:noFill/>
          <a:ln w="9525">
            <a:noFill/>
            <a:miter lim="800000"/>
            <a:headEnd/>
            <a:tailEnd/>
          </a:ln>
        </p:spPr>
        <p:txBody>
          <a:bodyPr/>
          <a:lstStyle/>
          <a:p>
            <a:pPr>
              <a:spcBef>
                <a:spcPct val="20000"/>
              </a:spcBef>
            </a:pPr>
            <a:endParaRPr lang="en-US" sz="2800" b="1">
              <a:latin typeface="Arial" charset="0"/>
            </a:endParaRPr>
          </a:p>
        </p:txBody>
      </p:sp>
      <p:sp>
        <p:nvSpPr>
          <p:cNvPr id="4101" name="Text Box 87"/>
          <p:cNvSpPr txBox="1">
            <a:spLocks noChangeArrowheads="1"/>
          </p:cNvSpPr>
          <p:nvPr/>
        </p:nvSpPr>
        <p:spPr bwMode="auto">
          <a:xfrm>
            <a:off x="2667000" y="1752600"/>
            <a:ext cx="3657600" cy="519113"/>
          </a:xfrm>
          <a:prstGeom prst="rect">
            <a:avLst/>
          </a:prstGeom>
          <a:noFill/>
          <a:ln w="9525">
            <a:noFill/>
            <a:miter lim="800000"/>
            <a:headEnd/>
            <a:tailEnd/>
          </a:ln>
        </p:spPr>
        <p:txBody>
          <a:bodyPr>
            <a:spAutoFit/>
          </a:bodyPr>
          <a:lstStyle/>
          <a:p>
            <a:pPr algn="ctr">
              <a:spcBef>
                <a:spcPct val="50000"/>
              </a:spcBef>
            </a:pPr>
            <a:r>
              <a:rPr lang="vi-VN" sz="2800" b="1" i="1" u="sng">
                <a:solidFill>
                  <a:srgbClr val="0000FF"/>
                </a:solidFill>
                <a:latin typeface="Arial" charset="0"/>
              </a:rPr>
              <a:t>Tự nhiên và xã hội</a:t>
            </a:r>
          </a:p>
        </p:txBody>
      </p:sp>
      <p:sp>
        <p:nvSpPr>
          <p:cNvPr id="4102" name="Text Box 91"/>
          <p:cNvSpPr txBox="1">
            <a:spLocks noChangeArrowheads="1"/>
          </p:cNvSpPr>
          <p:nvPr/>
        </p:nvSpPr>
        <p:spPr bwMode="auto">
          <a:xfrm>
            <a:off x="1143000" y="2286000"/>
            <a:ext cx="1524000" cy="579438"/>
          </a:xfrm>
          <a:prstGeom prst="rect">
            <a:avLst/>
          </a:prstGeom>
          <a:noFill/>
          <a:ln w="9525">
            <a:noFill/>
            <a:miter lim="800000"/>
            <a:headEnd/>
            <a:tailEnd/>
          </a:ln>
        </p:spPr>
        <p:txBody>
          <a:bodyPr>
            <a:spAutoFit/>
          </a:bodyPr>
          <a:lstStyle/>
          <a:p>
            <a:pPr>
              <a:spcBef>
                <a:spcPct val="50000"/>
              </a:spcBef>
            </a:pPr>
            <a:r>
              <a:rPr lang="en-US" sz="3200" b="1">
                <a:solidFill>
                  <a:srgbClr val="0000FF"/>
                </a:solidFill>
                <a:latin typeface="Arial" charset="0"/>
              </a:rPr>
              <a:t>Bài 12</a:t>
            </a:r>
          </a:p>
        </p:txBody>
      </p:sp>
      <p:sp>
        <p:nvSpPr>
          <p:cNvPr id="4103" name="WordArt 92"/>
          <p:cNvSpPr>
            <a:spLocks noChangeArrowheads="1" noChangeShapeType="1" noTextEdit="1"/>
          </p:cNvSpPr>
          <p:nvPr/>
        </p:nvSpPr>
        <p:spPr bwMode="auto">
          <a:xfrm>
            <a:off x="1943100" y="3081338"/>
            <a:ext cx="5676900" cy="1262062"/>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CƠ QUAN THẦN KINH </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Tree>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sp>
        <p:nvSpPr>
          <p:cNvPr id="5123" name="Rectangle 3"/>
          <p:cNvSpPr>
            <a:spLocks noGrp="1" noChangeArrowheads="1"/>
          </p:cNvSpPr>
          <p:nvPr>
            <p:ph type="body" idx="1"/>
          </p:nvPr>
        </p:nvSpPr>
        <p:spPr/>
        <p:txBody>
          <a:bodyPr/>
          <a:lstStyle/>
          <a:p>
            <a:pPr eaLnBrk="1" hangingPunct="1"/>
            <a:endParaRPr lang="en-US" smtClean="0"/>
          </a:p>
        </p:txBody>
      </p:sp>
      <p:pic>
        <p:nvPicPr>
          <p:cNvPr id="5124" name="Picture 4" descr="A017"/>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5" name="Text Box 5"/>
          <p:cNvSpPr txBox="1">
            <a:spLocks noChangeArrowheads="1"/>
          </p:cNvSpPr>
          <p:nvPr/>
        </p:nvSpPr>
        <p:spPr bwMode="auto">
          <a:xfrm>
            <a:off x="1447800" y="2743200"/>
            <a:ext cx="5334000" cy="579438"/>
          </a:xfrm>
          <a:prstGeom prst="rect">
            <a:avLst/>
          </a:prstGeom>
          <a:noFill/>
          <a:ln w="9525">
            <a:noFill/>
            <a:miter lim="800000"/>
            <a:headEnd/>
            <a:tailEnd/>
          </a:ln>
        </p:spPr>
        <p:txBody>
          <a:bodyPr>
            <a:spAutoFit/>
          </a:bodyPr>
          <a:lstStyle/>
          <a:p>
            <a:pPr>
              <a:spcBef>
                <a:spcPct val="50000"/>
              </a:spcBef>
            </a:pPr>
            <a:endParaRPr lang="en-US" sz="3200">
              <a:solidFill>
                <a:srgbClr val="FF0000"/>
              </a:solidFill>
              <a:latin typeface="Arial" charset="0"/>
            </a:endParaRPr>
          </a:p>
        </p:txBody>
      </p:sp>
      <p:pic>
        <p:nvPicPr>
          <p:cNvPr id="5126" name="Picture 6" descr="b2"/>
          <p:cNvPicPr>
            <a:picLocks noChangeAspect="1" noChangeArrowheads="1"/>
          </p:cNvPicPr>
          <p:nvPr/>
        </p:nvPicPr>
        <p:blipFill>
          <a:blip r:embed="rId4"/>
          <a:srcRect/>
          <a:stretch>
            <a:fillRect/>
          </a:stretch>
        </p:blipFill>
        <p:spPr bwMode="auto">
          <a:xfrm>
            <a:off x="0" y="609600"/>
            <a:ext cx="3692525" cy="5638800"/>
          </a:xfrm>
          <a:prstGeom prst="rect">
            <a:avLst/>
          </a:prstGeom>
          <a:noFill/>
          <a:ln w="9525">
            <a:noFill/>
            <a:miter lim="800000"/>
            <a:headEnd/>
            <a:tailEnd/>
          </a:ln>
        </p:spPr>
      </p:pic>
      <p:sp>
        <p:nvSpPr>
          <p:cNvPr id="36875" name="Text Box 11"/>
          <p:cNvSpPr txBox="1">
            <a:spLocks noChangeArrowheads="1"/>
          </p:cNvSpPr>
          <p:nvPr/>
        </p:nvSpPr>
        <p:spPr bwMode="auto">
          <a:xfrm>
            <a:off x="3810000" y="1447800"/>
            <a:ext cx="5181600" cy="4400550"/>
          </a:xfrm>
          <a:prstGeom prst="rect">
            <a:avLst/>
          </a:prstGeom>
          <a:noFill/>
          <a:ln w="9525">
            <a:noFill/>
            <a:miter lim="800000"/>
            <a:headEnd/>
            <a:tailEnd/>
          </a:ln>
        </p:spPr>
        <p:txBody>
          <a:bodyPr>
            <a:spAutoFit/>
          </a:bodyPr>
          <a:lstStyle/>
          <a:p>
            <a:pPr marL="342900" indent="-342900" algn="ctr">
              <a:spcBef>
                <a:spcPct val="50000"/>
              </a:spcBef>
            </a:pPr>
            <a:r>
              <a:rPr lang="en-US" sz="2800" b="1">
                <a:solidFill>
                  <a:srgbClr val="0000FF"/>
                </a:solidFill>
                <a:latin typeface="Arial" charset="0"/>
              </a:rPr>
              <a:t>Th</a:t>
            </a:r>
            <a:r>
              <a:rPr lang="vi-VN" sz="2800" b="1">
                <a:solidFill>
                  <a:srgbClr val="0000FF"/>
                </a:solidFill>
                <a:latin typeface="Arial" charset="0"/>
              </a:rPr>
              <a:t>ảo</a:t>
            </a:r>
            <a:r>
              <a:rPr lang="en-US" sz="2800" b="1">
                <a:solidFill>
                  <a:srgbClr val="0000FF"/>
                </a:solidFill>
                <a:latin typeface="Arial" charset="0"/>
              </a:rPr>
              <a:t> lu</a:t>
            </a:r>
            <a:r>
              <a:rPr lang="vi-VN" sz="2800" b="1">
                <a:solidFill>
                  <a:srgbClr val="0000FF"/>
                </a:solidFill>
                <a:latin typeface="Arial" charset="0"/>
              </a:rPr>
              <a:t>ận</a:t>
            </a:r>
            <a:r>
              <a:rPr lang="en-US" sz="2800" b="1">
                <a:solidFill>
                  <a:srgbClr val="0000FF"/>
                </a:solidFill>
                <a:latin typeface="Arial" charset="0"/>
              </a:rPr>
              <a:t> nh</a:t>
            </a:r>
            <a:r>
              <a:rPr lang="vi-VN" sz="2800" b="1">
                <a:solidFill>
                  <a:srgbClr val="0000FF"/>
                </a:solidFill>
                <a:latin typeface="Arial" charset="0"/>
              </a:rPr>
              <a:t>óm</a:t>
            </a:r>
            <a:endParaRPr lang="en-US" sz="2800" b="1">
              <a:solidFill>
                <a:srgbClr val="0000FF"/>
              </a:solidFill>
              <a:latin typeface="Arial" charset="0"/>
            </a:endParaRPr>
          </a:p>
          <a:p>
            <a:pPr marL="342900" indent="-342900">
              <a:spcBef>
                <a:spcPct val="50000"/>
              </a:spcBef>
            </a:pPr>
            <a:r>
              <a:rPr lang="en-US" sz="2400" b="1">
                <a:solidFill>
                  <a:srgbClr val="9900CC"/>
                </a:solidFill>
                <a:latin typeface="Arial" charset="0"/>
              </a:rPr>
              <a:t>1.</a:t>
            </a:r>
            <a:r>
              <a:rPr lang="en-US" b="1">
                <a:latin typeface="Arial" charset="0"/>
              </a:rPr>
              <a:t> </a:t>
            </a:r>
            <a:r>
              <a:rPr lang="vi-VN" sz="2400" b="1">
                <a:solidFill>
                  <a:srgbClr val="9900CC"/>
                </a:solidFill>
                <a:latin typeface="Arial" charset="0"/>
              </a:rPr>
              <a:t>Chỉ và nêu tên các bộ phận của cơ quan thần kinh trên sơ đồ?</a:t>
            </a:r>
          </a:p>
          <a:p>
            <a:pPr marL="342900" indent="-342900">
              <a:spcBef>
                <a:spcPct val="50000"/>
              </a:spcBef>
            </a:pPr>
            <a:r>
              <a:rPr lang="en-US" sz="2400" b="1">
                <a:solidFill>
                  <a:srgbClr val="9900CC"/>
                </a:solidFill>
                <a:latin typeface="Arial" charset="0"/>
              </a:rPr>
              <a:t>2. </a:t>
            </a:r>
            <a:r>
              <a:rPr lang="vi-VN" sz="2400" b="1">
                <a:solidFill>
                  <a:srgbClr val="9900CC"/>
                </a:solidFill>
                <a:latin typeface="Arial" charset="0"/>
              </a:rPr>
              <a:t>Trong các cơ quan đó, cơ quan nào được bảo vệ bởi hộp sọ? Cơ quan nào được bảo vệ bởi cột sống?</a:t>
            </a:r>
          </a:p>
          <a:p>
            <a:pPr marL="342900" indent="-342900">
              <a:spcBef>
                <a:spcPct val="50000"/>
              </a:spcBef>
            </a:pPr>
            <a:r>
              <a:rPr lang="en-US" sz="2400" b="1">
                <a:solidFill>
                  <a:srgbClr val="9900CC"/>
                </a:solidFill>
                <a:latin typeface="Arial" charset="0"/>
              </a:rPr>
              <a:t>3. </a:t>
            </a:r>
            <a:r>
              <a:rPr lang="vi-VN" sz="2400" b="1">
                <a:solidFill>
                  <a:srgbClr val="9900CC"/>
                </a:solidFill>
                <a:latin typeface="Arial" charset="0"/>
              </a:rPr>
              <a:t>Hãy chỉ vị trí của não và cột sống trên cơ thể của em và của bạn em?</a:t>
            </a:r>
          </a:p>
        </p:txBody>
      </p:sp>
      <p:pic>
        <p:nvPicPr>
          <p:cNvPr id="36876" name="Picture 12" descr="Grand-01-june"/>
          <p:cNvPicPr>
            <a:picLocks noChangeAspect="1" noChangeArrowheads="1" noCrop="1"/>
          </p:cNvPicPr>
          <p:nvPr/>
        </p:nvPicPr>
        <p:blipFill>
          <a:blip r:embed="rId5"/>
          <a:srcRect/>
          <a:stretch>
            <a:fillRect/>
          </a:stretch>
        </p:blipFill>
        <p:spPr bwMode="auto">
          <a:xfrm>
            <a:off x="5943600" y="5181600"/>
            <a:ext cx="828675" cy="1676400"/>
          </a:xfrm>
          <a:prstGeom prst="rect">
            <a:avLst/>
          </a:prstGeom>
          <a:noFill/>
          <a:ln w="9525">
            <a:noFill/>
            <a:miter lim="800000"/>
            <a:headEnd/>
            <a:tailEnd/>
          </a:ln>
        </p:spPr>
      </p:pic>
      <p:sp>
        <p:nvSpPr>
          <p:cNvPr id="5129" name="Text Box 13"/>
          <p:cNvSpPr txBox="1">
            <a:spLocks noChangeArrowheads="1"/>
          </p:cNvSpPr>
          <p:nvPr/>
        </p:nvSpPr>
        <p:spPr bwMode="auto">
          <a:xfrm>
            <a:off x="3733800" y="0"/>
            <a:ext cx="5562600" cy="1036638"/>
          </a:xfrm>
          <a:prstGeom prst="rect">
            <a:avLst/>
          </a:prstGeom>
          <a:noFill/>
          <a:ln w="9525">
            <a:noFill/>
            <a:miter lim="800000"/>
            <a:headEnd/>
            <a:tailEnd/>
          </a:ln>
        </p:spPr>
        <p:txBody>
          <a:bodyPr>
            <a:spAutoFit/>
          </a:bodyPr>
          <a:lstStyle/>
          <a:p>
            <a:pPr algn="ctr">
              <a:spcBef>
                <a:spcPct val="50000"/>
              </a:spcBef>
            </a:pPr>
            <a:r>
              <a:rPr lang="en-US" sz="3200" b="1">
                <a:solidFill>
                  <a:srgbClr val="FF6600"/>
                </a:solidFill>
                <a:latin typeface="Arial" charset="0"/>
              </a:rPr>
              <a:t>Hoạt động 1 </a:t>
            </a:r>
          </a:p>
          <a:p>
            <a:pPr algn="ctr">
              <a:spcBef>
                <a:spcPct val="50000"/>
              </a:spcBef>
            </a:pPr>
            <a:r>
              <a:rPr lang="en-US" sz="2000" b="1">
                <a:solidFill>
                  <a:schemeClr val="accent2"/>
                </a:solidFill>
                <a:latin typeface="Arial" charset="0"/>
              </a:rPr>
              <a:t>Tên vị trí các bộ phận cơ quan thần kinh  </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6875"/>
                                        </p:tgtEl>
                                        <p:attrNameLst>
                                          <p:attrName>style.visibility</p:attrName>
                                        </p:attrNameLst>
                                      </p:cBhvr>
                                      <p:to>
                                        <p:strVal val="visible"/>
                                      </p:to>
                                    </p:set>
                                    <p:animEffect transition="in" filter="fade">
                                      <p:cBhvr>
                                        <p:cTn id="7" dur="1000"/>
                                        <p:tgtEl>
                                          <p:spTgt spid="36875"/>
                                        </p:tgtEl>
                                      </p:cBhvr>
                                    </p:animEffect>
                                    <p:anim calcmode="lin" valueType="num">
                                      <p:cBhvr>
                                        <p:cTn id="8" dur="1000" fill="hold"/>
                                        <p:tgtEl>
                                          <p:spTgt spid="36875"/>
                                        </p:tgtEl>
                                        <p:attrNameLst>
                                          <p:attrName>ppt_x</p:attrName>
                                        </p:attrNameLst>
                                      </p:cBhvr>
                                      <p:tavLst>
                                        <p:tav tm="0">
                                          <p:val>
                                            <p:strVal val="#ppt_x"/>
                                          </p:val>
                                        </p:tav>
                                        <p:tav tm="100000">
                                          <p:val>
                                            <p:strVal val="#ppt_x"/>
                                          </p:val>
                                        </p:tav>
                                      </p:tavLst>
                                    </p:anim>
                                    <p:anim calcmode="lin" valueType="num">
                                      <p:cBhvr>
                                        <p:cTn id="9" dur="900" decel="100000" fill="hold"/>
                                        <p:tgtEl>
                                          <p:spTgt spid="3687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87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20000"/>
                                  </p:stCondLst>
                                  <p:childTnLst>
                                    <p:set>
                                      <p:cBhvr>
                                        <p:cTn id="14" dur="1" fill="hold">
                                          <p:stCondLst>
                                            <p:cond delay="0"/>
                                          </p:stCondLst>
                                        </p:cTn>
                                        <p:tgtEl>
                                          <p:spTgt spid="36876"/>
                                        </p:tgtEl>
                                        <p:attrNameLst>
                                          <p:attrName>style.visibility</p:attrName>
                                        </p:attrNameLst>
                                      </p:cBhvr>
                                      <p:to>
                                        <p:strVal val="visible"/>
                                      </p:to>
                                    </p:set>
                                    <p:animEffect transition="in" filter="fade">
                                      <p:cBhvr>
                                        <p:cTn id="15" dur="1000"/>
                                        <p:tgtEl>
                                          <p:spTgt spid="36876"/>
                                        </p:tgtEl>
                                      </p:cBhvr>
                                    </p:animEffect>
                                    <p:anim calcmode="lin" valueType="num">
                                      <p:cBhvr>
                                        <p:cTn id="16" dur="1000" fill="hold"/>
                                        <p:tgtEl>
                                          <p:spTgt spid="36876"/>
                                        </p:tgtEl>
                                        <p:attrNameLst>
                                          <p:attrName>ppt_x</p:attrName>
                                        </p:attrNameLst>
                                      </p:cBhvr>
                                      <p:tavLst>
                                        <p:tav tm="0">
                                          <p:val>
                                            <p:strVal val="#ppt_x"/>
                                          </p:val>
                                        </p:tav>
                                        <p:tav tm="100000">
                                          <p:val>
                                            <p:strVal val="#ppt_x"/>
                                          </p:val>
                                        </p:tav>
                                      </p:tavLst>
                                    </p:anim>
                                    <p:anim calcmode="lin" valueType="num">
                                      <p:cBhvr>
                                        <p:cTn id="17" dur="900" decel="100000" fill="hold"/>
                                        <p:tgtEl>
                                          <p:spTgt spid="3687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687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5" descr="A017"/>
          <p:cNvPicPr>
            <a:picLocks noChangeAspect="1" noChangeArrowheads="1"/>
          </p:cNvPicPr>
          <p:nvPr/>
        </p:nvPicPr>
        <p:blipFill>
          <a:blip r:embed="rId3"/>
          <a:srcRect/>
          <a:stretch>
            <a:fillRect/>
          </a:stretch>
        </p:blipFill>
        <p:spPr bwMode="auto">
          <a:xfrm>
            <a:off x="-1524000" y="-1447800"/>
            <a:ext cx="12192000" cy="9753600"/>
          </a:xfrm>
          <a:prstGeom prst="rect">
            <a:avLst/>
          </a:prstGeom>
          <a:noFill/>
          <a:ln w="9525">
            <a:noFill/>
            <a:miter lim="800000"/>
            <a:headEnd/>
            <a:tailEnd/>
          </a:ln>
        </p:spPr>
      </p:pic>
      <p:sp>
        <p:nvSpPr>
          <p:cNvPr id="6149" name="Text Box 9"/>
          <p:cNvSpPr txBox="1">
            <a:spLocks noChangeArrowheads="1"/>
          </p:cNvSpPr>
          <p:nvPr/>
        </p:nvSpPr>
        <p:spPr bwMode="auto">
          <a:xfrm>
            <a:off x="1447800" y="2743200"/>
            <a:ext cx="5334000" cy="579438"/>
          </a:xfrm>
          <a:prstGeom prst="rect">
            <a:avLst/>
          </a:prstGeom>
          <a:noFill/>
          <a:ln w="9525">
            <a:noFill/>
            <a:miter lim="800000"/>
            <a:headEnd/>
            <a:tailEnd/>
          </a:ln>
        </p:spPr>
        <p:txBody>
          <a:bodyPr>
            <a:spAutoFit/>
          </a:bodyPr>
          <a:lstStyle/>
          <a:p>
            <a:pPr>
              <a:spcBef>
                <a:spcPct val="50000"/>
              </a:spcBef>
            </a:pPr>
            <a:endParaRPr lang="en-US" sz="3200">
              <a:solidFill>
                <a:srgbClr val="FF0000"/>
              </a:solidFill>
              <a:latin typeface="Arial" charset="0"/>
            </a:endParaRPr>
          </a:p>
        </p:txBody>
      </p:sp>
      <p:pic>
        <p:nvPicPr>
          <p:cNvPr id="6150" name="Picture 11" descr="b2"/>
          <p:cNvPicPr>
            <a:picLocks noChangeAspect="1" noChangeArrowheads="1"/>
          </p:cNvPicPr>
          <p:nvPr/>
        </p:nvPicPr>
        <p:blipFill>
          <a:blip r:embed="rId4"/>
          <a:srcRect/>
          <a:stretch>
            <a:fillRect/>
          </a:stretch>
        </p:blipFill>
        <p:spPr bwMode="auto">
          <a:xfrm>
            <a:off x="2209800" y="228600"/>
            <a:ext cx="4648200" cy="6400800"/>
          </a:xfrm>
          <a:prstGeom prst="rect">
            <a:avLst/>
          </a:prstGeom>
          <a:noFill/>
          <a:ln w="9525">
            <a:noFill/>
            <a:miter lim="800000"/>
            <a:headEnd/>
            <a:tailEnd/>
          </a:ln>
        </p:spPr>
      </p:pic>
      <p:sp>
        <p:nvSpPr>
          <p:cNvPr id="10252" name="AutoShape 12"/>
          <p:cNvSpPr>
            <a:spLocks noChangeArrowheads="1"/>
          </p:cNvSpPr>
          <p:nvPr/>
        </p:nvSpPr>
        <p:spPr bwMode="auto">
          <a:xfrm>
            <a:off x="4876800" y="381000"/>
            <a:ext cx="1447800" cy="381000"/>
          </a:xfrm>
          <a:prstGeom prst="wedgeRoundRectCallout">
            <a:avLst>
              <a:gd name="adj1" fmla="val -99014"/>
              <a:gd name="adj2" fmla="val 35833"/>
              <a:gd name="adj3" fmla="val 16667"/>
            </a:avLst>
          </a:prstGeom>
          <a:solidFill>
            <a:schemeClr val="accent1"/>
          </a:solidFill>
          <a:ln w="9525">
            <a:solidFill>
              <a:schemeClr val="tx1"/>
            </a:solidFill>
            <a:miter lim="800000"/>
            <a:headEnd/>
            <a:tailEnd/>
          </a:ln>
        </p:spPr>
        <p:txBody>
          <a:bodyPr/>
          <a:lstStyle/>
          <a:p>
            <a:pPr algn="ctr"/>
            <a:r>
              <a:rPr lang="vi-VN">
                <a:latin typeface="Arial" charset="0"/>
              </a:rPr>
              <a:t>não</a:t>
            </a:r>
          </a:p>
        </p:txBody>
      </p:sp>
      <p:sp>
        <p:nvSpPr>
          <p:cNvPr id="10253" name="AutoShape 13"/>
          <p:cNvSpPr>
            <a:spLocks noChangeArrowheads="1"/>
          </p:cNvSpPr>
          <p:nvPr/>
        </p:nvSpPr>
        <p:spPr bwMode="auto">
          <a:xfrm>
            <a:off x="2057400" y="1524000"/>
            <a:ext cx="1295400" cy="762000"/>
          </a:xfrm>
          <a:prstGeom prst="wedgeEllipseCallout">
            <a:avLst>
              <a:gd name="adj1" fmla="val 116056"/>
              <a:gd name="adj2" fmla="val 50417"/>
            </a:avLst>
          </a:prstGeom>
          <a:solidFill>
            <a:schemeClr val="accent1"/>
          </a:solidFill>
          <a:ln w="9525">
            <a:solidFill>
              <a:schemeClr val="tx1"/>
            </a:solidFill>
            <a:miter lim="800000"/>
            <a:headEnd/>
            <a:tailEnd/>
          </a:ln>
        </p:spPr>
        <p:txBody>
          <a:bodyPr/>
          <a:lstStyle/>
          <a:p>
            <a:pPr algn="ctr"/>
            <a:r>
              <a:rPr lang="vi-VN">
                <a:latin typeface="Arial" charset="0"/>
              </a:rPr>
              <a:t>Tủy sống</a:t>
            </a:r>
          </a:p>
        </p:txBody>
      </p:sp>
      <p:sp>
        <p:nvSpPr>
          <p:cNvPr id="10254" name="AutoShape 14"/>
          <p:cNvSpPr>
            <a:spLocks noChangeArrowheads="1"/>
          </p:cNvSpPr>
          <p:nvPr/>
        </p:nvSpPr>
        <p:spPr bwMode="auto">
          <a:xfrm>
            <a:off x="5562600" y="2057400"/>
            <a:ext cx="1143000" cy="685800"/>
          </a:xfrm>
          <a:prstGeom prst="wedgeRectCallout">
            <a:avLst>
              <a:gd name="adj1" fmla="val -131528"/>
              <a:gd name="adj2" fmla="val 185185"/>
            </a:avLst>
          </a:prstGeom>
          <a:solidFill>
            <a:schemeClr val="accent1"/>
          </a:solidFill>
          <a:ln w="9525">
            <a:solidFill>
              <a:schemeClr val="tx1"/>
            </a:solidFill>
            <a:miter lim="800000"/>
            <a:headEnd/>
            <a:tailEnd/>
          </a:ln>
        </p:spPr>
        <p:txBody>
          <a:bodyPr/>
          <a:lstStyle/>
          <a:p>
            <a:pPr algn="ctr"/>
            <a:r>
              <a:rPr lang="vi-VN">
                <a:latin typeface="Arial" charset="0"/>
              </a:rPr>
              <a:t>Các dây thần kinh</a:t>
            </a:r>
          </a:p>
        </p:txBody>
      </p:sp>
      <p:sp>
        <p:nvSpPr>
          <p:cNvPr id="10255" name="Rectangle 15"/>
          <p:cNvSpPr>
            <a:spLocks noChangeArrowheads="1"/>
          </p:cNvSpPr>
          <p:nvPr/>
        </p:nvSpPr>
        <p:spPr bwMode="auto">
          <a:xfrm>
            <a:off x="6934200" y="990600"/>
            <a:ext cx="2209800" cy="1465263"/>
          </a:xfrm>
          <a:prstGeom prst="rect">
            <a:avLst/>
          </a:prstGeom>
          <a:noFill/>
          <a:ln w="9525">
            <a:noFill/>
            <a:miter lim="800000"/>
            <a:headEnd/>
            <a:tailEnd/>
          </a:ln>
        </p:spPr>
        <p:txBody>
          <a:bodyPr>
            <a:spAutoFit/>
          </a:bodyPr>
          <a:lstStyle/>
          <a:p>
            <a:pPr marL="342900" indent="-342900">
              <a:spcBef>
                <a:spcPct val="50000"/>
              </a:spcBef>
              <a:buFontTx/>
              <a:buAutoNum type="arabicPeriod"/>
            </a:pPr>
            <a:r>
              <a:rPr lang="vi-VN" b="1">
                <a:solidFill>
                  <a:srgbClr val="9900CC"/>
                </a:solidFill>
                <a:latin typeface="Arial" charset="0"/>
              </a:rPr>
              <a:t>Chỉ và nêu tên các bộ phận của cơ quan thần kinh trên sơ đồ?</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55"/>
                                        </p:tgtEl>
                                        <p:attrNameLst>
                                          <p:attrName>style.visibility</p:attrName>
                                        </p:attrNameLst>
                                      </p:cBhvr>
                                      <p:to>
                                        <p:strVal val="visible"/>
                                      </p:to>
                                    </p:set>
                                    <p:animEffect transition="in" filter="slide(fromBottom)">
                                      <p:cBhvr>
                                        <p:cTn id="7" dur="500"/>
                                        <p:tgtEl>
                                          <p:spTgt spid="102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0252"/>
                                        </p:tgtEl>
                                        <p:attrNameLst>
                                          <p:attrName>style.visibility</p:attrName>
                                        </p:attrNameLst>
                                      </p:cBhvr>
                                      <p:to>
                                        <p:strVal val="visible"/>
                                      </p:to>
                                    </p:set>
                                    <p:anim calcmode="lin" valueType="num">
                                      <p:cBhvr>
                                        <p:cTn id="12" dur="500" decel="50000" fill="hold">
                                          <p:stCondLst>
                                            <p:cond delay="0"/>
                                          </p:stCondLst>
                                        </p:cTn>
                                        <p:tgtEl>
                                          <p:spTgt spid="1025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025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0252"/>
                                        </p:tgtEl>
                                        <p:attrNameLst>
                                          <p:attrName>ppt_w</p:attrName>
                                        </p:attrNameLst>
                                      </p:cBhvr>
                                      <p:tavLst>
                                        <p:tav tm="0">
                                          <p:val>
                                            <p:strVal val="#ppt_w*.05"/>
                                          </p:val>
                                        </p:tav>
                                        <p:tav tm="100000">
                                          <p:val>
                                            <p:strVal val="#ppt_w"/>
                                          </p:val>
                                        </p:tav>
                                      </p:tavLst>
                                    </p:anim>
                                    <p:anim calcmode="lin" valueType="num">
                                      <p:cBhvr>
                                        <p:cTn id="15" dur="1000" fill="hold"/>
                                        <p:tgtEl>
                                          <p:spTgt spid="1025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025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025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025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025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0253"/>
                                        </p:tgtEl>
                                        <p:attrNameLst>
                                          <p:attrName>style.visibility</p:attrName>
                                        </p:attrNameLst>
                                      </p:cBhvr>
                                      <p:to>
                                        <p:strVal val="visible"/>
                                      </p:to>
                                    </p:set>
                                    <p:anim calcmode="lin" valueType="num">
                                      <p:cBhvr>
                                        <p:cTn id="24" dur="1000" fill="hold"/>
                                        <p:tgtEl>
                                          <p:spTgt spid="10253"/>
                                        </p:tgtEl>
                                        <p:attrNameLst>
                                          <p:attrName>ppt_x</p:attrName>
                                        </p:attrNameLst>
                                      </p:cBhvr>
                                      <p:tavLst>
                                        <p:tav tm="0">
                                          <p:val>
                                            <p:strVal val="#ppt_x-.2"/>
                                          </p:val>
                                        </p:tav>
                                        <p:tav tm="100000">
                                          <p:val>
                                            <p:strVal val="#ppt_x"/>
                                          </p:val>
                                        </p:tav>
                                      </p:tavLst>
                                    </p:anim>
                                    <p:anim calcmode="lin" valueType="num">
                                      <p:cBhvr>
                                        <p:cTn id="25" dur="1000" fill="hold"/>
                                        <p:tgtEl>
                                          <p:spTgt spid="1025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2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254"/>
                                        </p:tgtEl>
                                        <p:attrNameLst>
                                          <p:attrName>style.visibility</p:attrName>
                                        </p:attrNameLst>
                                      </p:cBhvr>
                                      <p:to>
                                        <p:strVal val="visible"/>
                                      </p:to>
                                    </p:set>
                                    <p:anim calcmode="lin" valueType="num">
                                      <p:cBhvr>
                                        <p:cTn id="31" dur="500" fill="hold"/>
                                        <p:tgtEl>
                                          <p:spTgt spid="10254"/>
                                        </p:tgtEl>
                                        <p:attrNameLst>
                                          <p:attrName>ppt_w</p:attrName>
                                        </p:attrNameLst>
                                      </p:cBhvr>
                                      <p:tavLst>
                                        <p:tav tm="0">
                                          <p:val>
                                            <p:fltVal val="0"/>
                                          </p:val>
                                        </p:tav>
                                        <p:tav tm="100000">
                                          <p:val>
                                            <p:strVal val="#ppt_w"/>
                                          </p:val>
                                        </p:tav>
                                      </p:tavLst>
                                    </p:anim>
                                    <p:anim calcmode="lin" valueType="num">
                                      <p:cBhvr>
                                        <p:cTn id="32" dur="500" fill="hold"/>
                                        <p:tgtEl>
                                          <p:spTgt spid="102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animBg="1"/>
      <p:bldP spid="10253" grpId="0" animBg="1"/>
      <p:bldP spid="10254" grpId="0" animBg="1"/>
      <p:bldP spid="102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vi-VN" sz="4000" smtClean="0"/>
              <a:t>`</a:t>
            </a:r>
          </a:p>
        </p:txBody>
      </p:sp>
      <p:sp>
        <p:nvSpPr>
          <p:cNvPr id="7171" name="Rectangle 3"/>
          <p:cNvSpPr>
            <a:spLocks noGrp="1" noChangeArrowheads="1"/>
          </p:cNvSpPr>
          <p:nvPr>
            <p:ph type="body" idx="1"/>
          </p:nvPr>
        </p:nvSpPr>
        <p:spPr/>
        <p:txBody>
          <a:bodyPr/>
          <a:lstStyle/>
          <a:p>
            <a:pPr eaLnBrk="1" hangingPunct="1"/>
            <a:endParaRPr lang="en-US" sz="2800" smtClean="0"/>
          </a:p>
        </p:txBody>
      </p:sp>
      <p:pic>
        <p:nvPicPr>
          <p:cNvPr id="7172" name="Picture 4" descr="A013"/>
          <p:cNvPicPr>
            <a:picLocks noChangeAspect="1" noChangeArrowheads="1"/>
          </p:cNvPicPr>
          <p:nvPr/>
        </p:nvPicPr>
        <p:blipFill>
          <a:blip r:embed="rId3"/>
          <a:srcRect/>
          <a:stretch>
            <a:fillRect/>
          </a:stretch>
        </p:blipFill>
        <p:spPr bwMode="auto">
          <a:xfrm>
            <a:off x="-1524000" y="-1447800"/>
            <a:ext cx="12192000" cy="9753600"/>
          </a:xfrm>
          <a:prstGeom prst="rect">
            <a:avLst/>
          </a:prstGeom>
          <a:noFill/>
          <a:ln w="9525">
            <a:noFill/>
            <a:miter lim="800000"/>
            <a:headEnd/>
            <a:tailEnd/>
          </a:ln>
        </p:spPr>
      </p:pic>
      <p:pic>
        <p:nvPicPr>
          <p:cNvPr id="7173" name="Picture 6" descr="b1"/>
          <p:cNvPicPr>
            <a:picLocks noChangeAspect="1" noChangeArrowheads="1"/>
          </p:cNvPicPr>
          <p:nvPr/>
        </p:nvPicPr>
        <p:blipFill>
          <a:blip r:embed="rId4" cstate="print"/>
          <a:srcRect/>
          <a:stretch>
            <a:fillRect/>
          </a:stretch>
        </p:blipFill>
        <p:spPr bwMode="auto">
          <a:xfrm>
            <a:off x="990600" y="0"/>
            <a:ext cx="6096000" cy="7010400"/>
          </a:xfrm>
          <a:prstGeom prst="rect">
            <a:avLst/>
          </a:prstGeom>
          <a:noFill/>
          <a:ln w="9525">
            <a:noFill/>
            <a:miter lim="800000"/>
            <a:headEnd/>
            <a:tailEnd/>
          </a:ln>
        </p:spPr>
      </p:pic>
      <p:sp>
        <p:nvSpPr>
          <p:cNvPr id="13320" name="AutoShape 8"/>
          <p:cNvSpPr>
            <a:spLocks/>
          </p:cNvSpPr>
          <p:nvPr/>
        </p:nvSpPr>
        <p:spPr bwMode="auto">
          <a:xfrm>
            <a:off x="5943600" y="228600"/>
            <a:ext cx="990600" cy="419100"/>
          </a:xfrm>
          <a:prstGeom prst="borderCallout2">
            <a:avLst>
              <a:gd name="adj1" fmla="val 27273"/>
              <a:gd name="adj2" fmla="val -7694"/>
              <a:gd name="adj3" fmla="val 27273"/>
              <a:gd name="adj4" fmla="val -45671"/>
              <a:gd name="adj5" fmla="val 100000"/>
              <a:gd name="adj6" fmla="val -84616"/>
            </a:avLst>
          </a:prstGeom>
          <a:solidFill>
            <a:schemeClr val="accent1"/>
          </a:solidFill>
          <a:ln w="9525">
            <a:solidFill>
              <a:schemeClr val="tx1"/>
            </a:solidFill>
            <a:miter lim="800000"/>
            <a:headEnd/>
            <a:tailEnd/>
          </a:ln>
        </p:spPr>
        <p:txBody>
          <a:bodyPr/>
          <a:lstStyle/>
          <a:p>
            <a:pPr algn="ctr"/>
            <a:r>
              <a:rPr lang="vi-VN" sz="1600">
                <a:latin typeface="Arial" charset="0"/>
              </a:rPr>
              <a:t>Hộp sọ</a:t>
            </a:r>
          </a:p>
        </p:txBody>
      </p:sp>
      <p:sp>
        <p:nvSpPr>
          <p:cNvPr id="13321" name="AutoShape 9"/>
          <p:cNvSpPr>
            <a:spLocks/>
          </p:cNvSpPr>
          <p:nvPr/>
        </p:nvSpPr>
        <p:spPr bwMode="auto">
          <a:xfrm>
            <a:off x="2971800" y="0"/>
            <a:ext cx="914400" cy="381000"/>
          </a:xfrm>
          <a:prstGeom prst="callout2">
            <a:avLst>
              <a:gd name="adj1" fmla="val 30000"/>
              <a:gd name="adj2" fmla="val 108333"/>
              <a:gd name="adj3" fmla="val 30000"/>
              <a:gd name="adj4" fmla="val 142884"/>
              <a:gd name="adj5" fmla="val 266667"/>
              <a:gd name="adj6" fmla="val 179167"/>
            </a:avLst>
          </a:prstGeom>
          <a:solidFill>
            <a:schemeClr val="accent1"/>
          </a:solidFill>
          <a:ln w="9525">
            <a:solidFill>
              <a:schemeClr val="tx1"/>
            </a:solidFill>
            <a:miter lim="800000"/>
            <a:headEnd/>
            <a:tailEnd/>
          </a:ln>
        </p:spPr>
        <p:txBody>
          <a:bodyPr/>
          <a:lstStyle/>
          <a:p>
            <a:pPr algn="ctr"/>
            <a:r>
              <a:rPr lang="vi-VN" sz="1600">
                <a:latin typeface="Arial" charset="0"/>
              </a:rPr>
              <a:t>não</a:t>
            </a:r>
          </a:p>
        </p:txBody>
      </p:sp>
      <p:sp>
        <p:nvSpPr>
          <p:cNvPr id="13322" name="AutoShape 10"/>
          <p:cNvSpPr>
            <a:spLocks noChangeArrowheads="1"/>
          </p:cNvSpPr>
          <p:nvPr/>
        </p:nvSpPr>
        <p:spPr bwMode="auto">
          <a:xfrm>
            <a:off x="1295400" y="2209800"/>
            <a:ext cx="914400" cy="838200"/>
          </a:xfrm>
          <a:prstGeom prst="wedgeEllipseCallout">
            <a:avLst>
              <a:gd name="adj1" fmla="val 133333"/>
              <a:gd name="adj2" fmla="val 183713"/>
            </a:avLst>
          </a:prstGeom>
          <a:solidFill>
            <a:schemeClr val="accent1"/>
          </a:solidFill>
          <a:ln w="9525">
            <a:solidFill>
              <a:schemeClr val="tx1"/>
            </a:solidFill>
            <a:miter lim="800000"/>
            <a:headEnd/>
            <a:tailEnd/>
          </a:ln>
        </p:spPr>
        <p:txBody>
          <a:bodyPr/>
          <a:lstStyle/>
          <a:p>
            <a:pPr algn="ctr"/>
            <a:r>
              <a:rPr lang="vi-VN" sz="1600">
                <a:latin typeface="Arial" charset="0"/>
              </a:rPr>
              <a:t>Tủy sống</a:t>
            </a:r>
          </a:p>
        </p:txBody>
      </p:sp>
      <p:sp>
        <p:nvSpPr>
          <p:cNvPr id="13323" name="AutoShape 11"/>
          <p:cNvSpPr>
            <a:spLocks noChangeArrowheads="1"/>
          </p:cNvSpPr>
          <p:nvPr/>
        </p:nvSpPr>
        <p:spPr bwMode="auto">
          <a:xfrm>
            <a:off x="609600" y="5791200"/>
            <a:ext cx="1295400" cy="533400"/>
          </a:xfrm>
          <a:prstGeom prst="wedgeRoundRectCallout">
            <a:avLst>
              <a:gd name="adj1" fmla="val 101347"/>
              <a:gd name="adj2" fmla="val -158630"/>
              <a:gd name="adj3" fmla="val 16667"/>
            </a:avLst>
          </a:prstGeom>
          <a:solidFill>
            <a:schemeClr val="accent1"/>
          </a:solidFill>
          <a:ln w="9525">
            <a:solidFill>
              <a:schemeClr val="tx1"/>
            </a:solidFill>
            <a:miter lim="800000"/>
            <a:headEnd/>
            <a:tailEnd/>
          </a:ln>
        </p:spPr>
        <p:txBody>
          <a:bodyPr/>
          <a:lstStyle/>
          <a:p>
            <a:pPr algn="ctr"/>
            <a:r>
              <a:rPr lang="vi-VN" sz="1600">
                <a:latin typeface="Arial" charset="0"/>
              </a:rPr>
              <a:t>Đốt sống</a:t>
            </a:r>
          </a:p>
        </p:txBody>
      </p:sp>
      <p:sp>
        <p:nvSpPr>
          <p:cNvPr id="13325" name="AutoShape 13"/>
          <p:cNvSpPr>
            <a:spLocks noChangeArrowheads="1"/>
          </p:cNvSpPr>
          <p:nvPr/>
        </p:nvSpPr>
        <p:spPr bwMode="auto">
          <a:xfrm>
            <a:off x="609600" y="3657600"/>
            <a:ext cx="1143000" cy="609600"/>
          </a:xfrm>
          <a:prstGeom prst="wedgeRectCallout">
            <a:avLst>
              <a:gd name="adj1" fmla="val 124444"/>
              <a:gd name="adj2" fmla="val 67449"/>
            </a:avLst>
          </a:prstGeom>
          <a:solidFill>
            <a:schemeClr val="accent1"/>
          </a:solidFill>
          <a:ln w="9525">
            <a:solidFill>
              <a:schemeClr val="tx1"/>
            </a:solidFill>
            <a:miter lim="800000"/>
            <a:headEnd/>
            <a:tailEnd/>
          </a:ln>
        </p:spPr>
        <p:txBody>
          <a:bodyPr/>
          <a:lstStyle/>
          <a:p>
            <a:pPr algn="ctr"/>
            <a:r>
              <a:rPr lang="vi-VN" sz="1600">
                <a:latin typeface="Arial" charset="0"/>
              </a:rPr>
              <a:t>Dây thần kinh</a:t>
            </a:r>
          </a:p>
        </p:txBody>
      </p:sp>
      <p:sp>
        <p:nvSpPr>
          <p:cNvPr id="13327" name="Line 15"/>
          <p:cNvSpPr>
            <a:spLocks noChangeShapeType="1"/>
          </p:cNvSpPr>
          <p:nvPr/>
        </p:nvSpPr>
        <p:spPr bwMode="auto">
          <a:xfrm>
            <a:off x="3352800" y="1828800"/>
            <a:ext cx="838200" cy="1371600"/>
          </a:xfrm>
          <a:prstGeom prst="line">
            <a:avLst/>
          </a:prstGeom>
          <a:noFill/>
          <a:ln w="9525">
            <a:solidFill>
              <a:schemeClr val="tx1"/>
            </a:solidFill>
            <a:round/>
            <a:headEnd/>
            <a:tailEnd type="triangle" w="med" len="med"/>
          </a:ln>
        </p:spPr>
        <p:txBody>
          <a:bodyPr/>
          <a:lstStyle/>
          <a:p>
            <a:endParaRPr lang="en-US"/>
          </a:p>
        </p:txBody>
      </p:sp>
      <p:sp>
        <p:nvSpPr>
          <p:cNvPr id="13328" name="Line 16"/>
          <p:cNvSpPr>
            <a:spLocks noChangeShapeType="1"/>
          </p:cNvSpPr>
          <p:nvPr/>
        </p:nvSpPr>
        <p:spPr bwMode="auto">
          <a:xfrm>
            <a:off x="3352800" y="1752600"/>
            <a:ext cx="838200" cy="990600"/>
          </a:xfrm>
          <a:prstGeom prst="line">
            <a:avLst/>
          </a:prstGeom>
          <a:noFill/>
          <a:ln w="9525">
            <a:solidFill>
              <a:schemeClr val="tx1"/>
            </a:solidFill>
            <a:round/>
            <a:headEnd/>
            <a:tailEnd type="triangle" w="med" len="med"/>
          </a:ln>
        </p:spPr>
        <p:txBody>
          <a:bodyPr/>
          <a:lstStyle/>
          <a:p>
            <a:endParaRPr lang="en-US"/>
          </a:p>
        </p:txBody>
      </p:sp>
      <p:sp>
        <p:nvSpPr>
          <p:cNvPr id="13329" name="Line 17"/>
          <p:cNvSpPr>
            <a:spLocks noChangeShapeType="1"/>
          </p:cNvSpPr>
          <p:nvPr/>
        </p:nvSpPr>
        <p:spPr bwMode="auto">
          <a:xfrm>
            <a:off x="3429000" y="1676400"/>
            <a:ext cx="838200" cy="762000"/>
          </a:xfrm>
          <a:prstGeom prst="line">
            <a:avLst/>
          </a:prstGeom>
          <a:noFill/>
          <a:ln w="9525">
            <a:solidFill>
              <a:schemeClr val="tx1"/>
            </a:solidFill>
            <a:round/>
            <a:headEnd/>
            <a:tailEnd type="triangle" w="med" len="med"/>
          </a:ln>
        </p:spPr>
        <p:txBody>
          <a:bodyPr/>
          <a:lstStyle/>
          <a:p>
            <a:endParaRPr lang="en-US"/>
          </a:p>
        </p:txBody>
      </p:sp>
      <p:sp>
        <p:nvSpPr>
          <p:cNvPr id="13330" name="AutoShape 18"/>
          <p:cNvSpPr>
            <a:spLocks noChangeArrowheads="1"/>
          </p:cNvSpPr>
          <p:nvPr/>
        </p:nvSpPr>
        <p:spPr bwMode="auto">
          <a:xfrm>
            <a:off x="5638800" y="1219200"/>
            <a:ext cx="1066800" cy="762000"/>
          </a:xfrm>
          <a:prstGeom prst="wedgeRoundRectCallout">
            <a:avLst>
              <a:gd name="adj1" fmla="val -123514"/>
              <a:gd name="adj2" fmla="val 123333"/>
              <a:gd name="adj3" fmla="val 16667"/>
            </a:avLst>
          </a:prstGeom>
          <a:solidFill>
            <a:schemeClr val="accent1"/>
          </a:solidFill>
          <a:ln w="9525">
            <a:solidFill>
              <a:schemeClr val="tx1"/>
            </a:solidFill>
            <a:miter lim="800000"/>
            <a:headEnd/>
            <a:tailEnd/>
          </a:ln>
        </p:spPr>
        <p:txBody>
          <a:bodyPr/>
          <a:lstStyle/>
          <a:p>
            <a:pPr algn="ctr"/>
            <a:r>
              <a:rPr lang="vi-VN" sz="1600">
                <a:latin typeface="Arial" charset="0"/>
              </a:rPr>
              <a:t>Tủy sống</a:t>
            </a:r>
          </a:p>
        </p:txBody>
      </p:sp>
      <p:sp>
        <p:nvSpPr>
          <p:cNvPr id="13331" name="AutoShape 19"/>
          <p:cNvSpPr>
            <a:spLocks noChangeArrowheads="1"/>
          </p:cNvSpPr>
          <p:nvPr/>
        </p:nvSpPr>
        <p:spPr bwMode="auto">
          <a:xfrm>
            <a:off x="2362200" y="1066800"/>
            <a:ext cx="1066800" cy="762000"/>
          </a:xfrm>
          <a:prstGeom prst="flowChartAlternateProcess">
            <a:avLst/>
          </a:prstGeom>
          <a:solidFill>
            <a:schemeClr val="accent1"/>
          </a:solidFill>
          <a:ln w="9525">
            <a:solidFill>
              <a:schemeClr val="tx1"/>
            </a:solidFill>
            <a:miter lim="800000"/>
            <a:headEnd/>
            <a:tailEnd/>
          </a:ln>
        </p:spPr>
        <p:txBody>
          <a:bodyPr wrap="none" anchor="ctr"/>
          <a:lstStyle/>
          <a:p>
            <a:pPr algn="ctr"/>
            <a:r>
              <a:rPr lang="vi-VN" sz="1600">
                <a:latin typeface="Arial" charset="0"/>
              </a:rPr>
              <a:t>dây thần</a:t>
            </a:r>
          </a:p>
          <a:p>
            <a:pPr algn="ctr"/>
            <a:r>
              <a:rPr lang="vi-VN" sz="1600">
                <a:latin typeface="Arial" charset="0"/>
              </a:rPr>
              <a:t> kinh</a:t>
            </a:r>
          </a:p>
        </p:txBody>
      </p:sp>
      <p:sp>
        <p:nvSpPr>
          <p:cNvPr id="13333" name="Rectangle 21"/>
          <p:cNvSpPr>
            <a:spLocks noChangeArrowheads="1"/>
          </p:cNvSpPr>
          <p:nvPr/>
        </p:nvSpPr>
        <p:spPr bwMode="auto">
          <a:xfrm>
            <a:off x="6705600" y="914400"/>
            <a:ext cx="2667000" cy="1323975"/>
          </a:xfrm>
          <a:prstGeom prst="rect">
            <a:avLst/>
          </a:prstGeom>
          <a:noFill/>
          <a:ln w="9525">
            <a:noFill/>
            <a:miter lim="800000"/>
            <a:headEnd/>
            <a:tailEnd/>
          </a:ln>
        </p:spPr>
        <p:txBody>
          <a:bodyPr>
            <a:spAutoFit/>
          </a:bodyPr>
          <a:lstStyle/>
          <a:p>
            <a:pPr marL="342900" indent="-342900">
              <a:spcBef>
                <a:spcPct val="50000"/>
              </a:spcBef>
            </a:pPr>
            <a:r>
              <a:rPr lang="vi-VN" sz="1600" b="1">
                <a:solidFill>
                  <a:srgbClr val="9900CC"/>
                </a:solidFill>
                <a:latin typeface="Arial" charset="0"/>
              </a:rPr>
              <a:t>2. Trong các cơ quan đó, cơ quan nào được bảo vệ bởi hộp sọ? Cơ quan nào được bảo vệ bởi cột sống?</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33"/>
                                        </p:tgtEl>
                                        <p:attrNameLst>
                                          <p:attrName>style.visibility</p:attrName>
                                        </p:attrNameLst>
                                      </p:cBhvr>
                                      <p:to>
                                        <p:strVal val="visible"/>
                                      </p:to>
                                    </p:set>
                                    <p:animEffect transition="in" filter="slide(fromBottom)">
                                      <p:cBhvr>
                                        <p:cTn id="7" dur="500"/>
                                        <p:tgtEl>
                                          <p:spTgt spid="13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21"/>
                                        </p:tgtEl>
                                        <p:attrNameLst>
                                          <p:attrName>style.visibility</p:attrName>
                                        </p:attrNameLst>
                                      </p:cBhvr>
                                      <p:to>
                                        <p:strVal val="visible"/>
                                      </p:to>
                                    </p:set>
                                    <p:animEffect transition="in" filter="blinds(horizontal)">
                                      <p:cBhvr>
                                        <p:cTn id="12" dur="500"/>
                                        <p:tgtEl>
                                          <p:spTgt spid="133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3320"/>
                                        </p:tgtEl>
                                        <p:attrNameLst>
                                          <p:attrName>style.visibility</p:attrName>
                                        </p:attrNameLst>
                                      </p:cBhvr>
                                      <p:to>
                                        <p:strVal val="visible"/>
                                      </p:to>
                                    </p:set>
                                    <p:animEffect transition="in" filter="diamond(in)">
                                      <p:cBhvr>
                                        <p:cTn id="17" dur="2000"/>
                                        <p:tgtEl>
                                          <p:spTgt spid="133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13330"/>
                                        </p:tgtEl>
                                        <p:attrNameLst>
                                          <p:attrName>style.visibility</p:attrName>
                                        </p:attrNameLst>
                                      </p:cBhvr>
                                      <p:to>
                                        <p:strVal val="visible"/>
                                      </p:to>
                                    </p:set>
                                    <p:anim calcmode="lin" valueType="num">
                                      <p:cBhvr>
                                        <p:cTn id="22" dur="1000" fill="hold"/>
                                        <p:tgtEl>
                                          <p:spTgt spid="13330"/>
                                        </p:tgtEl>
                                        <p:attrNameLst>
                                          <p:attrName>ppt_w</p:attrName>
                                        </p:attrNameLst>
                                      </p:cBhvr>
                                      <p:tavLst>
                                        <p:tav tm="0">
                                          <p:val>
                                            <p:fltVal val="0"/>
                                          </p:val>
                                        </p:tav>
                                        <p:tav tm="100000">
                                          <p:val>
                                            <p:strVal val="#ppt_w"/>
                                          </p:val>
                                        </p:tav>
                                      </p:tavLst>
                                    </p:anim>
                                    <p:anim calcmode="lin" valueType="num">
                                      <p:cBhvr>
                                        <p:cTn id="23" dur="1000" fill="hold"/>
                                        <p:tgtEl>
                                          <p:spTgt spid="13330"/>
                                        </p:tgtEl>
                                        <p:attrNameLst>
                                          <p:attrName>ppt_h</p:attrName>
                                        </p:attrNameLst>
                                      </p:cBhvr>
                                      <p:tavLst>
                                        <p:tav tm="0">
                                          <p:val>
                                            <p:fltVal val="0"/>
                                          </p:val>
                                        </p:tav>
                                        <p:tav tm="100000">
                                          <p:val>
                                            <p:strVal val="#ppt_h"/>
                                          </p:val>
                                        </p:tav>
                                      </p:tavLst>
                                    </p:anim>
                                    <p:anim calcmode="lin" valueType="num">
                                      <p:cBhvr>
                                        <p:cTn id="24" dur="1000" fill="hold"/>
                                        <p:tgtEl>
                                          <p:spTgt spid="13330"/>
                                        </p:tgtEl>
                                        <p:attrNameLst>
                                          <p:attrName>style.rotation</p:attrName>
                                        </p:attrNameLst>
                                      </p:cBhvr>
                                      <p:tavLst>
                                        <p:tav tm="0">
                                          <p:val>
                                            <p:fltVal val="90"/>
                                          </p:val>
                                        </p:tav>
                                        <p:tav tm="100000">
                                          <p:val>
                                            <p:fltVal val="0"/>
                                          </p:val>
                                        </p:tav>
                                      </p:tavLst>
                                    </p:anim>
                                    <p:animEffect transition="in" filter="fade">
                                      <p:cBhvr>
                                        <p:cTn id="25" dur="1000"/>
                                        <p:tgtEl>
                                          <p:spTgt spid="1333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13331"/>
                                        </p:tgtEl>
                                        <p:attrNameLst>
                                          <p:attrName>style.visibility</p:attrName>
                                        </p:attrNameLst>
                                      </p:cBhvr>
                                      <p:to>
                                        <p:strVal val="visible"/>
                                      </p:to>
                                    </p:set>
                                    <p:anim calcmode="lin" valueType="num">
                                      <p:cBhvr>
                                        <p:cTn id="30" dur="1000" fill="hold"/>
                                        <p:tgtEl>
                                          <p:spTgt spid="13331"/>
                                        </p:tgtEl>
                                        <p:attrNameLst>
                                          <p:attrName>ppt_w</p:attrName>
                                        </p:attrNameLst>
                                      </p:cBhvr>
                                      <p:tavLst>
                                        <p:tav tm="0">
                                          <p:val>
                                            <p:fltVal val="0"/>
                                          </p:val>
                                        </p:tav>
                                        <p:tav tm="100000">
                                          <p:val>
                                            <p:strVal val="#ppt_w"/>
                                          </p:val>
                                        </p:tav>
                                      </p:tavLst>
                                    </p:anim>
                                    <p:anim calcmode="lin" valueType="num">
                                      <p:cBhvr>
                                        <p:cTn id="31" dur="1000" fill="hold"/>
                                        <p:tgtEl>
                                          <p:spTgt spid="13331"/>
                                        </p:tgtEl>
                                        <p:attrNameLst>
                                          <p:attrName>ppt_h</p:attrName>
                                        </p:attrNameLst>
                                      </p:cBhvr>
                                      <p:tavLst>
                                        <p:tav tm="0">
                                          <p:val>
                                            <p:fltVal val="0"/>
                                          </p:val>
                                        </p:tav>
                                        <p:tav tm="100000">
                                          <p:val>
                                            <p:strVal val="#ppt_h"/>
                                          </p:val>
                                        </p:tav>
                                      </p:tavLst>
                                    </p:anim>
                                    <p:anim calcmode="lin" valueType="num">
                                      <p:cBhvr>
                                        <p:cTn id="32" dur="1000" fill="hold"/>
                                        <p:tgtEl>
                                          <p:spTgt spid="13331"/>
                                        </p:tgtEl>
                                        <p:attrNameLst>
                                          <p:attrName>style.rotation</p:attrName>
                                        </p:attrNameLst>
                                      </p:cBhvr>
                                      <p:tavLst>
                                        <p:tav tm="0">
                                          <p:val>
                                            <p:fltVal val="90"/>
                                          </p:val>
                                        </p:tav>
                                        <p:tav tm="100000">
                                          <p:val>
                                            <p:fltVal val="0"/>
                                          </p:val>
                                        </p:tav>
                                      </p:tavLst>
                                    </p:anim>
                                    <p:animEffect transition="in" filter="fade">
                                      <p:cBhvr>
                                        <p:cTn id="33" dur="1000"/>
                                        <p:tgtEl>
                                          <p:spTgt spid="13331"/>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3329"/>
                                        </p:tgtEl>
                                        <p:attrNameLst>
                                          <p:attrName>style.visibility</p:attrName>
                                        </p:attrNameLst>
                                      </p:cBhvr>
                                      <p:to>
                                        <p:strVal val="visible"/>
                                      </p:to>
                                    </p:set>
                                    <p:anim calcmode="lin" valueType="num">
                                      <p:cBhvr>
                                        <p:cTn id="36" dur="500" fill="hold"/>
                                        <p:tgtEl>
                                          <p:spTgt spid="13329"/>
                                        </p:tgtEl>
                                        <p:attrNameLst>
                                          <p:attrName>ppt_w</p:attrName>
                                        </p:attrNameLst>
                                      </p:cBhvr>
                                      <p:tavLst>
                                        <p:tav tm="0">
                                          <p:val>
                                            <p:fltVal val="0"/>
                                          </p:val>
                                        </p:tav>
                                        <p:tav tm="100000">
                                          <p:val>
                                            <p:strVal val="#ppt_w"/>
                                          </p:val>
                                        </p:tav>
                                      </p:tavLst>
                                    </p:anim>
                                    <p:anim calcmode="lin" valueType="num">
                                      <p:cBhvr>
                                        <p:cTn id="37" dur="500" fill="hold"/>
                                        <p:tgtEl>
                                          <p:spTgt spid="13329"/>
                                        </p:tgtEl>
                                        <p:attrNameLst>
                                          <p:attrName>ppt_h</p:attrName>
                                        </p:attrNameLst>
                                      </p:cBhvr>
                                      <p:tavLst>
                                        <p:tav tm="0">
                                          <p:val>
                                            <p:fltVal val="0"/>
                                          </p:val>
                                        </p:tav>
                                        <p:tav tm="100000">
                                          <p:val>
                                            <p:strVal val="#ppt_h"/>
                                          </p:val>
                                        </p:tav>
                                      </p:tavLst>
                                    </p:anim>
                                    <p:animEffect transition="in" filter="fade">
                                      <p:cBhvr>
                                        <p:cTn id="38" dur="500"/>
                                        <p:tgtEl>
                                          <p:spTgt spid="13329"/>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13328"/>
                                        </p:tgtEl>
                                        <p:attrNameLst>
                                          <p:attrName>style.visibility</p:attrName>
                                        </p:attrNameLst>
                                      </p:cBhvr>
                                      <p:to>
                                        <p:strVal val="visible"/>
                                      </p:to>
                                    </p:set>
                                    <p:anim calcmode="lin" valueType="num">
                                      <p:cBhvr>
                                        <p:cTn id="41" dur="500" fill="hold"/>
                                        <p:tgtEl>
                                          <p:spTgt spid="13328"/>
                                        </p:tgtEl>
                                        <p:attrNameLst>
                                          <p:attrName>ppt_w</p:attrName>
                                        </p:attrNameLst>
                                      </p:cBhvr>
                                      <p:tavLst>
                                        <p:tav tm="0">
                                          <p:val>
                                            <p:fltVal val="0"/>
                                          </p:val>
                                        </p:tav>
                                        <p:tav tm="100000">
                                          <p:val>
                                            <p:strVal val="#ppt_w"/>
                                          </p:val>
                                        </p:tav>
                                      </p:tavLst>
                                    </p:anim>
                                    <p:anim calcmode="lin" valueType="num">
                                      <p:cBhvr>
                                        <p:cTn id="42" dur="500" fill="hold"/>
                                        <p:tgtEl>
                                          <p:spTgt spid="13328"/>
                                        </p:tgtEl>
                                        <p:attrNameLst>
                                          <p:attrName>ppt_h</p:attrName>
                                        </p:attrNameLst>
                                      </p:cBhvr>
                                      <p:tavLst>
                                        <p:tav tm="0">
                                          <p:val>
                                            <p:fltVal val="0"/>
                                          </p:val>
                                        </p:tav>
                                        <p:tav tm="100000">
                                          <p:val>
                                            <p:strVal val="#ppt_h"/>
                                          </p:val>
                                        </p:tav>
                                      </p:tavLst>
                                    </p:anim>
                                    <p:animEffect transition="in" filter="fade">
                                      <p:cBhvr>
                                        <p:cTn id="43" dur="500"/>
                                        <p:tgtEl>
                                          <p:spTgt spid="13328"/>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13327"/>
                                        </p:tgtEl>
                                        <p:attrNameLst>
                                          <p:attrName>style.visibility</p:attrName>
                                        </p:attrNameLst>
                                      </p:cBhvr>
                                      <p:to>
                                        <p:strVal val="visible"/>
                                      </p:to>
                                    </p:set>
                                    <p:anim calcmode="lin" valueType="num">
                                      <p:cBhvr>
                                        <p:cTn id="46" dur="500" fill="hold"/>
                                        <p:tgtEl>
                                          <p:spTgt spid="13327"/>
                                        </p:tgtEl>
                                        <p:attrNameLst>
                                          <p:attrName>ppt_w</p:attrName>
                                        </p:attrNameLst>
                                      </p:cBhvr>
                                      <p:tavLst>
                                        <p:tav tm="0">
                                          <p:val>
                                            <p:fltVal val="0"/>
                                          </p:val>
                                        </p:tav>
                                        <p:tav tm="100000">
                                          <p:val>
                                            <p:strVal val="#ppt_w"/>
                                          </p:val>
                                        </p:tav>
                                      </p:tavLst>
                                    </p:anim>
                                    <p:anim calcmode="lin" valueType="num">
                                      <p:cBhvr>
                                        <p:cTn id="47" dur="500" fill="hold"/>
                                        <p:tgtEl>
                                          <p:spTgt spid="13327"/>
                                        </p:tgtEl>
                                        <p:attrNameLst>
                                          <p:attrName>ppt_h</p:attrName>
                                        </p:attrNameLst>
                                      </p:cBhvr>
                                      <p:tavLst>
                                        <p:tav tm="0">
                                          <p:val>
                                            <p:fltVal val="0"/>
                                          </p:val>
                                        </p:tav>
                                        <p:tav tm="100000">
                                          <p:val>
                                            <p:strVal val="#ppt_h"/>
                                          </p:val>
                                        </p:tav>
                                      </p:tavLst>
                                    </p:anim>
                                    <p:animEffect transition="in" filter="fade">
                                      <p:cBhvr>
                                        <p:cTn id="48" dur="500"/>
                                        <p:tgtEl>
                                          <p:spTgt spid="1332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3323"/>
                                        </p:tgtEl>
                                        <p:attrNameLst>
                                          <p:attrName>style.visibility</p:attrName>
                                        </p:attrNameLst>
                                      </p:cBhvr>
                                      <p:to>
                                        <p:strVal val="visible"/>
                                      </p:to>
                                    </p:set>
                                    <p:animEffect transition="in" filter="checkerboard(across)">
                                      <p:cBhvr>
                                        <p:cTn id="53" dur="500"/>
                                        <p:tgtEl>
                                          <p:spTgt spid="1332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13322"/>
                                        </p:tgtEl>
                                        <p:attrNameLst>
                                          <p:attrName>style.visibility</p:attrName>
                                        </p:attrNameLst>
                                      </p:cBhvr>
                                      <p:to>
                                        <p:strVal val="visible"/>
                                      </p:to>
                                    </p:set>
                                    <p:anim calcmode="lin" valueType="num">
                                      <p:cBhvr>
                                        <p:cTn id="58" dur="1000" fill="hold"/>
                                        <p:tgtEl>
                                          <p:spTgt spid="13322"/>
                                        </p:tgtEl>
                                        <p:attrNameLst>
                                          <p:attrName>ppt_x</p:attrName>
                                        </p:attrNameLst>
                                      </p:cBhvr>
                                      <p:tavLst>
                                        <p:tav tm="0">
                                          <p:val>
                                            <p:strVal val="#ppt_x-.2"/>
                                          </p:val>
                                        </p:tav>
                                        <p:tav tm="100000">
                                          <p:val>
                                            <p:strVal val="#ppt_x"/>
                                          </p:val>
                                        </p:tav>
                                      </p:tavLst>
                                    </p:anim>
                                    <p:anim calcmode="lin" valueType="num">
                                      <p:cBhvr>
                                        <p:cTn id="59" dur="1000" fill="hold"/>
                                        <p:tgtEl>
                                          <p:spTgt spid="13322"/>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332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3325"/>
                                        </p:tgtEl>
                                        <p:attrNameLst>
                                          <p:attrName>style.visibility</p:attrName>
                                        </p:attrNameLst>
                                      </p:cBhvr>
                                      <p:to>
                                        <p:strVal val="visible"/>
                                      </p:to>
                                    </p:set>
                                    <p:anim calcmode="lin" valueType="num">
                                      <p:cBhvr>
                                        <p:cTn id="65" dur="500" fill="hold"/>
                                        <p:tgtEl>
                                          <p:spTgt spid="13325"/>
                                        </p:tgtEl>
                                        <p:attrNameLst>
                                          <p:attrName>ppt_w</p:attrName>
                                        </p:attrNameLst>
                                      </p:cBhvr>
                                      <p:tavLst>
                                        <p:tav tm="0">
                                          <p:val>
                                            <p:fltVal val="0"/>
                                          </p:val>
                                        </p:tav>
                                        <p:tav tm="100000">
                                          <p:val>
                                            <p:strVal val="#ppt_w"/>
                                          </p:val>
                                        </p:tav>
                                      </p:tavLst>
                                    </p:anim>
                                    <p:anim calcmode="lin" valueType="num">
                                      <p:cBhvr>
                                        <p:cTn id="66" dur="500" fill="hold"/>
                                        <p:tgtEl>
                                          <p:spTgt spid="133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P spid="13321" grpId="0" animBg="1"/>
      <p:bldP spid="13322" grpId="0" animBg="1"/>
      <p:bldP spid="13323" grpId="0" animBg="1"/>
      <p:bldP spid="13325" grpId="0" animBg="1"/>
      <p:bldP spid="13327" grpId="0" animBg="1"/>
      <p:bldP spid="13328" grpId="0" animBg="1"/>
      <p:bldP spid="13329" grpId="0" animBg="1"/>
      <p:bldP spid="13330" grpId="0" animBg="1"/>
      <p:bldP spid="13331" grpId="0" animBg="1"/>
      <p:bldP spid="133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ChangeArrowheads="1"/>
          </p:cNvSpPr>
          <p:nvPr>
            <p:ph type="title"/>
          </p:nvPr>
        </p:nvSpPr>
        <p:spPr/>
        <p:txBody>
          <a:bodyPr/>
          <a:lstStyle/>
          <a:p>
            <a:pPr eaLnBrk="1" hangingPunct="1"/>
            <a:endParaRPr lang="en-US" smtClean="0"/>
          </a:p>
        </p:txBody>
      </p:sp>
      <p:pic>
        <p:nvPicPr>
          <p:cNvPr id="8195" name="Picture 4" descr="3"/>
          <p:cNvPicPr>
            <a:picLocks noChangeAspect="1" noChangeArrowheads="1"/>
          </p:cNvPicPr>
          <p:nvPr/>
        </p:nvPicPr>
        <p:blipFill>
          <a:blip r:embed="rId3"/>
          <a:srcRect/>
          <a:stretch>
            <a:fillRect/>
          </a:stretch>
        </p:blipFill>
        <p:spPr bwMode="auto">
          <a:xfrm>
            <a:off x="0" y="4763"/>
            <a:ext cx="9144000" cy="6850062"/>
          </a:xfrm>
          <a:prstGeom prst="rect">
            <a:avLst/>
          </a:prstGeom>
          <a:noFill/>
          <a:ln w="9525">
            <a:noFill/>
            <a:miter lim="800000"/>
            <a:headEnd/>
            <a:tailEnd/>
          </a:ln>
        </p:spPr>
      </p:pic>
      <p:sp>
        <p:nvSpPr>
          <p:cNvPr id="8196" name="Text Box 6"/>
          <p:cNvSpPr txBox="1">
            <a:spLocks noChangeArrowheads="1"/>
          </p:cNvSpPr>
          <p:nvPr/>
        </p:nvSpPr>
        <p:spPr bwMode="auto">
          <a:xfrm>
            <a:off x="2743200" y="2286000"/>
            <a:ext cx="4343400" cy="1200150"/>
          </a:xfrm>
          <a:prstGeom prst="rect">
            <a:avLst/>
          </a:prstGeom>
          <a:noFill/>
          <a:ln w="9525">
            <a:noFill/>
            <a:miter lim="800000"/>
            <a:headEnd/>
            <a:tailEnd/>
          </a:ln>
        </p:spPr>
        <p:txBody>
          <a:bodyPr>
            <a:spAutoFit/>
          </a:bodyPr>
          <a:lstStyle/>
          <a:p>
            <a:pPr marL="342900" indent="-342900">
              <a:spcBef>
                <a:spcPct val="50000"/>
              </a:spcBef>
            </a:pPr>
            <a:r>
              <a:rPr lang="vi-VN" sz="2400" b="1">
                <a:solidFill>
                  <a:srgbClr val="CC3300"/>
                </a:solidFill>
                <a:latin typeface="Arial" charset="0"/>
              </a:rPr>
              <a:t>3. Hãy chỉ vị trí của não, cột sống trên cơ thể của em và của bạn em?</a:t>
            </a:r>
            <a:endParaRPr lang="vi-VN" sz="2400">
              <a:solidFill>
                <a:srgbClr val="CC3300"/>
              </a:solidFill>
              <a:latin typeface="Arial" charset="0"/>
            </a:endParaRPr>
          </a:p>
        </p:txBody>
      </p:sp>
    </p:spTree>
  </p:cSld>
  <p:clrMapOvr>
    <a:masterClrMapping/>
  </p:clrMapOvr>
  <p:transition spd="med">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OINSET2"/>
          <p:cNvPicPr>
            <a:picLocks noChangeAspect="1" noChangeArrowheads="1"/>
          </p:cNvPicPr>
          <p:nvPr/>
        </p:nvPicPr>
        <p:blipFill>
          <a:blip r:embed="rId3"/>
          <a:srcRect/>
          <a:stretch>
            <a:fillRect/>
          </a:stretch>
        </p:blipFill>
        <p:spPr bwMode="auto">
          <a:xfrm rot="5400000">
            <a:off x="6793706" y="369094"/>
            <a:ext cx="1652588" cy="1828800"/>
          </a:xfrm>
          <a:prstGeom prst="rect">
            <a:avLst/>
          </a:prstGeom>
          <a:noFill/>
          <a:ln w="9525">
            <a:noFill/>
            <a:miter lim="800000"/>
            <a:headEnd/>
            <a:tailEnd/>
          </a:ln>
        </p:spPr>
      </p:pic>
      <p:pic>
        <p:nvPicPr>
          <p:cNvPr id="9219" name="Picture 3" descr="POINSET2"/>
          <p:cNvPicPr>
            <a:picLocks noChangeAspect="1" noChangeArrowheads="1"/>
          </p:cNvPicPr>
          <p:nvPr/>
        </p:nvPicPr>
        <p:blipFill>
          <a:blip r:embed="rId3"/>
          <a:srcRect/>
          <a:stretch>
            <a:fillRect/>
          </a:stretch>
        </p:blipFill>
        <p:spPr bwMode="auto">
          <a:xfrm>
            <a:off x="609600" y="457200"/>
            <a:ext cx="1652588" cy="1828800"/>
          </a:xfrm>
          <a:prstGeom prst="rect">
            <a:avLst/>
          </a:prstGeom>
          <a:noFill/>
          <a:ln w="9525">
            <a:noFill/>
            <a:miter lim="800000"/>
            <a:headEnd/>
            <a:tailEnd/>
          </a:ln>
        </p:spPr>
      </p:pic>
      <p:sp>
        <p:nvSpPr>
          <p:cNvPr id="9220" name="Rectangle 4"/>
          <p:cNvSpPr>
            <a:spLocks noChangeArrowheads="1"/>
          </p:cNvSpPr>
          <p:nvPr/>
        </p:nvSpPr>
        <p:spPr bwMode="auto">
          <a:xfrm>
            <a:off x="6934200" y="4495800"/>
            <a:ext cx="1117600" cy="584200"/>
          </a:xfrm>
          <a:prstGeom prst="rect">
            <a:avLst/>
          </a:prstGeom>
          <a:noFill/>
          <a:ln w="9525">
            <a:noFill/>
            <a:miter lim="800000"/>
            <a:headEnd/>
            <a:tailEnd/>
          </a:ln>
        </p:spPr>
        <p:txBody>
          <a:bodyPr/>
          <a:lstStyle/>
          <a:p>
            <a:pPr>
              <a:spcBef>
                <a:spcPct val="20000"/>
              </a:spcBef>
            </a:pPr>
            <a:endParaRPr lang="en-US" sz="2800" b="1">
              <a:latin typeface="Arial" charset="0"/>
            </a:endParaRPr>
          </a:p>
        </p:txBody>
      </p:sp>
      <p:sp>
        <p:nvSpPr>
          <p:cNvPr id="9221" name="Text Box 6"/>
          <p:cNvSpPr txBox="1">
            <a:spLocks noChangeArrowheads="1"/>
          </p:cNvSpPr>
          <p:nvPr/>
        </p:nvSpPr>
        <p:spPr bwMode="auto">
          <a:xfrm>
            <a:off x="2819400" y="990600"/>
            <a:ext cx="3657600" cy="519113"/>
          </a:xfrm>
          <a:prstGeom prst="rect">
            <a:avLst/>
          </a:prstGeom>
          <a:noFill/>
          <a:ln w="9525">
            <a:noFill/>
            <a:miter lim="800000"/>
            <a:headEnd/>
            <a:tailEnd/>
          </a:ln>
        </p:spPr>
        <p:txBody>
          <a:bodyPr>
            <a:spAutoFit/>
          </a:bodyPr>
          <a:lstStyle/>
          <a:p>
            <a:pPr algn="ctr">
              <a:spcBef>
                <a:spcPct val="50000"/>
              </a:spcBef>
            </a:pPr>
            <a:r>
              <a:rPr lang="vi-VN" sz="2800" b="1" i="1" u="sng">
                <a:solidFill>
                  <a:srgbClr val="0000FF"/>
                </a:solidFill>
                <a:latin typeface="Arial" charset="0"/>
              </a:rPr>
              <a:t>Tự nhiên và xã hội</a:t>
            </a:r>
          </a:p>
        </p:txBody>
      </p:sp>
      <p:sp>
        <p:nvSpPr>
          <p:cNvPr id="9222" name="Text Box 7"/>
          <p:cNvSpPr txBox="1">
            <a:spLocks noChangeArrowheads="1"/>
          </p:cNvSpPr>
          <p:nvPr/>
        </p:nvSpPr>
        <p:spPr bwMode="auto">
          <a:xfrm>
            <a:off x="990600" y="1371600"/>
            <a:ext cx="2133600" cy="457200"/>
          </a:xfrm>
          <a:prstGeom prst="rect">
            <a:avLst/>
          </a:prstGeom>
          <a:noFill/>
          <a:ln w="9525">
            <a:noFill/>
            <a:miter lim="800000"/>
            <a:headEnd/>
            <a:tailEnd/>
          </a:ln>
        </p:spPr>
        <p:txBody>
          <a:bodyPr>
            <a:spAutoFit/>
          </a:bodyPr>
          <a:lstStyle/>
          <a:p>
            <a:pPr algn="ctr">
              <a:spcBef>
                <a:spcPct val="20000"/>
              </a:spcBef>
            </a:pPr>
            <a:r>
              <a:rPr lang="vi-VN" sz="2400" i="1" u="sng">
                <a:solidFill>
                  <a:srgbClr val="0000FF"/>
                </a:solidFill>
                <a:latin typeface="Arial" charset="0"/>
              </a:rPr>
              <a:t>Bài 12</a:t>
            </a:r>
            <a:r>
              <a:rPr lang="vi-VN" sz="2400" b="1">
                <a:solidFill>
                  <a:srgbClr val="0000FF"/>
                </a:solidFill>
                <a:latin typeface="Arial" charset="0"/>
              </a:rPr>
              <a:t>:</a:t>
            </a:r>
          </a:p>
        </p:txBody>
      </p:sp>
      <p:sp>
        <p:nvSpPr>
          <p:cNvPr id="9223" name="WordArt 10"/>
          <p:cNvSpPr>
            <a:spLocks noChangeArrowheads="1" noChangeShapeType="1" noTextEdit="1"/>
          </p:cNvSpPr>
          <p:nvPr/>
        </p:nvSpPr>
        <p:spPr bwMode="auto">
          <a:xfrm>
            <a:off x="2514600" y="1828800"/>
            <a:ext cx="4038600" cy="6858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CƠ QUAN THẦN KINH </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9224" name="Text Box 11"/>
          <p:cNvSpPr txBox="1">
            <a:spLocks noChangeArrowheads="1"/>
          </p:cNvSpPr>
          <p:nvPr/>
        </p:nvSpPr>
        <p:spPr bwMode="auto">
          <a:xfrm>
            <a:off x="914400" y="2590800"/>
            <a:ext cx="70866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38924" name="Text Box 12"/>
          <p:cNvSpPr txBox="1">
            <a:spLocks noChangeArrowheads="1"/>
          </p:cNvSpPr>
          <p:nvPr/>
        </p:nvSpPr>
        <p:spPr bwMode="auto">
          <a:xfrm>
            <a:off x="1066800" y="2895600"/>
            <a:ext cx="6477000" cy="2014538"/>
          </a:xfrm>
          <a:prstGeom prst="rect">
            <a:avLst/>
          </a:prstGeom>
          <a:noFill/>
          <a:ln w="9525">
            <a:noFill/>
            <a:miter lim="800000"/>
            <a:headEnd/>
            <a:tailEnd/>
          </a:ln>
        </p:spPr>
        <p:txBody>
          <a:bodyPr>
            <a:spAutoFit/>
          </a:bodyPr>
          <a:lstStyle/>
          <a:p>
            <a:pPr>
              <a:spcBef>
                <a:spcPct val="50000"/>
              </a:spcBef>
              <a:buFontTx/>
              <a:buChar char="-"/>
            </a:pPr>
            <a:r>
              <a:rPr lang="en-US" sz="2800" b="1">
                <a:solidFill>
                  <a:schemeClr val="accent2"/>
                </a:solidFill>
                <a:latin typeface="Arial" charset="0"/>
              </a:rPr>
              <a:t>Cơ quan thần kinh gồm : Não, tuỷ sống, các dây thần kinh. </a:t>
            </a:r>
          </a:p>
          <a:p>
            <a:pPr>
              <a:spcBef>
                <a:spcPct val="50000"/>
              </a:spcBef>
              <a:buFontTx/>
              <a:buChar char="-"/>
            </a:pPr>
            <a:r>
              <a:rPr lang="en-US" sz="2800" b="1">
                <a:solidFill>
                  <a:schemeClr val="accent2"/>
                </a:solidFill>
                <a:latin typeface="Arial" charset="0"/>
              </a:rPr>
              <a:t>Não được bảo vệ trong hộp sọ, tuỷ sống được bảo vệ trong cột sống. </a:t>
            </a:r>
          </a:p>
        </p:txBody>
      </p:sp>
      <p:pic>
        <p:nvPicPr>
          <p:cNvPr id="9226" name="Picture 13" descr="POINSET2"/>
          <p:cNvPicPr>
            <a:picLocks noChangeAspect="1" noChangeArrowheads="1"/>
          </p:cNvPicPr>
          <p:nvPr/>
        </p:nvPicPr>
        <p:blipFill>
          <a:blip r:embed="rId3"/>
          <a:srcRect/>
          <a:stretch>
            <a:fillRect/>
          </a:stretch>
        </p:blipFill>
        <p:spPr bwMode="auto">
          <a:xfrm rot="10800000">
            <a:off x="6324600" y="4495800"/>
            <a:ext cx="1652588" cy="1828800"/>
          </a:xfrm>
          <a:prstGeom prst="rect">
            <a:avLst/>
          </a:prstGeom>
          <a:noFill/>
          <a:ln w="9525">
            <a:noFill/>
            <a:miter lim="800000"/>
            <a:headEnd/>
            <a:tailEnd/>
          </a:ln>
        </p:spPr>
      </p:pic>
      <p:pic>
        <p:nvPicPr>
          <p:cNvPr id="9227" name="Picture 14" descr="POINSET2"/>
          <p:cNvPicPr>
            <a:picLocks noChangeAspect="1" noChangeArrowheads="1"/>
          </p:cNvPicPr>
          <p:nvPr/>
        </p:nvPicPr>
        <p:blipFill>
          <a:blip r:embed="rId3"/>
          <a:srcRect/>
          <a:stretch>
            <a:fillRect/>
          </a:stretch>
        </p:blipFill>
        <p:spPr bwMode="auto">
          <a:xfrm rot="-5400000">
            <a:off x="457994" y="4495007"/>
            <a:ext cx="1652587" cy="1828800"/>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24">
                                            <p:txEl>
                                              <p:pRg st="0" end="0"/>
                                            </p:txEl>
                                          </p:spTgt>
                                        </p:tgtEl>
                                        <p:attrNameLst>
                                          <p:attrName>style.visibility</p:attrName>
                                        </p:attrNameLst>
                                      </p:cBhvr>
                                      <p:to>
                                        <p:strVal val="visible"/>
                                      </p:to>
                                    </p:set>
                                    <p:animEffect transition="in" filter="blinds(horizontal)">
                                      <p:cBhvr>
                                        <p:cTn id="7" dur="1000"/>
                                        <p:tgtEl>
                                          <p:spTgt spid="389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924">
                                            <p:txEl>
                                              <p:pRg st="1" end="1"/>
                                            </p:txEl>
                                          </p:spTgt>
                                        </p:tgtEl>
                                        <p:attrNameLst>
                                          <p:attrName>style.visibility</p:attrName>
                                        </p:attrNameLst>
                                      </p:cBhvr>
                                      <p:to>
                                        <p:strVal val="visible"/>
                                      </p:to>
                                    </p:set>
                                    <p:animEffect transition="in" filter="blinds(horizontal)">
                                      <p:cBhvr>
                                        <p:cTn id="12" dur="1000"/>
                                        <p:tgtEl>
                                          <p:spTgt spid="389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10243" name="Rectangle 3"/>
          <p:cNvSpPr>
            <a:spLocks noGrp="1" noChangeArrowheads="1"/>
          </p:cNvSpPr>
          <p:nvPr>
            <p:ph type="body" idx="1"/>
          </p:nvPr>
        </p:nvSpPr>
        <p:spPr/>
        <p:txBody>
          <a:bodyPr/>
          <a:lstStyle/>
          <a:p>
            <a:pPr eaLnBrk="1" hangingPunct="1"/>
            <a:endParaRPr lang="en-US" smtClean="0"/>
          </a:p>
        </p:txBody>
      </p:sp>
      <p:pic>
        <p:nvPicPr>
          <p:cNvPr id="10244" name="Picture 4" descr="nnnbn"/>
          <p:cNvPicPr>
            <a:picLocks noChangeAspect="1" noChangeArrowheads="1"/>
          </p:cNvPicPr>
          <p:nvPr/>
        </p:nvPicPr>
        <p:blipFill>
          <a:blip r:embed="rId3"/>
          <a:srcRect/>
          <a:stretch>
            <a:fillRect/>
          </a:stretch>
        </p:blipFill>
        <p:spPr bwMode="auto">
          <a:xfrm>
            <a:off x="-76200" y="7938"/>
            <a:ext cx="9144000" cy="6873875"/>
          </a:xfrm>
          <a:prstGeom prst="rect">
            <a:avLst/>
          </a:prstGeom>
          <a:noFill/>
          <a:ln w="9525">
            <a:noFill/>
            <a:miter lim="800000"/>
            <a:headEnd/>
            <a:tailEnd/>
          </a:ln>
        </p:spPr>
      </p:pic>
      <p:pic>
        <p:nvPicPr>
          <p:cNvPr id="60423" name="Picture 7" descr="Grand-01-june"/>
          <p:cNvPicPr>
            <a:picLocks noChangeAspect="1" noChangeArrowheads="1" noCrop="1"/>
          </p:cNvPicPr>
          <p:nvPr/>
        </p:nvPicPr>
        <p:blipFill>
          <a:blip r:embed="rId4"/>
          <a:srcRect/>
          <a:stretch>
            <a:fillRect/>
          </a:stretch>
        </p:blipFill>
        <p:spPr bwMode="auto">
          <a:xfrm>
            <a:off x="4419600" y="4648200"/>
            <a:ext cx="828675" cy="2209800"/>
          </a:xfrm>
          <a:prstGeom prst="rect">
            <a:avLst/>
          </a:prstGeom>
          <a:noFill/>
          <a:ln w="9525">
            <a:noFill/>
            <a:miter lim="800000"/>
            <a:headEnd/>
            <a:tailEnd/>
          </a:ln>
        </p:spPr>
      </p:pic>
      <p:sp>
        <p:nvSpPr>
          <p:cNvPr id="10246" name="Text Box 8"/>
          <p:cNvSpPr txBox="1">
            <a:spLocks noChangeArrowheads="1"/>
          </p:cNvSpPr>
          <p:nvPr/>
        </p:nvSpPr>
        <p:spPr bwMode="auto">
          <a:xfrm>
            <a:off x="2286000" y="1066800"/>
            <a:ext cx="4648200" cy="1066800"/>
          </a:xfrm>
          <a:prstGeom prst="rect">
            <a:avLst/>
          </a:prstGeom>
          <a:noFill/>
          <a:ln w="9525">
            <a:noFill/>
            <a:miter lim="800000"/>
            <a:headEnd/>
            <a:tailEnd/>
          </a:ln>
        </p:spPr>
        <p:txBody>
          <a:bodyPr>
            <a:spAutoFit/>
          </a:bodyPr>
          <a:lstStyle/>
          <a:p>
            <a:pPr algn="ctr">
              <a:spcBef>
                <a:spcPct val="50000"/>
              </a:spcBef>
            </a:pPr>
            <a:r>
              <a:rPr lang="en-US" sz="2800" b="1">
                <a:solidFill>
                  <a:srgbClr val="FF6600"/>
                </a:solidFill>
                <a:latin typeface="Arial" charset="0"/>
              </a:rPr>
              <a:t>Hoạt động 2</a:t>
            </a:r>
            <a:r>
              <a:rPr lang="en-US">
                <a:latin typeface="Arial" charset="0"/>
              </a:rPr>
              <a:t> </a:t>
            </a:r>
          </a:p>
          <a:p>
            <a:pPr algn="ctr">
              <a:spcBef>
                <a:spcPct val="50000"/>
              </a:spcBef>
            </a:pPr>
            <a:r>
              <a:rPr lang="en-US" sz="2400" b="1">
                <a:solidFill>
                  <a:schemeClr val="accent2"/>
                </a:solidFill>
                <a:latin typeface="Arial" charset="0"/>
              </a:rPr>
              <a:t>Vai trò của cơ quan thần kinh</a:t>
            </a:r>
            <a:r>
              <a:rPr lang="en-US" b="1">
                <a:latin typeface="Arial" charset="0"/>
              </a:rPr>
              <a:t> </a:t>
            </a:r>
          </a:p>
        </p:txBody>
      </p:sp>
      <p:sp>
        <p:nvSpPr>
          <p:cNvPr id="60429" name="Text Box 13"/>
          <p:cNvSpPr txBox="1">
            <a:spLocks noChangeArrowheads="1"/>
          </p:cNvSpPr>
          <p:nvPr/>
        </p:nvSpPr>
        <p:spPr bwMode="auto">
          <a:xfrm>
            <a:off x="1524000" y="2057400"/>
            <a:ext cx="5943600" cy="2927350"/>
          </a:xfrm>
          <a:prstGeom prst="rect">
            <a:avLst/>
          </a:prstGeom>
          <a:noFill/>
          <a:ln w="9525">
            <a:noFill/>
            <a:miter lim="800000"/>
            <a:headEnd/>
            <a:tailEnd/>
          </a:ln>
        </p:spPr>
        <p:txBody>
          <a:bodyPr>
            <a:spAutoFit/>
          </a:bodyPr>
          <a:lstStyle/>
          <a:p>
            <a:pPr>
              <a:spcBef>
                <a:spcPct val="50000"/>
              </a:spcBef>
            </a:pPr>
            <a:r>
              <a:rPr lang="en-US" sz="3600" b="1">
                <a:solidFill>
                  <a:srgbClr val="FF6600"/>
                </a:solidFill>
                <a:latin typeface="Arial" charset="0"/>
              </a:rPr>
              <a:t>Trò chơi :</a:t>
            </a:r>
            <a:r>
              <a:rPr lang="en-US">
                <a:latin typeface="Arial" charset="0"/>
              </a:rPr>
              <a:t> </a:t>
            </a:r>
          </a:p>
          <a:p>
            <a:pPr>
              <a:spcBef>
                <a:spcPct val="50000"/>
              </a:spcBef>
            </a:pPr>
            <a:r>
              <a:rPr lang="en-US" sz="2000">
                <a:solidFill>
                  <a:schemeClr val="accent2"/>
                </a:solidFill>
                <a:latin typeface="Arial" charset="0"/>
              </a:rPr>
              <a:t>Cô có các từ </a:t>
            </a:r>
            <a:r>
              <a:rPr lang="en-US" sz="2000">
                <a:solidFill>
                  <a:srgbClr val="FF0000"/>
                </a:solidFill>
                <a:latin typeface="Arial" charset="0"/>
              </a:rPr>
              <a:t>“Con thỏ - ăn cỏ - uống nước – vào hang”,</a:t>
            </a:r>
            <a:r>
              <a:rPr lang="en-US" sz="2000">
                <a:solidFill>
                  <a:schemeClr val="accent2"/>
                </a:solidFill>
                <a:latin typeface="Arial" charset="0"/>
              </a:rPr>
              <a:t> mỗi từ đặt trong một quả bóng. Các con chọn quả bóng theo số. Quả bóng hiện từ nào các con phải làm một hành động tương ứng. Con nào làm đúng sẽ được cả lớp thưởng một tràng pháo tay ; nếu con nào làm sai sẽ bị phạt bằng một tiếng “ê” của cả lớp. </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20000"/>
                                  </p:stCondLst>
                                  <p:childTnLst>
                                    <p:set>
                                      <p:cBhvr>
                                        <p:cTn id="6" dur="1" fill="hold">
                                          <p:stCondLst>
                                            <p:cond delay="0"/>
                                          </p:stCondLst>
                                        </p:cTn>
                                        <p:tgtEl>
                                          <p:spTgt spid="60423"/>
                                        </p:tgtEl>
                                        <p:attrNameLst>
                                          <p:attrName>style.visibility</p:attrName>
                                        </p:attrNameLst>
                                      </p:cBhvr>
                                      <p:to>
                                        <p:strVal val="visible"/>
                                      </p:to>
                                    </p:set>
                                    <p:animEffect transition="in" filter="fade">
                                      <p:cBhvr>
                                        <p:cTn id="7" dur="1000"/>
                                        <p:tgtEl>
                                          <p:spTgt spid="60423"/>
                                        </p:tgtEl>
                                      </p:cBhvr>
                                    </p:animEffect>
                                    <p:anim calcmode="lin" valueType="num">
                                      <p:cBhvr>
                                        <p:cTn id="8" dur="1000" fill="hold"/>
                                        <p:tgtEl>
                                          <p:spTgt spid="60423"/>
                                        </p:tgtEl>
                                        <p:attrNameLst>
                                          <p:attrName>ppt_x</p:attrName>
                                        </p:attrNameLst>
                                      </p:cBhvr>
                                      <p:tavLst>
                                        <p:tav tm="0">
                                          <p:val>
                                            <p:strVal val="#ppt_x"/>
                                          </p:val>
                                        </p:tav>
                                        <p:tav tm="100000">
                                          <p:val>
                                            <p:strVal val="#ppt_x"/>
                                          </p:val>
                                        </p:tav>
                                      </p:tavLst>
                                    </p:anim>
                                    <p:anim calcmode="lin" valueType="num">
                                      <p:cBhvr>
                                        <p:cTn id="9" dur="900" decel="100000" fill="hold"/>
                                        <p:tgtEl>
                                          <p:spTgt spid="604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042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0429">
                                            <p:txEl>
                                              <p:pRg st="0" end="0"/>
                                            </p:txEl>
                                          </p:spTgt>
                                        </p:tgtEl>
                                        <p:attrNameLst>
                                          <p:attrName>style.visibility</p:attrName>
                                        </p:attrNameLst>
                                      </p:cBhvr>
                                      <p:to>
                                        <p:strVal val="visible"/>
                                      </p:to>
                                    </p:set>
                                    <p:animEffect transition="in" filter="blinds(horizontal)">
                                      <p:cBhvr>
                                        <p:cTn id="15" dur="1000"/>
                                        <p:tgtEl>
                                          <p:spTgt spid="6042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60429">
                                            <p:txEl>
                                              <p:pRg st="1" end="1"/>
                                            </p:txEl>
                                          </p:spTgt>
                                        </p:tgtEl>
                                        <p:attrNameLst>
                                          <p:attrName>style.visibility</p:attrName>
                                        </p:attrNameLst>
                                      </p:cBhvr>
                                      <p:to>
                                        <p:strVal val="visible"/>
                                      </p:to>
                                    </p:set>
                                    <p:animEffect transition="in" filter="blinds(horizontal)">
                                      <p:cBhvr>
                                        <p:cTn id="20" dur="1000"/>
                                        <p:tgtEl>
                                          <p:spTgt spid="604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1616&quot;&gt;&lt;object type=&quot;3&quot; unique_id=&quot;11617&quot;&gt;&lt;property id=&quot;20148&quot; value=&quot;5&quot;/&gt;&lt;property id=&quot;20300&quot; value=&quot;Slide 1&quot;/&gt;&lt;property id=&quot;20307&quot; value=&quot;256&quot;/&gt;&lt;/object&gt;&lt;object type=&quot;3&quot; unique_id=&quot;11618&quot;&gt;&lt;property id=&quot;20148&quot; value=&quot;5&quot;/&gt;&lt;property id=&quot;20300&quot; value=&quot;Slide 2&quot;/&gt;&lt;property id=&quot;20307&quot; value=&quot;287&quot;/&gt;&lt;/object&gt;&lt;object type=&quot;3&quot; unique_id=&quot;11619&quot;&gt;&lt;property id=&quot;20148&quot; value=&quot;5&quot;/&gt;&lt;property id=&quot;20300&quot; value=&quot;Slide 3&quot;/&gt;&lt;property id=&quot;20307&quot; value=&quot;270&quot;/&gt;&lt;/object&gt;&lt;object type=&quot;3&quot; unique_id=&quot;11620&quot;&gt;&lt;property id=&quot;20148&quot; value=&quot;5&quot;/&gt;&lt;property id=&quot;20300&quot; value=&quot;Slide 4&quot;/&gt;&lt;property id=&quot;20307&quot; value=&quot;276&quot;/&gt;&lt;/object&gt;&lt;object type=&quot;3&quot; unique_id=&quot;11621&quot;&gt;&lt;property id=&quot;20148&quot; value=&quot;5&quot;/&gt;&lt;property id=&quot;20300&quot; value=&quot;Slide 5&quot;/&gt;&lt;property id=&quot;20307&quot; value=&quot;261&quot;/&gt;&lt;/object&gt;&lt;object type=&quot;3&quot; unique_id=&quot;11622&quot;&gt;&lt;property id=&quot;20148&quot; value=&quot;5&quot;/&gt;&lt;property id=&quot;20300&quot; value=&quot;Slide 6 - &amp;quot;`&amp;quot;&quot;/&gt;&lt;property id=&quot;20307&quot; value=&quot;263&quot;/&gt;&lt;/object&gt;&lt;object type=&quot;3&quot; unique_id=&quot;11623&quot;&gt;&lt;property id=&quot;20148&quot; value=&quot;5&quot;/&gt;&lt;property id=&quot;20300&quot; value=&quot;Slide 7&quot;/&gt;&lt;property id=&quot;20307&quot; value=&quot;281&quot;/&gt;&lt;/object&gt;&lt;object type=&quot;3&quot; unique_id=&quot;11624&quot;&gt;&lt;property id=&quot;20148&quot; value=&quot;5&quot;/&gt;&lt;property id=&quot;20300&quot; value=&quot;Slide 8&quot;/&gt;&lt;property id=&quot;20307&quot; value=&quot;277&quot;/&gt;&lt;/object&gt;&lt;object type=&quot;3&quot; unique_id=&quot;11625&quot;&gt;&lt;property id=&quot;20148&quot; value=&quot;5&quot;/&gt;&lt;property id=&quot;20300&quot; value=&quot;Slide 9&quot;/&gt;&lt;property id=&quot;20307&quot; value=&quot;288&quot;/&gt;&lt;/object&gt;&lt;object type=&quot;3&quot; unique_id=&quot;11626&quot;&gt;&lt;property id=&quot;20148&quot; value=&quot;5&quot;/&gt;&lt;property id=&quot;20300&quot; value=&quot;Slide 10&quot;/&gt;&lt;property id=&quot;20307&quot; value=&quot;283&quot;/&gt;&lt;/object&gt;&lt;object type=&quot;3&quot; unique_id=&quot;11627&quot;&gt;&lt;property id=&quot;20148&quot; value=&quot;5&quot;/&gt;&lt;property id=&quot;20300&quot; value=&quot;Slide 11&quot;/&gt;&lt;property id=&quot;20307&quot; value=&quot;258&quot;/&gt;&lt;/object&gt;&lt;object type=&quot;3&quot; unique_id=&quot;11628&quot;&gt;&lt;property id=&quot;20148&quot; value=&quot;5&quot;/&gt;&lt;property id=&quot;20300&quot; value=&quot;Slide 12&quot;/&gt;&lt;property id=&quot;20307&quot; value=&quot;272&quot;/&gt;&lt;/object&gt;&lt;object type=&quot;3&quot; unique_id=&quot;11629&quot;&gt;&lt;property id=&quot;20148&quot; value=&quot;5&quot;/&gt;&lt;property id=&quot;20300&quot; value=&quot;Slide 13&quot;/&gt;&lt;property id=&quot;20307&quot; value=&quot;280&quot;/&gt;&lt;/object&gt;&lt;object type=&quot;3&quot; unique_id=&quot;11630&quot;&gt;&lt;property id=&quot;20148&quot; value=&quot;5&quot;/&gt;&lt;property id=&quot;20300&quot; value=&quot;Slide 14&quot;/&gt;&lt;property id=&quot;20307&quot; value=&quot;286&quot;/&gt;&lt;/object&gt;&lt;object type=&quot;3&quot; unique_id=&quot;11631&quot;&gt;&lt;property id=&quot;20148&quot; value=&quot;5&quot;/&gt;&lt;property id=&quot;20300&quot; value=&quot;Slide 15&quot;/&gt;&lt;property id=&quot;20307&quot; value=&quot;273&quot;/&gt;&lt;/object&gt;&lt;/object&gt;&lt;object type=&quot;8&quot; unique_id=&quot;11648&quot;&gt;&lt;/object&gt;&lt;/object&gt;&lt;/database&gt;"/>
  <p:tag name="MMPROD_NEXTUNIQUEID" val="10014"/>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1443</TotalTime>
  <Words>1106</Words>
  <Application>Microsoft Office PowerPoint</Application>
  <PresentationFormat>On-screen Show (4:3)</PresentationFormat>
  <Paragraphs>101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MTC</cp:lastModifiedBy>
  <cp:revision>50</cp:revision>
  <cp:lastPrinted>1601-01-01T00:00:00Z</cp:lastPrinted>
  <dcterms:created xsi:type="dcterms:W3CDTF">1601-01-01T00:00:00Z</dcterms:created>
  <dcterms:modified xsi:type="dcterms:W3CDTF">2020-10-08T10:43:27Z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