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custDataLst>
    <p:tags r:id="rId9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AB42-368A-4662-B887-EDB060D683F6}" type="datetimeFigureOut">
              <a:rPr lang="vi-VN" smtClean="0"/>
              <a:pPr/>
              <a:t>30/11/2020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3BDA-DAC8-4D47-BA00-D1841DE816E0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93454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AB42-368A-4662-B887-EDB060D683F6}" type="datetimeFigureOut">
              <a:rPr lang="vi-VN" smtClean="0"/>
              <a:pPr/>
              <a:t>30/11/2020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3BDA-DAC8-4D47-BA00-D1841DE816E0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2379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AB42-368A-4662-B887-EDB060D683F6}" type="datetimeFigureOut">
              <a:rPr lang="vi-VN" smtClean="0"/>
              <a:pPr/>
              <a:t>30/11/2020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3BDA-DAC8-4D47-BA00-D1841DE816E0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03219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AB42-368A-4662-B887-EDB060D683F6}" type="datetimeFigureOut">
              <a:rPr lang="vi-VN" smtClean="0"/>
              <a:pPr/>
              <a:t>30/11/2020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3BDA-DAC8-4D47-BA00-D1841DE816E0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03046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AB42-368A-4662-B887-EDB060D683F6}" type="datetimeFigureOut">
              <a:rPr lang="vi-VN" smtClean="0"/>
              <a:pPr/>
              <a:t>30/11/2020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3BDA-DAC8-4D47-BA00-D1841DE816E0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73764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AB42-368A-4662-B887-EDB060D683F6}" type="datetimeFigureOut">
              <a:rPr lang="vi-VN" smtClean="0"/>
              <a:pPr/>
              <a:t>30/11/2020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3BDA-DAC8-4D47-BA00-D1841DE816E0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55295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AB42-368A-4662-B887-EDB060D683F6}" type="datetimeFigureOut">
              <a:rPr lang="vi-VN" smtClean="0"/>
              <a:pPr/>
              <a:t>30/11/2020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3BDA-DAC8-4D47-BA00-D1841DE816E0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726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AB42-368A-4662-B887-EDB060D683F6}" type="datetimeFigureOut">
              <a:rPr lang="vi-VN" smtClean="0"/>
              <a:pPr/>
              <a:t>30/11/2020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3BDA-DAC8-4D47-BA00-D1841DE816E0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37134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AB42-368A-4662-B887-EDB060D683F6}" type="datetimeFigureOut">
              <a:rPr lang="vi-VN" smtClean="0"/>
              <a:pPr/>
              <a:t>30/11/2020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3BDA-DAC8-4D47-BA00-D1841DE816E0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1893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AB42-368A-4662-B887-EDB060D683F6}" type="datetimeFigureOut">
              <a:rPr lang="vi-VN" smtClean="0"/>
              <a:pPr/>
              <a:t>30/11/2020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3BDA-DAC8-4D47-BA00-D1841DE816E0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5047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5AB42-368A-4662-B887-EDB060D683F6}" type="datetimeFigureOut">
              <a:rPr lang="vi-VN" smtClean="0"/>
              <a:pPr/>
              <a:t>30/11/2020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3BDA-DAC8-4D47-BA00-D1841DE816E0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92594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5AB42-368A-4662-B887-EDB060D683F6}" type="datetimeFigureOut">
              <a:rPr lang="vi-VN" smtClean="0"/>
              <a:pPr/>
              <a:t>30/11/2020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E3BDA-DAC8-4D47-BA00-D1841DE816E0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3716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965851" y="1905506"/>
            <a:ext cx="7566589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all" spc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CHIA SỐ CÓ HAI CHỮ SỐ</a:t>
            </a:r>
          </a:p>
          <a:p>
            <a:pPr algn="ctr"/>
            <a:r>
              <a:rPr lang="en-US" sz="4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CHO SỐ CÓ MỘT CHỮ SỐ</a:t>
            </a:r>
          </a:p>
          <a:p>
            <a:pPr algn="ctr"/>
            <a:r>
              <a:rPr lang="en-US" sz="4400" b="1" cap="all" spc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(TIẾP THEO</a:t>
            </a:r>
            <a:r>
              <a:rPr lang="en-US" sz="4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)</a:t>
            </a:r>
            <a:endParaRPr lang="en-US" sz="4400" b="1" cap="all" spc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093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31840" y="1052736"/>
            <a:ext cx="60121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smtClean="0"/>
              <a:t>8chia</a:t>
            </a:r>
            <a:r>
              <a:rPr lang="en-US" sz="2800" dirty="0" smtClean="0"/>
              <a:t> </a:t>
            </a:r>
            <a:r>
              <a:rPr lang="en-US" sz="2800" dirty="0" smtClean="0"/>
              <a:t>4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1, </a:t>
            </a:r>
            <a:r>
              <a:rPr lang="en-US" sz="2800" dirty="0" err="1" smtClean="0"/>
              <a:t>viết</a:t>
            </a:r>
            <a:r>
              <a:rPr lang="en-US" sz="2800" dirty="0" smtClean="0"/>
              <a:t> 1.</a:t>
            </a:r>
          </a:p>
          <a:p>
            <a:pPr algn="just"/>
            <a:r>
              <a:rPr lang="en-US" sz="2800" dirty="0" smtClean="0"/>
              <a:t>     1 </a:t>
            </a:r>
            <a:r>
              <a:rPr lang="en-US" sz="2800" dirty="0" err="1" smtClean="0"/>
              <a:t>nhân</a:t>
            </a:r>
            <a:r>
              <a:rPr lang="en-US" sz="2800" dirty="0" smtClean="0"/>
              <a:t> 4 </a:t>
            </a:r>
            <a:r>
              <a:rPr lang="en-US" sz="2800" dirty="0" err="1" smtClean="0"/>
              <a:t>bằng</a:t>
            </a:r>
            <a:r>
              <a:rPr lang="en-US" sz="2800" dirty="0" smtClean="0"/>
              <a:t> 4; 7 </a:t>
            </a:r>
            <a:r>
              <a:rPr lang="en-US" sz="2800" dirty="0" err="1" smtClean="0"/>
              <a:t>trừ</a:t>
            </a:r>
            <a:r>
              <a:rPr lang="en-US" sz="2800" dirty="0" smtClean="0"/>
              <a:t> 4 </a:t>
            </a:r>
            <a:r>
              <a:rPr lang="en-US" sz="2800" dirty="0" err="1" smtClean="0"/>
              <a:t>bằng</a:t>
            </a:r>
            <a:r>
              <a:rPr lang="en-US" sz="2800" dirty="0" smtClean="0"/>
              <a:t> 3.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err="1" smtClean="0"/>
              <a:t>Hạ</a:t>
            </a:r>
            <a:r>
              <a:rPr lang="en-US" sz="2800" dirty="0" smtClean="0"/>
              <a:t> 8,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38; 38 chia 4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9, </a:t>
            </a:r>
            <a:r>
              <a:rPr lang="en-US" sz="2800" dirty="0" err="1" smtClean="0"/>
              <a:t>viết</a:t>
            </a:r>
            <a:r>
              <a:rPr lang="en-US" sz="2800" dirty="0" smtClean="0"/>
              <a:t> 9.</a:t>
            </a:r>
          </a:p>
          <a:p>
            <a:pPr algn="just"/>
            <a:r>
              <a:rPr lang="en-US" sz="2800" dirty="0" smtClean="0"/>
              <a:t>     9 </a:t>
            </a:r>
            <a:r>
              <a:rPr lang="en-US" sz="2800" dirty="0" err="1" smtClean="0"/>
              <a:t>nhân</a:t>
            </a:r>
            <a:r>
              <a:rPr lang="en-US" sz="2800" dirty="0" smtClean="0"/>
              <a:t> 4 </a:t>
            </a:r>
            <a:r>
              <a:rPr lang="en-US" sz="2800" dirty="0" err="1" smtClean="0"/>
              <a:t>bằng</a:t>
            </a:r>
            <a:r>
              <a:rPr lang="en-US" sz="2800" dirty="0" smtClean="0"/>
              <a:t> 36; 38 </a:t>
            </a:r>
            <a:r>
              <a:rPr lang="en-US" sz="2800" dirty="0" err="1" smtClean="0"/>
              <a:t>trừ</a:t>
            </a:r>
            <a:r>
              <a:rPr lang="en-US" sz="2800" dirty="0" smtClean="0"/>
              <a:t> 36 </a:t>
            </a:r>
            <a:r>
              <a:rPr lang="en-US" sz="2800" dirty="0" err="1" smtClean="0"/>
              <a:t>bằng</a:t>
            </a:r>
            <a:r>
              <a:rPr lang="en-US" sz="2800" dirty="0" smtClean="0"/>
              <a:t> 2.</a:t>
            </a:r>
            <a:endParaRPr lang="vi-VN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1052735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/>
              <a:t>78 : 4 =?</a:t>
            </a:r>
            <a:endParaRPr lang="vi-VN" sz="2800"/>
          </a:p>
        </p:txBody>
      </p:sp>
      <p:grpSp>
        <p:nvGrpSpPr>
          <p:cNvPr id="14" name="Group 13"/>
          <p:cNvGrpSpPr/>
          <p:nvPr/>
        </p:nvGrpSpPr>
        <p:grpSpPr>
          <a:xfrm>
            <a:off x="827584" y="1652900"/>
            <a:ext cx="2160240" cy="2246769"/>
            <a:chOff x="827584" y="1652900"/>
            <a:chExt cx="2160240" cy="2246769"/>
          </a:xfrm>
        </p:grpSpPr>
        <p:sp>
          <p:nvSpPr>
            <p:cNvPr id="4" name="TextBox 3"/>
            <p:cNvSpPr txBox="1"/>
            <p:nvPr/>
          </p:nvSpPr>
          <p:spPr>
            <a:xfrm>
              <a:off x="827584" y="1652900"/>
              <a:ext cx="2160240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14350" indent="-514350" algn="just">
                <a:buAutoNum type="arabicPlain" startAt="78"/>
              </a:pPr>
              <a:r>
                <a:rPr lang="en-US" sz="2800" smtClean="0"/>
                <a:t>4</a:t>
              </a:r>
            </a:p>
            <a:p>
              <a:pPr marL="514350" indent="-514350" algn="just">
                <a:buAutoNum type="arabicPlain" startAt="4"/>
              </a:pPr>
              <a:r>
                <a:rPr lang="en-US" sz="2800" smtClean="0"/>
                <a:t>19</a:t>
              </a:r>
            </a:p>
            <a:p>
              <a:pPr algn="just"/>
              <a:r>
                <a:rPr lang="en-US" sz="2800" smtClean="0"/>
                <a:t>38</a:t>
              </a:r>
            </a:p>
            <a:p>
              <a:pPr algn="just"/>
              <a:r>
                <a:rPr lang="en-US" sz="2800" smtClean="0"/>
                <a:t>36</a:t>
              </a:r>
            </a:p>
            <a:p>
              <a:pPr algn="just"/>
              <a:r>
                <a:rPr lang="en-US" sz="2800"/>
                <a:t> </a:t>
              </a:r>
              <a:r>
                <a:rPr lang="en-US" sz="2800" smtClean="0"/>
                <a:t> 2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329746" y="1720118"/>
              <a:ext cx="0" cy="77277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329746" y="2106507"/>
              <a:ext cx="57795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827584" y="3429000"/>
              <a:ext cx="57795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27584" y="2529767"/>
              <a:ext cx="50216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541446" y="3899669"/>
            <a:ext cx="30224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/>
              <a:t> 78 : 4 = 19 (dư 2)</a:t>
            </a:r>
            <a:endParaRPr lang="vi-VN" sz="2800"/>
          </a:p>
        </p:txBody>
      </p:sp>
    </p:spTree>
    <p:extLst>
      <p:ext uri="{BB962C8B-B14F-4D97-AF65-F5344CB8AC3E}">
        <p14:creationId xmlns:p14="http://schemas.microsoft.com/office/powerpoint/2010/main" val="414265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11560" y="548680"/>
            <a:ext cx="576064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</a:rPr>
              <a:t>1</a:t>
            </a:r>
            <a:endParaRPr lang="vi-VN" sz="28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14889" y="611977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Tính:</a:t>
            </a:r>
            <a:endParaRPr lang="vi-VN" sz="320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932775"/>
              </p:ext>
            </p:extLst>
          </p:nvPr>
        </p:nvGraphicFramePr>
        <p:xfrm>
          <a:off x="395536" y="1397000"/>
          <a:ext cx="8424936" cy="3904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6234"/>
                <a:gridCol w="2106234"/>
                <a:gridCol w="2106234"/>
                <a:gridCol w="2106234"/>
              </a:tblGrid>
              <a:tr h="1952104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a) 77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2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87  3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86  6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99  4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952104">
                <a:tc>
                  <a:txBody>
                    <a:bodyPr/>
                    <a:lstStyle/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b) 69  3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85  4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97  7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78  6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330105" y="1539851"/>
            <a:ext cx="0" cy="86409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059832" y="1539851"/>
            <a:ext cx="0" cy="86409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148064" y="1533274"/>
            <a:ext cx="0" cy="86409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242414" y="1556792"/>
            <a:ext cx="0" cy="86409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30105" y="4281835"/>
            <a:ext cx="0" cy="86409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024237" y="4281835"/>
            <a:ext cx="0" cy="86409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150695" y="4281835"/>
            <a:ext cx="0" cy="86409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242414" y="4305313"/>
            <a:ext cx="0" cy="86409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330104" y="1910713"/>
            <a:ext cx="56482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059832" y="1965322"/>
            <a:ext cx="56482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148064" y="1946189"/>
            <a:ext cx="56482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215109" y="1954958"/>
            <a:ext cx="56482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343897" y="4713883"/>
            <a:ext cx="56482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987824" y="4713883"/>
            <a:ext cx="56482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148063" y="4709120"/>
            <a:ext cx="56482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210405" y="4709120"/>
            <a:ext cx="56482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414889" y="1971899"/>
            <a:ext cx="7808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38</a:t>
            </a:r>
            <a:endParaRPr lang="vi-VN" sz="2800">
              <a:solidFill>
                <a:srgbClr val="C00000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758227" y="1928471"/>
            <a:ext cx="868081" cy="1815882"/>
            <a:chOff x="758227" y="1928471"/>
            <a:chExt cx="868081" cy="1815882"/>
          </a:xfrm>
        </p:grpSpPr>
        <p:sp>
          <p:nvSpPr>
            <p:cNvPr id="25" name="TextBox 24"/>
            <p:cNvSpPr txBox="1"/>
            <p:nvPr/>
          </p:nvSpPr>
          <p:spPr>
            <a:xfrm>
              <a:off x="758227" y="1928471"/>
              <a:ext cx="868081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>
                  <a:solidFill>
                    <a:srgbClr val="C00000"/>
                  </a:solidFill>
                </a:rPr>
                <a:t>6</a:t>
              </a:r>
              <a:endParaRPr lang="en-US" sz="2800" smtClean="0">
                <a:solidFill>
                  <a:srgbClr val="C00000"/>
                </a:solidFill>
              </a:endParaRPr>
            </a:p>
            <a:p>
              <a:r>
                <a:rPr lang="en-US" sz="2800" smtClean="0">
                  <a:solidFill>
                    <a:srgbClr val="C00000"/>
                  </a:solidFill>
                </a:rPr>
                <a:t>17</a:t>
              </a:r>
            </a:p>
            <a:p>
              <a:r>
                <a:rPr lang="en-US" sz="2800" smtClean="0">
                  <a:solidFill>
                    <a:srgbClr val="C00000"/>
                  </a:solidFill>
                </a:rPr>
                <a:t>16</a:t>
              </a:r>
            </a:p>
            <a:p>
              <a:r>
                <a:rPr lang="en-US" sz="2800">
                  <a:solidFill>
                    <a:srgbClr val="C00000"/>
                  </a:solidFill>
                </a:rPr>
                <a:t> </a:t>
              </a:r>
              <a:r>
                <a:rPr lang="en-US" sz="2800" smtClean="0">
                  <a:solidFill>
                    <a:srgbClr val="C00000"/>
                  </a:solidFill>
                </a:rPr>
                <a:t> 1</a:t>
              </a:r>
              <a:endParaRPr lang="vi-VN" sz="2800">
                <a:solidFill>
                  <a:srgbClr val="C00000"/>
                </a:solidFill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758227" y="2397370"/>
              <a:ext cx="564823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758227" y="3284984"/>
              <a:ext cx="564823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2498787" y="1971899"/>
            <a:ext cx="868081" cy="1815882"/>
            <a:chOff x="749050" y="1928471"/>
            <a:chExt cx="868081" cy="1815882"/>
          </a:xfrm>
        </p:grpSpPr>
        <p:sp>
          <p:nvSpPr>
            <p:cNvPr id="32" name="TextBox 31"/>
            <p:cNvSpPr txBox="1"/>
            <p:nvPr/>
          </p:nvSpPr>
          <p:spPr>
            <a:xfrm>
              <a:off x="749050" y="1928471"/>
              <a:ext cx="868081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>
                  <a:solidFill>
                    <a:srgbClr val="C00000"/>
                  </a:solidFill>
                </a:rPr>
                <a:t>6</a:t>
              </a:r>
              <a:endParaRPr lang="en-US" sz="2800" smtClean="0">
                <a:solidFill>
                  <a:srgbClr val="C00000"/>
                </a:solidFill>
              </a:endParaRPr>
            </a:p>
            <a:p>
              <a:r>
                <a:rPr lang="en-US" sz="2800">
                  <a:solidFill>
                    <a:srgbClr val="C00000"/>
                  </a:solidFill>
                </a:rPr>
                <a:t>2</a:t>
              </a:r>
              <a:r>
                <a:rPr lang="en-US" sz="2800" smtClean="0">
                  <a:solidFill>
                    <a:srgbClr val="C00000"/>
                  </a:solidFill>
                </a:rPr>
                <a:t>7</a:t>
              </a:r>
            </a:p>
            <a:p>
              <a:r>
                <a:rPr lang="en-US" sz="2800" smtClean="0">
                  <a:solidFill>
                    <a:srgbClr val="C00000"/>
                  </a:solidFill>
                </a:rPr>
                <a:t>27</a:t>
              </a:r>
            </a:p>
            <a:p>
              <a:r>
                <a:rPr lang="en-US" sz="2800">
                  <a:solidFill>
                    <a:srgbClr val="C00000"/>
                  </a:solidFill>
                </a:rPr>
                <a:t> </a:t>
              </a:r>
              <a:r>
                <a:rPr lang="en-US" sz="2800" smtClean="0">
                  <a:solidFill>
                    <a:srgbClr val="C00000"/>
                  </a:solidFill>
                </a:rPr>
                <a:t> 0</a:t>
              </a:r>
              <a:endParaRPr lang="vi-VN" sz="2800">
                <a:solidFill>
                  <a:srgbClr val="C00000"/>
                </a:solidFill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758227" y="2397370"/>
              <a:ext cx="564823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758227" y="3284984"/>
              <a:ext cx="564823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3077728" y="1971899"/>
            <a:ext cx="7808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29</a:t>
            </a:r>
            <a:endParaRPr lang="vi-VN" sz="2800" dirty="0">
              <a:solidFill>
                <a:srgbClr val="C00000"/>
              </a:solidFill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4562393" y="1946189"/>
            <a:ext cx="868081" cy="1815882"/>
            <a:chOff x="749050" y="1928471"/>
            <a:chExt cx="868081" cy="1815882"/>
          </a:xfrm>
        </p:grpSpPr>
        <p:sp>
          <p:nvSpPr>
            <p:cNvPr id="37" name="TextBox 36"/>
            <p:cNvSpPr txBox="1"/>
            <p:nvPr/>
          </p:nvSpPr>
          <p:spPr>
            <a:xfrm>
              <a:off x="749050" y="1928471"/>
              <a:ext cx="868081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>
                  <a:solidFill>
                    <a:srgbClr val="C00000"/>
                  </a:solidFill>
                </a:rPr>
                <a:t>6</a:t>
              </a:r>
              <a:endParaRPr lang="en-US" sz="2800" smtClean="0">
                <a:solidFill>
                  <a:srgbClr val="C00000"/>
                </a:solidFill>
              </a:endParaRPr>
            </a:p>
            <a:p>
              <a:r>
                <a:rPr lang="en-US" sz="2800" smtClean="0">
                  <a:solidFill>
                    <a:srgbClr val="C00000"/>
                  </a:solidFill>
                </a:rPr>
                <a:t>2</a:t>
              </a:r>
              <a:r>
                <a:rPr lang="en-US" sz="2800">
                  <a:solidFill>
                    <a:srgbClr val="C00000"/>
                  </a:solidFill>
                </a:rPr>
                <a:t>6</a:t>
              </a:r>
              <a:endParaRPr lang="en-US" sz="2800" smtClean="0">
                <a:solidFill>
                  <a:srgbClr val="C00000"/>
                </a:solidFill>
              </a:endParaRPr>
            </a:p>
            <a:p>
              <a:r>
                <a:rPr lang="en-US" sz="2800" smtClean="0">
                  <a:solidFill>
                    <a:srgbClr val="C00000"/>
                  </a:solidFill>
                </a:rPr>
                <a:t>24</a:t>
              </a:r>
            </a:p>
            <a:p>
              <a:r>
                <a:rPr lang="en-US" sz="2800">
                  <a:solidFill>
                    <a:srgbClr val="C00000"/>
                  </a:solidFill>
                </a:rPr>
                <a:t> </a:t>
              </a:r>
              <a:r>
                <a:rPr lang="en-US" sz="2800" smtClean="0">
                  <a:solidFill>
                    <a:srgbClr val="C00000"/>
                  </a:solidFill>
                </a:rPr>
                <a:t> 2</a:t>
              </a:r>
              <a:endParaRPr lang="vi-VN" sz="2800">
                <a:solidFill>
                  <a:srgbClr val="C00000"/>
                </a:solidFill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758227" y="2397370"/>
              <a:ext cx="564823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758227" y="3284984"/>
              <a:ext cx="564823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5150695" y="1988840"/>
            <a:ext cx="7808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14</a:t>
            </a:r>
            <a:endParaRPr lang="vi-VN" sz="2800" dirty="0">
              <a:solidFill>
                <a:srgbClr val="C00000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6638616" y="1903239"/>
            <a:ext cx="931108" cy="1815882"/>
            <a:chOff x="758227" y="1889427"/>
            <a:chExt cx="931108" cy="1815882"/>
          </a:xfrm>
        </p:grpSpPr>
        <p:sp>
          <p:nvSpPr>
            <p:cNvPr id="42" name="TextBox 41"/>
            <p:cNvSpPr txBox="1"/>
            <p:nvPr/>
          </p:nvSpPr>
          <p:spPr>
            <a:xfrm>
              <a:off x="821254" y="1889427"/>
              <a:ext cx="868081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smtClean="0">
                  <a:solidFill>
                    <a:srgbClr val="C00000"/>
                  </a:solidFill>
                </a:rPr>
                <a:t>8</a:t>
              </a:r>
            </a:p>
            <a:p>
              <a:r>
                <a:rPr lang="en-US" sz="2800" smtClean="0">
                  <a:solidFill>
                    <a:srgbClr val="C00000"/>
                  </a:solidFill>
                </a:rPr>
                <a:t>1</a:t>
              </a:r>
              <a:r>
                <a:rPr lang="en-US" sz="2800">
                  <a:solidFill>
                    <a:srgbClr val="C00000"/>
                  </a:solidFill>
                </a:rPr>
                <a:t>9</a:t>
              </a:r>
              <a:endParaRPr lang="en-US" sz="2800" smtClean="0">
                <a:solidFill>
                  <a:srgbClr val="C00000"/>
                </a:solidFill>
              </a:endParaRPr>
            </a:p>
            <a:p>
              <a:r>
                <a:rPr lang="en-US" sz="2800" smtClean="0">
                  <a:solidFill>
                    <a:srgbClr val="C00000"/>
                  </a:solidFill>
                </a:rPr>
                <a:t>16</a:t>
              </a:r>
            </a:p>
            <a:p>
              <a:r>
                <a:rPr lang="en-US" sz="2800">
                  <a:solidFill>
                    <a:srgbClr val="C00000"/>
                  </a:solidFill>
                </a:rPr>
                <a:t> </a:t>
              </a:r>
              <a:r>
                <a:rPr lang="en-US" sz="2800" smtClean="0">
                  <a:solidFill>
                    <a:srgbClr val="C00000"/>
                  </a:solidFill>
                </a:rPr>
                <a:t> 3</a:t>
              </a:r>
              <a:endParaRPr lang="vi-VN" sz="2800">
                <a:solidFill>
                  <a:srgbClr val="C00000"/>
                </a:solidFill>
              </a:endParaRPr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758227" y="2397370"/>
              <a:ext cx="564823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58227" y="3284984"/>
              <a:ext cx="564823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Box 44"/>
          <p:cNvSpPr txBox="1"/>
          <p:nvPr/>
        </p:nvSpPr>
        <p:spPr>
          <a:xfrm>
            <a:off x="7242414" y="1991482"/>
            <a:ext cx="7808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2</a:t>
            </a:r>
            <a:r>
              <a:rPr lang="en-US" sz="2800" smtClean="0">
                <a:solidFill>
                  <a:srgbClr val="C00000"/>
                </a:solidFill>
              </a:rPr>
              <a:t>4</a:t>
            </a:r>
            <a:endParaRPr lang="vi-VN" sz="2800">
              <a:solidFill>
                <a:srgbClr val="C00000"/>
              </a:solidFill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744434" y="4647572"/>
            <a:ext cx="868081" cy="1815882"/>
            <a:chOff x="758227" y="1928471"/>
            <a:chExt cx="868081" cy="1815882"/>
          </a:xfrm>
        </p:grpSpPr>
        <p:sp>
          <p:nvSpPr>
            <p:cNvPr id="47" name="TextBox 46"/>
            <p:cNvSpPr txBox="1"/>
            <p:nvPr/>
          </p:nvSpPr>
          <p:spPr>
            <a:xfrm>
              <a:off x="758227" y="1928471"/>
              <a:ext cx="868081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>
                  <a:solidFill>
                    <a:srgbClr val="C00000"/>
                  </a:solidFill>
                </a:rPr>
                <a:t>6</a:t>
              </a:r>
              <a:endParaRPr lang="en-US" sz="2800" smtClean="0">
                <a:solidFill>
                  <a:srgbClr val="C00000"/>
                </a:solidFill>
              </a:endParaRPr>
            </a:p>
            <a:p>
              <a:r>
                <a:rPr lang="en-US" sz="2800" smtClean="0">
                  <a:solidFill>
                    <a:srgbClr val="C00000"/>
                  </a:solidFill>
                </a:rPr>
                <a:t>0</a:t>
              </a:r>
              <a:r>
                <a:rPr lang="en-US" sz="2800">
                  <a:solidFill>
                    <a:srgbClr val="C00000"/>
                  </a:solidFill>
                </a:rPr>
                <a:t>9</a:t>
              </a:r>
              <a:endParaRPr lang="en-US" sz="2800" smtClean="0">
                <a:solidFill>
                  <a:srgbClr val="C00000"/>
                </a:solidFill>
              </a:endParaRPr>
            </a:p>
            <a:p>
              <a:r>
                <a:rPr lang="en-US" sz="2800">
                  <a:solidFill>
                    <a:srgbClr val="C00000"/>
                  </a:solidFill>
                </a:rPr>
                <a:t> </a:t>
              </a:r>
              <a:r>
                <a:rPr lang="en-US" sz="2800" smtClean="0">
                  <a:solidFill>
                    <a:srgbClr val="C00000"/>
                  </a:solidFill>
                </a:rPr>
                <a:t> 9</a:t>
              </a:r>
            </a:p>
            <a:p>
              <a:r>
                <a:rPr lang="en-US" sz="2800">
                  <a:solidFill>
                    <a:srgbClr val="C00000"/>
                  </a:solidFill>
                </a:rPr>
                <a:t> </a:t>
              </a:r>
              <a:r>
                <a:rPr lang="en-US" sz="2800" smtClean="0">
                  <a:solidFill>
                    <a:srgbClr val="C00000"/>
                  </a:solidFill>
                </a:rPr>
                <a:t> 0</a:t>
              </a:r>
              <a:endParaRPr lang="vi-VN" sz="2800">
                <a:solidFill>
                  <a:srgbClr val="C00000"/>
                </a:solidFill>
              </a:endParaRPr>
            </a:p>
          </p:txBody>
        </p:sp>
        <p:cxnSp>
          <p:nvCxnSpPr>
            <p:cNvPr id="48" name="Straight Connector 47"/>
            <p:cNvCxnSpPr/>
            <p:nvPr/>
          </p:nvCxnSpPr>
          <p:spPr>
            <a:xfrm>
              <a:off x="758227" y="2397370"/>
              <a:ext cx="564823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758227" y="3284984"/>
              <a:ext cx="564823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2507964" y="4622898"/>
            <a:ext cx="868081" cy="1815882"/>
            <a:chOff x="758227" y="1928471"/>
            <a:chExt cx="868081" cy="1815882"/>
          </a:xfrm>
        </p:grpSpPr>
        <p:sp>
          <p:nvSpPr>
            <p:cNvPr id="51" name="TextBox 50"/>
            <p:cNvSpPr txBox="1"/>
            <p:nvPr/>
          </p:nvSpPr>
          <p:spPr>
            <a:xfrm>
              <a:off x="758227" y="1928471"/>
              <a:ext cx="868081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>
                  <a:solidFill>
                    <a:srgbClr val="C00000"/>
                  </a:solidFill>
                </a:rPr>
                <a:t>8</a:t>
              </a:r>
              <a:endParaRPr lang="en-US" sz="2800" smtClean="0">
                <a:solidFill>
                  <a:srgbClr val="C00000"/>
                </a:solidFill>
              </a:endParaRPr>
            </a:p>
            <a:p>
              <a:r>
                <a:rPr lang="en-US" sz="2800" smtClean="0">
                  <a:solidFill>
                    <a:srgbClr val="C00000"/>
                  </a:solidFill>
                </a:rPr>
                <a:t>05</a:t>
              </a:r>
            </a:p>
            <a:p>
              <a:r>
                <a:rPr lang="en-US" sz="2800">
                  <a:solidFill>
                    <a:srgbClr val="C00000"/>
                  </a:solidFill>
                </a:rPr>
                <a:t> </a:t>
              </a:r>
              <a:r>
                <a:rPr lang="en-US" sz="2800" smtClean="0">
                  <a:solidFill>
                    <a:srgbClr val="C00000"/>
                  </a:solidFill>
                </a:rPr>
                <a:t> 4</a:t>
              </a:r>
            </a:p>
            <a:p>
              <a:r>
                <a:rPr lang="en-US" sz="2800">
                  <a:solidFill>
                    <a:srgbClr val="C00000"/>
                  </a:solidFill>
                </a:rPr>
                <a:t> </a:t>
              </a:r>
              <a:r>
                <a:rPr lang="en-US" sz="2800" smtClean="0">
                  <a:solidFill>
                    <a:srgbClr val="C00000"/>
                  </a:solidFill>
                </a:rPr>
                <a:t> </a:t>
              </a:r>
              <a:r>
                <a:rPr lang="en-US" sz="2800">
                  <a:solidFill>
                    <a:srgbClr val="C00000"/>
                  </a:solidFill>
                </a:rPr>
                <a:t>1</a:t>
              </a:r>
              <a:endParaRPr lang="vi-VN" sz="2800">
                <a:solidFill>
                  <a:srgbClr val="C00000"/>
                </a:solidFill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758227" y="2397370"/>
              <a:ext cx="424863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758227" y="3284984"/>
              <a:ext cx="564823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4571570" y="4622898"/>
            <a:ext cx="868081" cy="1815882"/>
            <a:chOff x="758227" y="1928471"/>
            <a:chExt cx="868081" cy="1815882"/>
          </a:xfrm>
        </p:grpSpPr>
        <p:sp>
          <p:nvSpPr>
            <p:cNvPr id="55" name="TextBox 54"/>
            <p:cNvSpPr txBox="1"/>
            <p:nvPr/>
          </p:nvSpPr>
          <p:spPr>
            <a:xfrm>
              <a:off x="758227" y="1928471"/>
              <a:ext cx="868081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>
                  <a:solidFill>
                    <a:srgbClr val="C00000"/>
                  </a:solidFill>
                </a:rPr>
                <a:t>7</a:t>
              </a:r>
              <a:endParaRPr lang="en-US" sz="2800" smtClean="0">
                <a:solidFill>
                  <a:srgbClr val="C00000"/>
                </a:solidFill>
              </a:endParaRPr>
            </a:p>
            <a:p>
              <a:r>
                <a:rPr lang="en-US" sz="2800" smtClean="0">
                  <a:solidFill>
                    <a:srgbClr val="C00000"/>
                  </a:solidFill>
                </a:rPr>
                <a:t>27</a:t>
              </a:r>
            </a:p>
            <a:p>
              <a:r>
                <a:rPr lang="en-US" sz="2800" smtClean="0">
                  <a:solidFill>
                    <a:srgbClr val="C00000"/>
                  </a:solidFill>
                </a:rPr>
                <a:t>21</a:t>
              </a:r>
            </a:p>
            <a:p>
              <a:r>
                <a:rPr lang="en-US" sz="2800">
                  <a:solidFill>
                    <a:srgbClr val="C00000"/>
                  </a:solidFill>
                </a:rPr>
                <a:t> </a:t>
              </a:r>
              <a:r>
                <a:rPr lang="en-US" sz="2800" smtClean="0">
                  <a:solidFill>
                    <a:srgbClr val="C00000"/>
                  </a:solidFill>
                </a:rPr>
                <a:t> 6</a:t>
              </a:r>
              <a:endParaRPr lang="vi-VN" sz="2800">
                <a:solidFill>
                  <a:srgbClr val="C00000"/>
                </a:solidFill>
              </a:endParaRPr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758227" y="2397370"/>
              <a:ext cx="424863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758227" y="3284984"/>
              <a:ext cx="564823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6701642" y="4709120"/>
            <a:ext cx="868081" cy="1815882"/>
            <a:chOff x="758227" y="1928471"/>
            <a:chExt cx="868081" cy="1815882"/>
          </a:xfrm>
        </p:grpSpPr>
        <p:sp>
          <p:nvSpPr>
            <p:cNvPr id="59" name="TextBox 58"/>
            <p:cNvSpPr txBox="1"/>
            <p:nvPr/>
          </p:nvSpPr>
          <p:spPr>
            <a:xfrm>
              <a:off x="758227" y="1928471"/>
              <a:ext cx="868081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>
                  <a:solidFill>
                    <a:srgbClr val="C00000"/>
                  </a:solidFill>
                </a:rPr>
                <a:t>6</a:t>
              </a:r>
              <a:endParaRPr lang="en-US" sz="2800" smtClean="0">
                <a:solidFill>
                  <a:srgbClr val="C00000"/>
                </a:solidFill>
              </a:endParaRPr>
            </a:p>
            <a:p>
              <a:r>
                <a:rPr lang="en-US" sz="2800" smtClean="0">
                  <a:solidFill>
                    <a:srgbClr val="C00000"/>
                  </a:solidFill>
                </a:rPr>
                <a:t>1</a:t>
              </a:r>
              <a:r>
                <a:rPr lang="en-US" sz="2800">
                  <a:solidFill>
                    <a:srgbClr val="C00000"/>
                  </a:solidFill>
                </a:rPr>
                <a:t>8</a:t>
              </a:r>
              <a:endParaRPr lang="en-US" sz="2800" smtClean="0">
                <a:solidFill>
                  <a:srgbClr val="C00000"/>
                </a:solidFill>
              </a:endParaRPr>
            </a:p>
            <a:p>
              <a:r>
                <a:rPr lang="en-US" sz="2800" smtClean="0">
                  <a:solidFill>
                    <a:srgbClr val="C00000"/>
                  </a:solidFill>
                </a:rPr>
                <a:t>18</a:t>
              </a:r>
            </a:p>
            <a:p>
              <a:r>
                <a:rPr lang="en-US" sz="2800">
                  <a:solidFill>
                    <a:srgbClr val="C00000"/>
                  </a:solidFill>
                </a:rPr>
                <a:t> </a:t>
              </a:r>
              <a:r>
                <a:rPr lang="en-US" sz="2800" smtClean="0">
                  <a:solidFill>
                    <a:srgbClr val="C00000"/>
                  </a:solidFill>
                </a:rPr>
                <a:t> </a:t>
              </a:r>
              <a:r>
                <a:rPr lang="en-US" sz="2800">
                  <a:solidFill>
                    <a:srgbClr val="C00000"/>
                  </a:solidFill>
                </a:rPr>
                <a:t>0</a:t>
              </a:r>
              <a:endParaRPr lang="vi-VN" sz="2800">
                <a:solidFill>
                  <a:srgbClr val="C00000"/>
                </a:solidFill>
              </a:endParaRPr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758227" y="2397370"/>
              <a:ext cx="424863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758227" y="3284984"/>
              <a:ext cx="564823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Box 61"/>
          <p:cNvSpPr txBox="1"/>
          <p:nvPr/>
        </p:nvSpPr>
        <p:spPr>
          <a:xfrm>
            <a:off x="1342739" y="4737361"/>
            <a:ext cx="7808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23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024237" y="4737361"/>
            <a:ext cx="7808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21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176731" y="4704527"/>
            <a:ext cx="7808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13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242413" y="4713883"/>
            <a:ext cx="7808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13</a:t>
            </a:r>
            <a:endParaRPr lang="vi-VN" sz="2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515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5" grpId="0"/>
      <p:bldP spid="40" grpId="0"/>
      <p:bldP spid="45" grpId="0"/>
      <p:bldP spid="62" grpId="0"/>
      <p:bldP spid="63" grpId="0"/>
      <p:bldP spid="64" grpId="0"/>
      <p:bldP spid="6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79512" y="287941"/>
            <a:ext cx="576064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2</a:t>
            </a:r>
            <a:endParaRPr lang="vi-VN" sz="28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1112" y="287941"/>
            <a:ext cx="81733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/>
              <a:t>Một lớp học có 33 học sinh, phòng học của lớp đó chỉ có loại bàn 2 chỗ ngồi. Hỏi cần có ít nhất bao nhiêu bàn học như thế?</a:t>
            </a:r>
            <a:endParaRPr lang="vi-VN" sz="3200"/>
          </a:p>
        </p:txBody>
      </p:sp>
      <p:sp>
        <p:nvSpPr>
          <p:cNvPr id="4" name="TextBox 3"/>
          <p:cNvSpPr txBox="1"/>
          <p:nvPr/>
        </p:nvSpPr>
        <p:spPr>
          <a:xfrm>
            <a:off x="791112" y="1988840"/>
            <a:ext cx="81733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/>
              <a:t>Bài giải</a:t>
            </a:r>
          </a:p>
          <a:p>
            <a:pPr algn="ctr"/>
            <a:r>
              <a:rPr lang="en-US" sz="3200" smtClean="0"/>
              <a:t>Ta có: 33 : 2 = 16 (dư 1)</a:t>
            </a:r>
          </a:p>
          <a:p>
            <a:pPr algn="ctr"/>
            <a:r>
              <a:rPr lang="en-US" sz="3200" smtClean="0"/>
              <a:t>Vậy cần có ít nhất 17 bàn học như thế.</a:t>
            </a:r>
          </a:p>
          <a:p>
            <a:pPr algn="ctr"/>
            <a:r>
              <a:rPr lang="en-US" sz="3200" smtClean="0"/>
              <a:t>Đáp số: 17 bàn. </a:t>
            </a:r>
            <a:endParaRPr lang="vi-VN" sz="3200"/>
          </a:p>
        </p:txBody>
      </p:sp>
    </p:spTree>
    <p:extLst>
      <p:ext uri="{BB962C8B-B14F-4D97-AF65-F5344CB8AC3E}">
        <p14:creationId xmlns:p14="http://schemas.microsoft.com/office/powerpoint/2010/main" val="402644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51520" y="287941"/>
            <a:ext cx="576064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</a:rPr>
              <a:t>3</a:t>
            </a:r>
            <a:endParaRPr lang="vi-VN" sz="28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0624" y="287940"/>
            <a:ext cx="8173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/>
              <a:t>Vẽ một hình tứ giác có 2 góc vuông.</a:t>
            </a:r>
            <a:endParaRPr lang="vi-VN" sz="3200"/>
          </a:p>
        </p:txBody>
      </p:sp>
    </p:spTree>
    <p:extLst>
      <p:ext uri="{BB962C8B-B14F-4D97-AF65-F5344CB8AC3E}">
        <p14:creationId xmlns:p14="http://schemas.microsoft.com/office/powerpoint/2010/main" val="341423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51520" y="287941"/>
            <a:ext cx="576064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4</a:t>
            </a:r>
            <a:endParaRPr lang="vi-VN" sz="28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0624" y="287940"/>
            <a:ext cx="40866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/>
              <a:t>Cho 8 hình tam giác,</a:t>
            </a:r>
          </a:p>
          <a:p>
            <a:pPr algn="just"/>
            <a:r>
              <a:rPr lang="en-US" sz="2800"/>
              <a:t>m</a:t>
            </a:r>
            <a:r>
              <a:rPr lang="en-US" sz="2800" smtClean="0"/>
              <a:t>ỗi hình như hình bên: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3145" y="2492896"/>
            <a:ext cx="4086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/>
              <a:t>Hãy xếp thành hình vuông:</a:t>
            </a:r>
          </a:p>
        </p:txBody>
      </p:sp>
      <p:sp>
        <p:nvSpPr>
          <p:cNvPr id="5" name="Right Triangle 4"/>
          <p:cNvSpPr/>
          <p:nvPr/>
        </p:nvSpPr>
        <p:spPr>
          <a:xfrm>
            <a:off x="5405782" y="476672"/>
            <a:ext cx="1224136" cy="1291209"/>
          </a:xfrm>
          <a:prstGeom prst="rtTriangl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" name="Rectangle 5"/>
          <p:cNvSpPr/>
          <p:nvPr/>
        </p:nvSpPr>
        <p:spPr>
          <a:xfrm>
            <a:off x="5405782" y="2754506"/>
            <a:ext cx="2766618" cy="247469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0055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22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5&quot;&gt;&lt;property id=&quot;20148&quot; value=&quot;5&quot;/&gt;&lt;property id=&quot;20300&quot; value=&quot;Slide 2&quot;/&gt;&lt;property id=&quot;20307&quot; value=&quot;263&quot;/&gt;&lt;/object&gt;&lt;object type=&quot;3&quot; unique_id=&quot;10006&quot;&gt;&lt;property id=&quot;20148&quot; value=&quot;5&quot;/&gt;&lt;property id=&quot;20300&quot; value=&quot;Slide 3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59&quot;/&gt;&lt;/object&gt;&lt;object type=&quot;3&quot; unique_id=&quot;10008&quot;&gt;&lt;property id=&quot;20148&quot; value=&quot;5&quot;/&gt;&lt;property id=&quot;20300&quot; value=&quot;Slide 5&quot;/&gt;&lt;property id=&quot;20307&quot; value=&quot;260&quot;/&gt;&lt;/object&gt;&lt;object type=&quot;3&quot; unique_id=&quot;10009&quot;&gt;&lt;property id=&quot;20148&quot; value=&quot;5&quot;/&gt;&lt;property id=&quot;20300&quot; value=&quot;Slide 6&quot;/&gt;&lt;property id=&quot;20307&quot; value=&quot;261&quot;/&gt;&lt;/object&gt;&lt;object type=&quot;3&quot; unique_id=&quot;10010&quot;&gt;&lt;property id=&quot;20148&quot; value=&quot;5&quot;/&gt;&lt;property id=&quot;20300&quot; value=&quot;Slide 7&quot;/&gt;&lt;property id=&quot;20307&quot; value=&quot;262&quot;/&gt;&lt;/object&gt;&lt;/object&gt;&lt;/object&gt;&lt;/database&gt;"/>
  <p:tag name="ISPRING_RESOURCE_PATHS_HASH_2" val="177e75a831ea60c7a8771c94afbf8b63191a23df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253</Words>
  <Application>Microsoft Office PowerPoint</Application>
  <PresentationFormat>On-screen Show (4:3)</PresentationFormat>
  <Paragraphs>84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user</cp:lastModifiedBy>
  <cp:revision>9</cp:revision>
  <dcterms:created xsi:type="dcterms:W3CDTF">2016-12-03T15:22:39Z</dcterms:created>
  <dcterms:modified xsi:type="dcterms:W3CDTF">2020-11-30T02:50:34Z</dcterms:modified>
</cp:coreProperties>
</file>