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830B4-6B7B-4B75-BF67-4B3F39A0034C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20549-18C2-4BF5-8DB8-163BFD8D8428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5439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5817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581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30543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2379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09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1244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895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88568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45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431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8598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DD565-F9A5-433B-9584-28CFC61053C6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480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251520" y="256309"/>
            <a:ext cx="8712968" cy="60530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/>
          <p:cNvSpPr txBox="1"/>
          <p:nvPr/>
        </p:nvSpPr>
        <p:spPr>
          <a:xfrm>
            <a:off x="395536" y="256309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/>
              <a:t>a) 72 : 3 = ?</a:t>
            </a:r>
            <a:endParaRPr lang="vi-VN" sz="2800" b="1"/>
          </a:p>
        </p:txBody>
      </p:sp>
      <p:sp>
        <p:nvSpPr>
          <p:cNvPr id="3" name="TextBox 2"/>
          <p:cNvSpPr txBox="1"/>
          <p:nvPr/>
        </p:nvSpPr>
        <p:spPr>
          <a:xfrm>
            <a:off x="2555776" y="779529"/>
            <a:ext cx="65882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/>
              <a:t>7 chia 3 được 2, viết 2</a:t>
            </a:r>
          </a:p>
          <a:p>
            <a:r>
              <a:rPr lang="en-US" sz="2800" smtClean="0"/>
              <a:t>     2 nhân 3 bằng 6; 7 trừ 6 bằng 1.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/>
              <a:t>Hạ 2, được 12 ; 12 chia 3 được 4, viết 4.</a:t>
            </a:r>
          </a:p>
          <a:p>
            <a:r>
              <a:rPr lang="en-US" sz="2800" smtClean="0"/>
              <a:t>     4 nhân 3 bằng 12 ; 12 trừ 12 bằng 0.</a:t>
            </a:r>
            <a:endParaRPr lang="vi-VN" sz="2800"/>
          </a:p>
        </p:txBody>
      </p:sp>
      <p:grpSp>
        <p:nvGrpSpPr>
          <p:cNvPr id="13" name="Group 12"/>
          <p:cNvGrpSpPr/>
          <p:nvPr/>
        </p:nvGrpSpPr>
        <p:grpSpPr>
          <a:xfrm>
            <a:off x="755576" y="779529"/>
            <a:ext cx="1656184" cy="955268"/>
            <a:chOff x="755576" y="779529"/>
            <a:chExt cx="1656184" cy="955268"/>
          </a:xfrm>
        </p:grpSpPr>
        <p:sp>
          <p:nvSpPr>
            <p:cNvPr id="4" name="TextBox 3"/>
            <p:cNvSpPr txBox="1"/>
            <p:nvPr/>
          </p:nvSpPr>
          <p:spPr>
            <a:xfrm>
              <a:off x="755576" y="779529"/>
              <a:ext cx="16561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/>
                <a:t>72    3</a:t>
              </a:r>
              <a:endParaRPr lang="vi-VN" sz="280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365422" y="870701"/>
              <a:ext cx="0" cy="86409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365422" y="1302749"/>
              <a:ext cx="5422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755576" y="1196752"/>
            <a:ext cx="828092" cy="1815882"/>
            <a:chOff x="755576" y="1196752"/>
            <a:chExt cx="828092" cy="1815882"/>
          </a:xfrm>
        </p:grpSpPr>
        <p:sp>
          <p:nvSpPr>
            <p:cNvPr id="9" name="TextBox 8"/>
            <p:cNvSpPr txBox="1"/>
            <p:nvPr/>
          </p:nvSpPr>
          <p:spPr>
            <a:xfrm>
              <a:off x="755576" y="1196752"/>
              <a:ext cx="828092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/>
                <a:t>6</a:t>
              </a:r>
            </a:p>
            <a:p>
              <a:r>
                <a:rPr lang="en-US" sz="2800" smtClean="0"/>
                <a:t>12</a:t>
              </a:r>
            </a:p>
            <a:p>
              <a:r>
                <a:rPr lang="en-US" sz="2800" smtClean="0"/>
                <a:t>12</a:t>
              </a:r>
            </a:p>
            <a:p>
              <a:r>
                <a:rPr lang="en-US" sz="2800"/>
                <a:t> </a:t>
              </a:r>
              <a:r>
                <a:rPr lang="en-US" sz="2800" smtClean="0"/>
                <a:t> 0</a:t>
              </a:r>
              <a:endParaRPr lang="vi-VN" sz="280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755576" y="1687470"/>
              <a:ext cx="5422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55576" y="2492896"/>
              <a:ext cx="5422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65422" y="1302749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24</a:t>
            </a:r>
            <a:endParaRPr lang="vi-VN" sz="2800"/>
          </a:p>
        </p:txBody>
      </p:sp>
      <p:sp>
        <p:nvSpPr>
          <p:cNvPr id="15" name="TextBox 14"/>
          <p:cNvSpPr txBox="1"/>
          <p:nvPr/>
        </p:nvSpPr>
        <p:spPr>
          <a:xfrm>
            <a:off x="503548" y="301263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b</a:t>
            </a:r>
            <a:r>
              <a:rPr lang="en-US" sz="2800" b="1" smtClean="0"/>
              <a:t>) 65 : 2 = ?</a:t>
            </a:r>
            <a:endParaRPr lang="vi-VN" sz="2800" b="1"/>
          </a:p>
        </p:txBody>
      </p:sp>
      <p:sp>
        <p:nvSpPr>
          <p:cNvPr id="16" name="TextBox 15"/>
          <p:cNvSpPr txBox="1"/>
          <p:nvPr/>
        </p:nvSpPr>
        <p:spPr>
          <a:xfrm>
            <a:off x="2555776" y="3535854"/>
            <a:ext cx="65882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/>
              <a:t>6</a:t>
            </a:r>
            <a:r>
              <a:rPr lang="en-US" sz="2800" smtClean="0"/>
              <a:t> chia 2 được 3, viết 3</a:t>
            </a:r>
          </a:p>
          <a:p>
            <a:r>
              <a:rPr lang="en-US" sz="2800" smtClean="0"/>
              <a:t>     3 nhân 2 bằng 6; 6 trừ 6 bằng 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/>
              <a:t>Hạ 5; 5 chia 2 được 2, viết 2.</a:t>
            </a:r>
          </a:p>
          <a:p>
            <a:r>
              <a:rPr lang="en-US" sz="2800" smtClean="0"/>
              <a:t>     2 nhân 2 bằng 4 ; 5 trừ 4 bằng 1.</a:t>
            </a:r>
            <a:endParaRPr lang="vi-VN" sz="2800"/>
          </a:p>
        </p:txBody>
      </p:sp>
      <p:sp>
        <p:nvSpPr>
          <p:cNvPr id="17" name="TextBox 16"/>
          <p:cNvSpPr txBox="1"/>
          <p:nvPr/>
        </p:nvSpPr>
        <p:spPr>
          <a:xfrm>
            <a:off x="929089" y="3535854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65   2</a:t>
            </a:r>
            <a:endParaRPr lang="vi-VN" sz="2800"/>
          </a:p>
        </p:txBody>
      </p:sp>
      <p:grpSp>
        <p:nvGrpSpPr>
          <p:cNvPr id="18" name="Group 17"/>
          <p:cNvGrpSpPr/>
          <p:nvPr/>
        </p:nvGrpSpPr>
        <p:grpSpPr>
          <a:xfrm>
            <a:off x="893414" y="3518275"/>
            <a:ext cx="1656184" cy="955268"/>
            <a:chOff x="755576" y="779529"/>
            <a:chExt cx="1656184" cy="955268"/>
          </a:xfrm>
        </p:grpSpPr>
        <p:sp>
          <p:nvSpPr>
            <p:cNvPr id="19" name="TextBox 18"/>
            <p:cNvSpPr txBox="1"/>
            <p:nvPr/>
          </p:nvSpPr>
          <p:spPr>
            <a:xfrm>
              <a:off x="755576" y="779529"/>
              <a:ext cx="16561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/>
                <a:t>  </a:t>
              </a:r>
              <a:endParaRPr lang="vi-VN" sz="280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1365422" y="870701"/>
              <a:ext cx="0" cy="86409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365422" y="1302749"/>
              <a:ext cx="5422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929089" y="4041495"/>
            <a:ext cx="828092" cy="1815882"/>
            <a:chOff x="755576" y="1196752"/>
            <a:chExt cx="828092" cy="1815882"/>
          </a:xfrm>
        </p:grpSpPr>
        <p:sp>
          <p:nvSpPr>
            <p:cNvPr id="23" name="TextBox 22"/>
            <p:cNvSpPr txBox="1"/>
            <p:nvPr/>
          </p:nvSpPr>
          <p:spPr>
            <a:xfrm>
              <a:off x="755576" y="1196752"/>
              <a:ext cx="828092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/>
                <a:t>6</a:t>
              </a:r>
            </a:p>
            <a:p>
              <a:r>
                <a:rPr lang="en-US" sz="2800" smtClean="0"/>
                <a:t>0</a:t>
              </a:r>
              <a:r>
                <a:rPr lang="en-US" sz="2800"/>
                <a:t>5</a:t>
              </a:r>
              <a:endParaRPr lang="en-US" sz="2800" smtClean="0"/>
            </a:p>
            <a:p>
              <a:r>
                <a:rPr lang="en-US" sz="2800"/>
                <a:t> </a:t>
              </a:r>
              <a:r>
                <a:rPr lang="en-US" sz="2800" smtClean="0"/>
                <a:t> 4</a:t>
              </a:r>
            </a:p>
            <a:p>
              <a:r>
                <a:rPr lang="en-US" sz="2800"/>
                <a:t> </a:t>
              </a:r>
              <a:r>
                <a:rPr lang="en-US" sz="2800" smtClean="0"/>
                <a:t> 1</a:t>
              </a:r>
              <a:endParaRPr lang="vi-VN" sz="2800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755576" y="1687470"/>
              <a:ext cx="5422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55576" y="2492896"/>
              <a:ext cx="5422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86369" y="405907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32</a:t>
            </a:r>
            <a:endParaRPr lang="vi-VN" sz="2800"/>
          </a:p>
        </p:txBody>
      </p:sp>
    </p:spTree>
    <p:extLst>
      <p:ext uri="{BB962C8B-B14F-4D97-AF65-F5344CB8AC3E}">
        <p14:creationId xmlns:p14="http://schemas.microsoft.com/office/powerpoint/2010/main" val="201791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6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67544" y="332656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1</a:t>
            </a:r>
            <a:endParaRPr lang="vi-VN" sz="280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57190"/>
              </p:ext>
            </p:extLst>
          </p:nvPr>
        </p:nvGraphicFramePr>
        <p:xfrm>
          <a:off x="251520" y="1397000"/>
          <a:ext cx="8640960" cy="469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  <a:gridCol w="2160240"/>
              </a:tblGrid>
              <a:tr h="2348148"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a) 84 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  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96    6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90    5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91    7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48148">
                <a:tc>
                  <a:txBody>
                    <a:bodyPr/>
                    <a:lstStyle/>
                    <a:p>
                      <a:endParaRPr lang="en-US" sz="32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b) 68    6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97    3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59    5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89    2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87624" y="332656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Tính:</a:t>
            </a:r>
            <a:endParaRPr lang="vi-VN" sz="3200"/>
          </a:p>
        </p:txBody>
      </p:sp>
      <p:cxnSp>
        <p:nvCxnSpPr>
          <p:cNvPr id="6" name="Straight Connector 5"/>
          <p:cNvCxnSpPr/>
          <p:nvPr/>
        </p:nvCxnSpPr>
        <p:spPr>
          <a:xfrm>
            <a:off x="1331640" y="1484784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21377" y="1484784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92080" y="1484784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380312" y="1484784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7758" y="4293096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121377" y="4293096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57302" y="4293096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401937" y="4293096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337758" y="1952836"/>
            <a:ext cx="569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121377" y="1973633"/>
            <a:ext cx="569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292080" y="1973633"/>
            <a:ext cx="569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380312" y="1979682"/>
            <a:ext cx="569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31640" y="4761148"/>
            <a:ext cx="569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121377" y="4761148"/>
            <a:ext cx="569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257302" y="4761148"/>
            <a:ext cx="569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401937" y="4729070"/>
            <a:ext cx="569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610030" y="1844824"/>
            <a:ext cx="867155" cy="2062103"/>
            <a:chOff x="610030" y="1844824"/>
            <a:chExt cx="867155" cy="2062103"/>
          </a:xfrm>
        </p:grpSpPr>
        <p:sp>
          <p:nvSpPr>
            <p:cNvPr id="25" name="TextBox 24"/>
            <p:cNvSpPr txBox="1"/>
            <p:nvPr/>
          </p:nvSpPr>
          <p:spPr>
            <a:xfrm>
              <a:off x="610030" y="1844824"/>
              <a:ext cx="86715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solidFill>
                    <a:srgbClr val="C00000"/>
                  </a:solidFill>
                </a:rPr>
                <a:t>6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24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24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  0</a:t>
              </a:r>
              <a:endParaRPr lang="vi-VN" sz="3200">
                <a:solidFill>
                  <a:srgbClr val="C00000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617678" y="2420888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10030" y="3356992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2401317" y="1844824"/>
            <a:ext cx="867155" cy="2062103"/>
            <a:chOff x="610030" y="1844824"/>
            <a:chExt cx="867155" cy="2062103"/>
          </a:xfrm>
        </p:grpSpPr>
        <p:sp>
          <p:nvSpPr>
            <p:cNvPr id="30" name="TextBox 29"/>
            <p:cNvSpPr txBox="1"/>
            <p:nvPr/>
          </p:nvSpPr>
          <p:spPr>
            <a:xfrm>
              <a:off x="610030" y="1844824"/>
              <a:ext cx="86715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solidFill>
                    <a:srgbClr val="C00000"/>
                  </a:solidFill>
                </a:rPr>
                <a:t>6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3</a:t>
              </a:r>
              <a:r>
                <a:rPr lang="en-US" sz="3200">
                  <a:solidFill>
                    <a:srgbClr val="C00000"/>
                  </a:solidFill>
                </a:rPr>
                <a:t>6</a:t>
              </a:r>
              <a:endParaRPr lang="en-US" sz="3200" smtClean="0">
                <a:solidFill>
                  <a:srgbClr val="C00000"/>
                </a:solidFill>
              </a:endParaRPr>
            </a:p>
            <a:p>
              <a:r>
                <a:rPr lang="en-US" sz="3200" smtClean="0">
                  <a:solidFill>
                    <a:srgbClr val="C00000"/>
                  </a:solidFill>
                </a:rPr>
                <a:t>36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  0</a:t>
              </a:r>
              <a:endParaRPr lang="vi-VN" sz="3200">
                <a:solidFill>
                  <a:srgbClr val="C00000"/>
                </a:solidFill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617678" y="2420888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10030" y="3356992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4508971" y="1844823"/>
            <a:ext cx="867155" cy="2062103"/>
            <a:chOff x="610030" y="1844824"/>
            <a:chExt cx="867155" cy="2062103"/>
          </a:xfrm>
        </p:grpSpPr>
        <p:sp>
          <p:nvSpPr>
            <p:cNvPr id="34" name="TextBox 33"/>
            <p:cNvSpPr txBox="1"/>
            <p:nvPr/>
          </p:nvSpPr>
          <p:spPr>
            <a:xfrm>
              <a:off x="610030" y="1844824"/>
              <a:ext cx="86715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>
                  <a:solidFill>
                    <a:srgbClr val="C00000"/>
                  </a:solidFill>
                </a:rPr>
                <a:t>5</a:t>
              </a:r>
              <a:endParaRPr lang="en-US" sz="3200" smtClean="0">
                <a:solidFill>
                  <a:srgbClr val="C00000"/>
                </a:solidFill>
              </a:endParaRPr>
            </a:p>
            <a:p>
              <a:r>
                <a:rPr lang="en-US" sz="3200" smtClean="0">
                  <a:solidFill>
                    <a:srgbClr val="C00000"/>
                  </a:solidFill>
                </a:rPr>
                <a:t>4</a:t>
              </a:r>
              <a:r>
                <a:rPr lang="en-US" sz="3200">
                  <a:solidFill>
                    <a:srgbClr val="C00000"/>
                  </a:solidFill>
                </a:rPr>
                <a:t>0</a:t>
              </a:r>
              <a:endParaRPr lang="en-US" sz="3200" smtClean="0">
                <a:solidFill>
                  <a:srgbClr val="C00000"/>
                </a:solidFill>
              </a:endParaRPr>
            </a:p>
            <a:p>
              <a:r>
                <a:rPr lang="en-US" sz="3200" smtClean="0">
                  <a:solidFill>
                    <a:srgbClr val="C00000"/>
                  </a:solidFill>
                </a:rPr>
                <a:t>40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  0</a:t>
              </a:r>
              <a:endParaRPr lang="vi-VN" sz="3200">
                <a:solidFill>
                  <a:srgbClr val="C00000"/>
                </a:solidFill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617678" y="2420888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10030" y="3356992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6660232" y="1844823"/>
            <a:ext cx="867155" cy="2062103"/>
            <a:chOff x="610030" y="1844824"/>
            <a:chExt cx="867155" cy="2062103"/>
          </a:xfrm>
        </p:grpSpPr>
        <p:sp>
          <p:nvSpPr>
            <p:cNvPr id="38" name="TextBox 37"/>
            <p:cNvSpPr txBox="1"/>
            <p:nvPr/>
          </p:nvSpPr>
          <p:spPr>
            <a:xfrm>
              <a:off x="610030" y="1844824"/>
              <a:ext cx="86715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solidFill>
                    <a:srgbClr val="C00000"/>
                  </a:solidFill>
                </a:rPr>
                <a:t>7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21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21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  0</a:t>
              </a:r>
              <a:endParaRPr lang="vi-VN" sz="3200">
                <a:solidFill>
                  <a:srgbClr val="C0000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617678" y="2420888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10030" y="3356992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638834" y="4639184"/>
            <a:ext cx="867155" cy="2062103"/>
            <a:chOff x="610030" y="1844824"/>
            <a:chExt cx="867155" cy="2062103"/>
          </a:xfrm>
        </p:grpSpPr>
        <p:sp>
          <p:nvSpPr>
            <p:cNvPr id="42" name="TextBox 41"/>
            <p:cNvSpPr txBox="1"/>
            <p:nvPr/>
          </p:nvSpPr>
          <p:spPr>
            <a:xfrm>
              <a:off x="610030" y="1844824"/>
              <a:ext cx="86715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solidFill>
                    <a:srgbClr val="C00000"/>
                  </a:solidFill>
                </a:rPr>
                <a:t>6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0</a:t>
              </a:r>
              <a:r>
                <a:rPr lang="en-US" sz="3200">
                  <a:solidFill>
                    <a:srgbClr val="C00000"/>
                  </a:solidFill>
                </a:rPr>
                <a:t>8</a:t>
              </a:r>
              <a:endParaRPr lang="en-US" sz="3200" smtClean="0">
                <a:solidFill>
                  <a:srgbClr val="C00000"/>
                </a:solidFill>
              </a:endParaRPr>
            </a:p>
            <a:p>
              <a:r>
                <a:rPr lang="en-US" sz="3200">
                  <a:solidFill>
                    <a:srgbClr val="C00000"/>
                  </a:solidFill>
                </a:rPr>
                <a:t>  </a:t>
              </a:r>
              <a:r>
                <a:rPr lang="en-US" sz="3200" smtClean="0">
                  <a:solidFill>
                    <a:srgbClr val="C00000"/>
                  </a:solidFill>
                </a:rPr>
                <a:t>6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  2</a:t>
              </a:r>
              <a:endParaRPr lang="vi-VN" sz="3200">
                <a:solidFill>
                  <a:srgbClr val="C00000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617678" y="2420888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610030" y="3356992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2401316" y="4624436"/>
            <a:ext cx="867155" cy="2062103"/>
            <a:chOff x="610030" y="1844824"/>
            <a:chExt cx="867155" cy="2062103"/>
          </a:xfrm>
        </p:grpSpPr>
        <p:sp>
          <p:nvSpPr>
            <p:cNvPr id="46" name="TextBox 45"/>
            <p:cNvSpPr txBox="1"/>
            <p:nvPr/>
          </p:nvSpPr>
          <p:spPr>
            <a:xfrm>
              <a:off x="610030" y="1844824"/>
              <a:ext cx="86715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>
                  <a:solidFill>
                    <a:srgbClr val="C00000"/>
                  </a:solidFill>
                </a:rPr>
                <a:t>9</a:t>
              </a:r>
              <a:endParaRPr lang="en-US" sz="3200" smtClean="0">
                <a:solidFill>
                  <a:srgbClr val="C00000"/>
                </a:solidFill>
              </a:endParaRPr>
            </a:p>
            <a:p>
              <a:r>
                <a:rPr lang="en-US" sz="3200" smtClean="0">
                  <a:solidFill>
                    <a:srgbClr val="C00000"/>
                  </a:solidFill>
                </a:rPr>
                <a:t>07</a:t>
              </a:r>
            </a:p>
            <a:p>
              <a:r>
                <a:rPr lang="en-US" sz="3200">
                  <a:solidFill>
                    <a:srgbClr val="C00000"/>
                  </a:solidFill>
                </a:rPr>
                <a:t>  </a:t>
              </a:r>
              <a:r>
                <a:rPr lang="en-US" sz="3200" smtClean="0">
                  <a:solidFill>
                    <a:srgbClr val="C00000"/>
                  </a:solidFill>
                </a:rPr>
                <a:t>6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  1</a:t>
              </a:r>
              <a:endParaRPr lang="vi-VN" sz="3200">
                <a:solidFill>
                  <a:srgbClr val="C00000"/>
                </a:solidFill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617678" y="2420888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10030" y="3356992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4568683" y="4624435"/>
            <a:ext cx="867155" cy="2062103"/>
            <a:chOff x="610030" y="1844824"/>
            <a:chExt cx="867155" cy="2062103"/>
          </a:xfrm>
        </p:grpSpPr>
        <p:sp>
          <p:nvSpPr>
            <p:cNvPr id="50" name="TextBox 49"/>
            <p:cNvSpPr txBox="1"/>
            <p:nvPr/>
          </p:nvSpPr>
          <p:spPr>
            <a:xfrm>
              <a:off x="610030" y="1844824"/>
              <a:ext cx="86715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solidFill>
                    <a:srgbClr val="C00000"/>
                  </a:solidFill>
                </a:rPr>
                <a:t>5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09</a:t>
              </a:r>
            </a:p>
            <a:p>
              <a:r>
                <a:rPr lang="en-US" sz="3200">
                  <a:solidFill>
                    <a:srgbClr val="C00000"/>
                  </a:solidFill>
                </a:rPr>
                <a:t>  5</a:t>
              </a:r>
              <a:endParaRPr lang="en-US" sz="3200" smtClean="0">
                <a:solidFill>
                  <a:srgbClr val="C00000"/>
                </a:solidFill>
              </a:endParaRPr>
            </a:p>
            <a:p>
              <a:r>
                <a:rPr lang="en-US" sz="3200" smtClean="0">
                  <a:solidFill>
                    <a:srgbClr val="C00000"/>
                  </a:solidFill>
                </a:rPr>
                <a:t>  4</a:t>
              </a:r>
              <a:endParaRPr lang="vi-VN" sz="3200">
                <a:solidFill>
                  <a:srgbClr val="C00000"/>
                </a:solidFill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617678" y="2420888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610030" y="3356992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6759680" y="4624435"/>
            <a:ext cx="867155" cy="2062103"/>
            <a:chOff x="610030" y="1844824"/>
            <a:chExt cx="867155" cy="2062103"/>
          </a:xfrm>
        </p:grpSpPr>
        <p:sp>
          <p:nvSpPr>
            <p:cNvPr id="54" name="TextBox 53"/>
            <p:cNvSpPr txBox="1"/>
            <p:nvPr/>
          </p:nvSpPr>
          <p:spPr>
            <a:xfrm>
              <a:off x="610030" y="1844824"/>
              <a:ext cx="86715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solidFill>
                    <a:srgbClr val="C00000"/>
                  </a:solidFill>
                </a:rPr>
                <a:t>8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09</a:t>
              </a:r>
            </a:p>
            <a:p>
              <a:r>
                <a:rPr lang="en-US" sz="3200">
                  <a:solidFill>
                    <a:srgbClr val="C00000"/>
                  </a:solidFill>
                </a:rPr>
                <a:t>  8</a:t>
              </a:r>
              <a:r>
                <a:rPr lang="en-US" sz="3200" smtClean="0">
                  <a:solidFill>
                    <a:srgbClr val="C00000"/>
                  </a:solidFill>
                </a:rPr>
                <a:t>  </a:t>
              </a:r>
            </a:p>
            <a:p>
              <a:r>
                <a:rPr lang="en-US" sz="3200">
                  <a:solidFill>
                    <a:srgbClr val="C00000"/>
                  </a:solidFill>
                </a:rPr>
                <a:t> </a:t>
              </a:r>
              <a:r>
                <a:rPr lang="en-US" sz="3200" smtClean="0">
                  <a:solidFill>
                    <a:srgbClr val="C00000"/>
                  </a:solidFill>
                </a:rPr>
                <a:t> 1</a:t>
              </a:r>
              <a:endParaRPr lang="vi-VN" sz="3200">
                <a:solidFill>
                  <a:srgbClr val="C0000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617678" y="2420888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610030" y="3356992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1337758" y="1952836"/>
            <a:ext cx="82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28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131840" y="1979682"/>
            <a:ext cx="82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16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06301" y="1952835"/>
            <a:ext cx="82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18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382475" y="1952835"/>
            <a:ext cx="82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13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412809" y="4729070"/>
            <a:ext cx="82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44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30806" y="4729070"/>
            <a:ext cx="82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11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121377" y="4761148"/>
            <a:ext cx="82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32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337758" y="4780322"/>
            <a:ext cx="82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11</a:t>
            </a:r>
            <a:endParaRPr lang="vi-VN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54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34978" y="332656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1</a:t>
            </a:r>
            <a:endParaRPr lang="vi-VN" sz="280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811042" y="332656"/>
                <a:ext cx="8332958" cy="790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dirty="0" smtClean="0"/>
                  <a:t>Mỗi giờ có 60 phút. Hỏi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32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3200" dirty="0" smtClean="0"/>
                  <a:t>giờ có bao nhiêu phút?</a:t>
                </a:r>
                <a:endParaRPr lang="vi-VN" sz="32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042" y="332656"/>
                <a:ext cx="8332958" cy="790794"/>
              </a:xfrm>
              <a:prstGeom prst="rect">
                <a:avLst/>
              </a:prstGeom>
              <a:blipFill rotWithShape="1">
                <a:blip r:embed="rId2"/>
                <a:stretch>
                  <a:fillRect l="-1829" r="-1683"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780668" y="1268760"/>
                <a:ext cx="8332958" cy="2268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 smtClean="0"/>
                  <a:t>Bài giải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200" dirty="0" smtClean="0"/>
                  <a:t> </a:t>
                </a:r>
                <a:r>
                  <a:rPr lang="en-US" sz="3200" dirty="0" smtClean="0"/>
                  <a:t>giờ có số phút là:</a:t>
                </a:r>
              </a:p>
              <a:p>
                <a:pPr algn="ctr"/>
                <a:r>
                  <a:rPr lang="en-US" sz="3200" dirty="0" smtClean="0"/>
                  <a:t>60 : 5 = 12 (phút)</a:t>
                </a:r>
              </a:p>
              <a:p>
                <a:pPr algn="ctr"/>
                <a:r>
                  <a:rPr lang="en-US" sz="3200" dirty="0" smtClean="0"/>
                  <a:t>Đáp số: 12 phút</a:t>
                </a:r>
                <a:endParaRPr lang="vi-VN" sz="32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68" y="1268760"/>
                <a:ext cx="8332958" cy="2268121"/>
              </a:xfrm>
              <a:prstGeom prst="rect">
                <a:avLst/>
              </a:prstGeom>
              <a:blipFill rotWithShape="1">
                <a:blip r:embed="rId3"/>
                <a:stretch>
                  <a:fillRect t="-3763" b="-779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596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34978" y="304415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3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1042" y="332656"/>
            <a:ext cx="83329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/>
              <a:t>Có 31m vải, may mỗi bộ quần áo hết 3m. Hỏi có thể may được nhiều nhất là mấy bộ quần áo và còn thừa mấy mét vải?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795417" y="2204864"/>
            <a:ext cx="83329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Bài giải</a:t>
            </a:r>
          </a:p>
          <a:p>
            <a:pPr algn="ctr"/>
            <a:r>
              <a:rPr lang="en-US" sz="3200" smtClean="0"/>
              <a:t>Ta có: 31 : 3 = 10 (dư 1)</a:t>
            </a:r>
          </a:p>
          <a:p>
            <a:pPr algn="ctr"/>
            <a:r>
              <a:rPr lang="en-US" sz="3200" smtClean="0"/>
              <a:t>Vậy 31m vải có thể may được nhiều nhất là 10 bộ quần áo và dư 1m vải.</a:t>
            </a:r>
            <a:endParaRPr lang="vi-VN" sz="3200"/>
          </a:p>
        </p:txBody>
      </p:sp>
    </p:spTree>
    <p:extLst>
      <p:ext uri="{BB962C8B-B14F-4D97-AF65-F5344CB8AC3E}">
        <p14:creationId xmlns:p14="http://schemas.microsoft.com/office/powerpoint/2010/main" val="25797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0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/object&gt;&lt;/object&gt;&lt;/database&gt;"/>
  <p:tag name="SECTOMILLISECCONVERTED" val="1"/>
  <p:tag name="ISPRING_RESOURCE_PATHS_HASH_2" val="0a353252f8e2822b748279f46c1f64dba20a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312</Words>
  <Application>Microsoft Office PowerPoint</Application>
  <PresentationFormat>On-screen Show (4:3)</PresentationFormat>
  <Paragraphs>88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ASUS</cp:lastModifiedBy>
  <cp:revision>6</cp:revision>
  <dcterms:created xsi:type="dcterms:W3CDTF">2016-12-04T16:32:20Z</dcterms:created>
  <dcterms:modified xsi:type="dcterms:W3CDTF">2018-11-30T15:37:05Z</dcterms:modified>
</cp:coreProperties>
</file>