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7" r:id="rId3"/>
    <p:sldId id="262" r:id="rId4"/>
    <p:sldId id="263" r:id="rId5"/>
    <p:sldId id="264" r:id="rId6"/>
    <p:sldId id="266" r:id="rId7"/>
    <p:sldId id="272" r:id="rId8"/>
    <p:sldId id="271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FF33CC"/>
    <a:srgbClr val="0066FF"/>
    <a:srgbClr val="00CCFF"/>
    <a:srgbClr val="CCCCFF"/>
    <a:srgbClr val="66FFFF"/>
    <a:srgbClr val="00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1" autoAdjust="0"/>
    <p:restoredTop sz="94660"/>
  </p:normalViewPr>
  <p:slideViewPr>
    <p:cSldViewPr>
      <p:cViewPr varScale="1">
        <p:scale>
          <a:sx n="38" d="100"/>
          <a:sy n="3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A797B-6986-406A-9D9C-7DD872BC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5F033-C04A-4537-AC5A-CBEFD87AF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20A3D-873F-4E85-9C24-28B6A708A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0E85-E9D7-45FD-9ABE-5A2FC52F1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01024-7BE0-44AD-AEE9-92F3C702C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F822F-0F50-4A8D-9E1C-9A7A2FE81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C17EE-F718-4039-AD28-F87E368A7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2AA2D-6892-4934-82EE-291EC612F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9E487-422C-4CEC-B3C0-030F0B210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60E7E-C386-41F0-B934-5E9C61F94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9F7BD-0079-4E7A-9F7E-323523CE7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ADB56-1F5C-4E9F-8ED7-1F897DE7D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CB15-2344-4679-876D-6643993A9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BF4F54-4791-4480-B03D-4CA81700B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10" Type="http://schemas.openxmlformats.org/officeDocument/2006/relationships/image" Target="../media/image11.png"/><Relationship Id="rId4" Type="http://schemas.openxmlformats.org/officeDocument/2006/relationships/image" Target="../media/image2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6200" y="57150"/>
            <a:ext cx="9010650" cy="67437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3" descr="CRNRC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200" y="508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RNRC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190500" cy="152400"/>
        </p:xfrm>
        <a:graphic>
          <a:graphicData uri="http://schemas.openxmlformats.org/presentationml/2006/ole">
            <p:oleObj spid="_x0000_s1026" name="Equation" r:id="rId5" imgW="190417" imgH="152334" progId="Equation.3">
              <p:embed/>
            </p:oleObj>
          </a:graphicData>
        </a:graphic>
      </p:graphicFrame>
      <p:pic>
        <p:nvPicPr>
          <p:cNvPr id="1030" name="Picture 13" descr="CRNRC0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606742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4" descr="CRNRC0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8513" y="6096000"/>
            <a:ext cx="6731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133"/>
          <p:cNvSpPr>
            <a:spLocks noChangeShapeType="1"/>
          </p:cNvSpPr>
          <p:nvPr/>
        </p:nvSpPr>
        <p:spPr bwMode="auto">
          <a:xfrm>
            <a:off x="609600" y="6572250"/>
            <a:ext cx="495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Rectangle 136"/>
          <p:cNvSpPr>
            <a:spLocks noChangeArrowheads="1"/>
          </p:cNvSpPr>
          <p:nvPr/>
        </p:nvSpPr>
        <p:spPr bwMode="auto">
          <a:xfrm>
            <a:off x="304800" y="5334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i="1" u="sng">
                <a:solidFill>
                  <a:schemeClr val="tx2"/>
                </a:solidFill>
              </a:rPr>
              <a:t>Tiết 76</a:t>
            </a:r>
            <a:r>
              <a:rPr lang="en-US" sz="4000" b="1" i="1">
                <a:solidFill>
                  <a:schemeClr val="tx2"/>
                </a:solidFill>
              </a:rPr>
              <a:t>                        </a:t>
            </a:r>
            <a:r>
              <a:rPr lang="en-US" sz="4000" b="1" i="1" u="sng">
                <a:solidFill>
                  <a:schemeClr val="tx2"/>
                </a:solidFill>
              </a:rPr>
              <a:t/>
            </a:r>
            <a:br>
              <a:rPr lang="en-US" sz="4000" b="1" i="1" u="sng">
                <a:solidFill>
                  <a:schemeClr val="tx2"/>
                </a:solidFill>
              </a:rPr>
            </a:br>
            <a:r>
              <a:rPr lang="en-US" sz="4000" b="1" i="1" u="sng">
                <a:solidFill>
                  <a:schemeClr val="tx2"/>
                </a:solidFill>
              </a:rPr>
              <a:t>Môn</a:t>
            </a:r>
            <a:r>
              <a:rPr lang="en-US" sz="4000">
                <a:solidFill>
                  <a:schemeClr val="tx2"/>
                </a:solidFill>
              </a:rPr>
              <a:t> :</a:t>
            </a:r>
            <a:r>
              <a:rPr lang="en-US" sz="4000" b="1">
                <a:solidFill>
                  <a:schemeClr val="tx2"/>
                </a:solidFill>
              </a:rPr>
              <a:t> </a:t>
            </a:r>
            <a:r>
              <a:rPr lang="en-US" sz="4000" b="1" i="1">
                <a:solidFill>
                  <a:schemeClr val="tx2"/>
                </a:solidFill>
              </a:rPr>
              <a:t>TOÁN</a:t>
            </a:r>
            <a:r>
              <a:rPr lang="en-US" sz="4000" b="1" i="1" u="sng">
                <a:solidFill>
                  <a:schemeClr val="tx2"/>
                </a:solidFill>
              </a:rPr>
              <a:t/>
            </a:r>
            <a:br>
              <a:rPr lang="en-US" sz="4000" b="1" i="1" u="sng">
                <a:solidFill>
                  <a:schemeClr val="tx2"/>
                </a:solidFill>
              </a:rPr>
            </a:br>
            <a:r>
              <a:rPr lang="en-US" sz="4000" b="1" i="1" u="sng">
                <a:solidFill>
                  <a:schemeClr val="tx2"/>
                </a:solidFill>
              </a:rPr>
              <a:t>Bài</a:t>
            </a:r>
            <a:r>
              <a:rPr lang="en-US" sz="4000">
                <a:solidFill>
                  <a:schemeClr val="tx2"/>
                </a:solidFill>
              </a:rPr>
              <a:t>   : </a:t>
            </a:r>
            <a:r>
              <a:rPr lang="en-US" sz="4000" b="1" i="1">
                <a:solidFill>
                  <a:schemeClr val="tx2"/>
                </a:solidFill>
              </a:rPr>
              <a:t>LUYỆN TẬP CHUNG</a:t>
            </a:r>
            <a:r>
              <a:rPr lang="en-US" sz="4000">
                <a:solidFill>
                  <a:schemeClr val="tx2"/>
                </a:solidFill>
              </a:rPr>
              <a:t/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******************* </a:t>
            </a:r>
          </a:p>
        </p:txBody>
      </p:sp>
      <p:pic>
        <p:nvPicPr>
          <p:cNvPr id="1034" name="Picture 137" descr="B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2" name="Rectangle 138"/>
          <p:cNvSpPr>
            <a:spLocks noChangeArrowheads="1"/>
          </p:cNvSpPr>
          <p:nvPr/>
        </p:nvSpPr>
        <p:spPr bwMode="auto">
          <a:xfrm>
            <a:off x="0" y="1828800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i="1">
                <a:solidFill>
                  <a:schemeClr val="tx2"/>
                </a:solidFill>
              </a:rPr>
              <a:t/>
            </a:r>
            <a:br>
              <a:rPr lang="en-US" sz="4000" b="1" i="1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b="1" i="1">
                <a:solidFill>
                  <a:schemeClr val="tx2"/>
                </a:solidFill>
              </a:rPr>
              <a:t>LUYỆN TẬP CHUNG</a:t>
            </a:r>
            <a:r>
              <a:rPr lang="en-US" sz="4000">
                <a:solidFill>
                  <a:schemeClr val="tx2"/>
                </a:solidFill>
              </a:rPr>
              <a:t/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*******************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45" name="Group 57"/>
          <p:cNvGraphicFramePr>
            <a:graphicFrameLocks noGrp="1"/>
          </p:cNvGraphicFramePr>
          <p:nvPr>
            <p:ph idx="1"/>
          </p:nvPr>
        </p:nvGraphicFramePr>
        <p:xfrm>
          <a:off x="152400" y="2057400"/>
          <a:ext cx="8763000" cy="1992313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Thöøa soá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Thöøa soá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Tích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972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2514600" y="3581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972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4114800" y="2895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324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6019800" y="3581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600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7543800" y="2895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150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28600" y="45720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Muốn tìm thừa số ch</a:t>
            </a:r>
            <a:r>
              <a:rPr lang="vi-VN" sz="3200"/>
              <a:t>ư</a:t>
            </a:r>
            <a:r>
              <a:rPr lang="en-US" sz="3200"/>
              <a:t>a biết ta làm thế nào ?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304800" y="54102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(Ta lấy tích chia cho thừa số </a:t>
            </a:r>
            <a:r>
              <a:rPr lang="vi-VN" sz="3200"/>
              <a:t>đ</a:t>
            </a:r>
            <a:r>
              <a:rPr lang="en-US" sz="3200"/>
              <a:t>ã biết.)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" y="0"/>
            <a:ext cx="7391400" cy="990600"/>
            <a:chOff x="1056" y="0"/>
            <a:chExt cx="3216" cy="624"/>
          </a:xfrm>
        </p:grpSpPr>
        <p:graphicFrame>
          <p:nvGraphicFramePr>
            <p:cNvPr id="2050" name="Object 62"/>
            <p:cNvGraphicFramePr>
              <a:graphicFrameLocks noChangeAspect="1"/>
            </p:cNvGraphicFramePr>
            <p:nvPr/>
          </p:nvGraphicFramePr>
          <p:xfrm>
            <a:off x="1056" y="0"/>
            <a:ext cx="699" cy="624"/>
          </p:xfrm>
          <a:graphic>
            <a:graphicData uri="http://schemas.openxmlformats.org/presentationml/2006/ole">
              <p:oleObj spid="_x0000_s2050" name="Clip" r:id="rId3" imgW="957377" imgH="816559" progId="MS_ClipArt_Gallery.2">
                <p:embed/>
              </p:oleObj>
            </a:graphicData>
          </a:graphic>
        </p:graphicFrame>
        <p:graphicFrame>
          <p:nvGraphicFramePr>
            <p:cNvPr id="2051" name="Object 63"/>
            <p:cNvGraphicFramePr>
              <a:graphicFrameLocks noChangeAspect="1"/>
            </p:cNvGraphicFramePr>
            <p:nvPr/>
          </p:nvGraphicFramePr>
          <p:xfrm>
            <a:off x="3504" y="0"/>
            <a:ext cx="768" cy="624"/>
          </p:xfrm>
          <a:graphic>
            <a:graphicData uri="http://schemas.openxmlformats.org/presentationml/2006/ole">
              <p:oleObj spid="_x0000_s2051" name="Clip" r:id="rId4" imgW="957377" imgH="816559" progId="MS_ClipArt_Gallery.2">
                <p:embed/>
              </p:oleObj>
            </a:graphicData>
          </a:graphic>
        </p:graphicFrame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9" grpId="0"/>
      <p:bldP spid="63531" grpId="0"/>
      <p:bldP spid="63535" grpId="0"/>
      <p:bldP spid="63537" grpId="0"/>
      <p:bldP spid="63539" grpId="0"/>
      <p:bldP spid="635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76200" y="57150"/>
            <a:ext cx="9010650" cy="67437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3" descr="CRNRC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513" y="5957888"/>
            <a:ext cx="6731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RNRC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1200" y="889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RNRC0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0"/>
          <a:ext cx="190500" cy="152400"/>
        </p:xfrm>
        <a:graphic>
          <a:graphicData uri="http://schemas.openxmlformats.org/presentationml/2006/ole">
            <p:oleObj spid="_x0000_s3074" name="Equation" r:id="rId6" imgW="190417" imgH="152334" progId="Equation.3">
              <p:embed/>
            </p:oleObj>
          </a:graphicData>
        </a:graphic>
      </p:graphicFrame>
      <p:pic>
        <p:nvPicPr>
          <p:cNvPr id="3079" name="Picture 7" descr="CRNRC0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2457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Buomba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-590550"/>
            <a:ext cx="8229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838200" y="914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u="sng"/>
              <a:t>BÀI 2 : Đặt tính rồi tính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228600" y="1676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a) 684 : 6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62000" y="2438400"/>
            <a:ext cx="1311275" cy="2195513"/>
            <a:chOff x="662" y="1536"/>
            <a:chExt cx="826" cy="1383"/>
          </a:xfrm>
        </p:grpSpPr>
        <p:sp>
          <p:nvSpPr>
            <p:cNvPr id="3145" name="Text Box 60"/>
            <p:cNvSpPr txBox="1">
              <a:spLocks noChangeArrowheads="1"/>
            </p:cNvSpPr>
            <p:nvPr/>
          </p:nvSpPr>
          <p:spPr bwMode="auto">
            <a:xfrm>
              <a:off x="672" y="1584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684</a:t>
              </a:r>
            </a:p>
          </p:txBody>
        </p:sp>
        <p:sp>
          <p:nvSpPr>
            <p:cNvPr id="3146" name="Line 61"/>
            <p:cNvSpPr>
              <a:spLocks noChangeShapeType="1"/>
            </p:cNvSpPr>
            <p:nvPr/>
          </p:nvSpPr>
          <p:spPr bwMode="auto">
            <a:xfrm>
              <a:off x="1056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62"/>
            <p:cNvSpPr>
              <a:spLocks noChangeShapeType="1"/>
            </p:cNvSpPr>
            <p:nvPr/>
          </p:nvSpPr>
          <p:spPr bwMode="auto">
            <a:xfrm>
              <a:off x="1056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Text Box 63"/>
            <p:cNvSpPr txBox="1">
              <a:spLocks noChangeArrowheads="1"/>
            </p:cNvSpPr>
            <p:nvPr/>
          </p:nvSpPr>
          <p:spPr bwMode="auto">
            <a:xfrm>
              <a:off x="1056" y="157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49" name="Text Box 64"/>
            <p:cNvSpPr txBox="1">
              <a:spLocks noChangeArrowheads="1"/>
            </p:cNvSpPr>
            <p:nvPr/>
          </p:nvSpPr>
          <p:spPr bwMode="auto">
            <a:xfrm>
              <a:off x="1095" y="1824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50" name="Text Box 65"/>
            <p:cNvSpPr txBox="1">
              <a:spLocks noChangeArrowheads="1"/>
            </p:cNvSpPr>
            <p:nvPr/>
          </p:nvSpPr>
          <p:spPr bwMode="auto">
            <a:xfrm>
              <a:off x="1191" y="1824"/>
              <a:ext cx="1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51" name="Text Box 66"/>
            <p:cNvSpPr txBox="1">
              <a:spLocks noChangeArrowheads="1"/>
            </p:cNvSpPr>
            <p:nvPr/>
          </p:nvSpPr>
          <p:spPr bwMode="auto">
            <a:xfrm>
              <a:off x="1296" y="18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52" name="Text Box 67"/>
            <p:cNvSpPr txBox="1">
              <a:spLocks noChangeArrowheads="1"/>
            </p:cNvSpPr>
            <p:nvPr/>
          </p:nvSpPr>
          <p:spPr bwMode="auto">
            <a:xfrm>
              <a:off x="672" y="177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53" name="Line 68"/>
            <p:cNvSpPr>
              <a:spLocks noChangeShapeType="1"/>
            </p:cNvSpPr>
            <p:nvPr/>
          </p:nvSpPr>
          <p:spPr bwMode="auto">
            <a:xfrm>
              <a:off x="672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Text Box 69"/>
            <p:cNvSpPr txBox="1">
              <a:spLocks noChangeArrowheads="1"/>
            </p:cNvSpPr>
            <p:nvPr/>
          </p:nvSpPr>
          <p:spPr bwMode="auto">
            <a:xfrm>
              <a:off x="662" y="1968"/>
              <a:ext cx="1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55" name="Text Box 70"/>
            <p:cNvSpPr txBox="1">
              <a:spLocks noChangeArrowheads="1"/>
            </p:cNvSpPr>
            <p:nvPr/>
          </p:nvSpPr>
          <p:spPr bwMode="auto">
            <a:xfrm>
              <a:off x="768" y="19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3156" name="Text Box 71"/>
            <p:cNvSpPr txBox="1">
              <a:spLocks noChangeArrowheads="1"/>
            </p:cNvSpPr>
            <p:nvPr/>
          </p:nvSpPr>
          <p:spPr bwMode="auto">
            <a:xfrm>
              <a:off x="768" y="21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</a:t>
              </a:r>
            </a:p>
          </p:txBody>
        </p:sp>
        <p:sp>
          <p:nvSpPr>
            <p:cNvPr id="3157" name="Line 72"/>
            <p:cNvSpPr>
              <a:spLocks noChangeShapeType="1"/>
            </p:cNvSpPr>
            <p:nvPr/>
          </p:nvSpPr>
          <p:spPr bwMode="auto">
            <a:xfrm>
              <a:off x="768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Text Box 73"/>
            <p:cNvSpPr txBox="1">
              <a:spLocks noChangeArrowheads="1"/>
            </p:cNvSpPr>
            <p:nvPr/>
          </p:nvSpPr>
          <p:spPr bwMode="auto">
            <a:xfrm>
              <a:off x="768" y="235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59" name="Text Box 74"/>
            <p:cNvSpPr txBox="1">
              <a:spLocks noChangeArrowheads="1"/>
            </p:cNvSpPr>
            <p:nvPr/>
          </p:nvSpPr>
          <p:spPr bwMode="auto">
            <a:xfrm>
              <a:off x="843" y="235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60" name="Text Box 75"/>
            <p:cNvSpPr txBox="1">
              <a:spLocks noChangeArrowheads="1"/>
            </p:cNvSpPr>
            <p:nvPr/>
          </p:nvSpPr>
          <p:spPr bwMode="auto">
            <a:xfrm>
              <a:off x="759" y="2496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24</a:t>
              </a:r>
            </a:p>
          </p:txBody>
        </p:sp>
        <p:sp>
          <p:nvSpPr>
            <p:cNvPr id="3161" name="Line 76"/>
            <p:cNvSpPr>
              <a:spLocks noChangeShapeType="1"/>
            </p:cNvSpPr>
            <p:nvPr/>
          </p:nvSpPr>
          <p:spPr bwMode="auto">
            <a:xfrm>
              <a:off x="768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Text Box 77"/>
            <p:cNvSpPr txBox="1">
              <a:spLocks noChangeArrowheads="1"/>
            </p:cNvSpPr>
            <p:nvPr/>
          </p:nvSpPr>
          <p:spPr bwMode="auto">
            <a:xfrm>
              <a:off x="816" y="26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sp>
        <p:nvSpPr>
          <p:cNvPr id="8290" name="Text Box 98"/>
          <p:cNvSpPr txBox="1">
            <a:spLocks noChangeArrowheads="1"/>
          </p:cNvSpPr>
          <p:nvPr/>
        </p:nvSpPr>
        <p:spPr bwMode="auto">
          <a:xfrm>
            <a:off x="609600" y="4876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684 : 6 = 114</a:t>
            </a:r>
          </a:p>
        </p:txBody>
      </p:sp>
      <p:sp>
        <p:nvSpPr>
          <p:cNvPr id="8291" name="Text Box 99"/>
          <p:cNvSpPr txBox="1">
            <a:spLocks noChangeArrowheads="1"/>
          </p:cNvSpPr>
          <p:nvPr/>
        </p:nvSpPr>
        <p:spPr bwMode="auto">
          <a:xfrm>
            <a:off x="2514600" y="1676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b) 845 : 7</a:t>
            </a:r>
          </a:p>
        </p:txBody>
      </p: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3048000" y="2438400"/>
            <a:ext cx="1095375" cy="2166938"/>
            <a:chOff x="2256" y="1536"/>
            <a:chExt cx="690" cy="1365"/>
          </a:xfrm>
        </p:grpSpPr>
        <p:sp>
          <p:nvSpPr>
            <p:cNvPr id="3127" name="Text Box 101"/>
            <p:cNvSpPr txBox="1">
              <a:spLocks noChangeArrowheads="1"/>
            </p:cNvSpPr>
            <p:nvPr/>
          </p:nvSpPr>
          <p:spPr bwMode="auto">
            <a:xfrm>
              <a:off x="2256" y="153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845</a:t>
              </a:r>
            </a:p>
          </p:txBody>
        </p:sp>
        <p:sp>
          <p:nvSpPr>
            <p:cNvPr id="3128" name="Line 102"/>
            <p:cNvSpPr>
              <a:spLocks noChangeShapeType="1"/>
            </p:cNvSpPr>
            <p:nvPr/>
          </p:nvSpPr>
          <p:spPr bwMode="auto">
            <a:xfrm>
              <a:off x="2592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103"/>
            <p:cNvSpPr>
              <a:spLocks noChangeShapeType="1"/>
            </p:cNvSpPr>
            <p:nvPr/>
          </p:nvSpPr>
          <p:spPr bwMode="auto">
            <a:xfrm>
              <a:off x="2592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Text Box 104"/>
            <p:cNvSpPr txBox="1">
              <a:spLocks noChangeArrowheads="1"/>
            </p:cNvSpPr>
            <p:nvPr/>
          </p:nvSpPr>
          <p:spPr bwMode="auto">
            <a:xfrm>
              <a:off x="2592" y="153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31" name="Text Box 105"/>
            <p:cNvSpPr txBox="1">
              <a:spLocks noChangeArrowheads="1"/>
            </p:cNvSpPr>
            <p:nvPr/>
          </p:nvSpPr>
          <p:spPr bwMode="auto">
            <a:xfrm>
              <a:off x="2592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32" name="Text Box 106"/>
            <p:cNvSpPr txBox="1">
              <a:spLocks noChangeArrowheads="1"/>
            </p:cNvSpPr>
            <p:nvPr/>
          </p:nvSpPr>
          <p:spPr bwMode="auto">
            <a:xfrm>
              <a:off x="2256" y="172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33" name="Line 107"/>
            <p:cNvSpPr>
              <a:spLocks noChangeShapeType="1"/>
            </p:cNvSpPr>
            <p:nvPr/>
          </p:nvSpPr>
          <p:spPr bwMode="auto">
            <a:xfrm>
              <a:off x="225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Text Box 108"/>
            <p:cNvSpPr txBox="1">
              <a:spLocks noChangeArrowheads="1"/>
            </p:cNvSpPr>
            <p:nvPr/>
          </p:nvSpPr>
          <p:spPr bwMode="auto">
            <a:xfrm>
              <a:off x="2256" y="192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35" name="Text Box 109"/>
            <p:cNvSpPr txBox="1">
              <a:spLocks noChangeArrowheads="1"/>
            </p:cNvSpPr>
            <p:nvPr/>
          </p:nvSpPr>
          <p:spPr bwMode="auto">
            <a:xfrm>
              <a:off x="2325" y="192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36" name="Text Box 110"/>
            <p:cNvSpPr txBox="1">
              <a:spLocks noChangeArrowheads="1"/>
            </p:cNvSpPr>
            <p:nvPr/>
          </p:nvSpPr>
          <p:spPr bwMode="auto">
            <a:xfrm>
              <a:off x="2256" y="209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14</a:t>
              </a:r>
            </a:p>
          </p:txBody>
        </p:sp>
        <p:sp>
          <p:nvSpPr>
            <p:cNvPr id="3137" name="Line 111"/>
            <p:cNvSpPr>
              <a:spLocks noChangeShapeType="1"/>
            </p:cNvSpPr>
            <p:nvPr/>
          </p:nvSpPr>
          <p:spPr bwMode="auto">
            <a:xfrm>
              <a:off x="2265" y="229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Text Box 112"/>
            <p:cNvSpPr txBox="1">
              <a:spLocks noChangeArrowheads="1"/>
            </p:cNvSpPr>
            <p:nvPr/>
          </p:nvSpPr>
          <p:spPr bwMode="auto">
            <a:xfrm>
              <a:off x="2331" y="230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39" name="Text Box 113"/>
            <p:cNvSpPr txBox="1">
              <a:spLocks noChangeArrowheads="1"/>
            </p:cNvSpPr>
            <p:nvPr/>
          </p:nvSpPr>
          <p:spPr bwMode="auto">
            <a:xfrm>
              <a:off x="2409" y="2304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3140" name="Text Box 114"/>
            <p:cNvSpPr txBox="1">
              <a:spLocks noChangeArrowheads="1"/>
            </p:cNvSpPr>
            <p:nvPr/>
          </p:nvSpPr>
          <p:spPr bwMode="auto">
            <a:xfrm>
              <a:off x="2802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41" name="Text Box 115"/>
            <p:cNvSpPr txBox="1">
              <a:spLocks noChangeArrowheads="1"/>
            </p:cNvSpPr>
            <p:nvPr/>
          </p:nvSpPr>
          <p:spPr bwMode="auto">
            <a:xfrm>
              <a:off x="2400" y="2466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42" name="Line 116"/>
            <p:cNvSpPr>
              <a:spLocks noChangeShapeType="1"/>
            </p:cNvSpPr>
            <p:nvPr/>
          </p:nvSpPr>
          <p:spPr bwMode="auto">
            <a:xfrm>
              <a:off x="2400" y="267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Text Box 117"/>
            <p:cNvSpPr txBox="1">
              <a:spLocks noChangeArrowheads="1"/>
            </p:cNvSpPr>
            <p:nvPr/>
          </p:nvSpPr>
          <p:spPr bwMode="auto">
            <a:xfrm>
              <a:off x="2400" y="2670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3144" name="Text Box 118"/>
            <p:cNvSpPr txBox="1">
              <a:spLocks noChangeArrowheads="1"/>
            </p:cNvSpPr>
            <p:nvPr/>
          </p:nvSpPr>
          <p:spPr bwMode="auto">
            <a:xfrm>
              <a:off x="2691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286000" y="48768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845 : 7 = 120 (d</a:t>
            </a:r>
            <a:r>
              <a:rPr lang="vi-VN" sz="2000"/>
              <a:t>ư</a:t>
            </a:r>
            <a:r>
              <a:rPr lang="en-US" sz="2000"/>
              <a:t> 5)</a:t>
            </a:r>
          </a:p>
        </p:txBody>
      </p:sp>
      <p:sp>
        <p:nvSpPr>
          <p:cNvPr id="8312" name="Text Box 120"/>
          <p:cNvSpPr txBox="1">
            <a:spLocks noChangeArrowheads="1"/>
          </p:cNvSpPr>
          <p:nvPr/>
        </p:nvSpPr>
        <p:spPr bwMode="auto">
          <a:xfrm>
            <a:off x="4800600" y="16764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c) 630 : 9</a:t>
            </a:r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5334000" y="2438400"/>
            <a:ext cx="914400" cy="1509713"/>
            <a:chOff x="3216" y="1536"/>
            <a:chExt cx="576" cy="951"/>
          </a:xfrm>
        </p:grpSpPr>
        <p:sp>
          <p:nvSpPr>
            <p:cNvPr id="3114" name="Text Box 122"/>
            <p:cNvSpPr txBox="1">
              <a:spLocks noChangeArrowheads="1"/>
            </p:cNvSpPr>
            <p:nvPr/>
          </p:nvSpPr>
          <p:spPr bwMode="auto">
            <a:xfrm>
              <a:off x="3216" y="153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630</a:t>
              </a:r>
            </a:p>
          </p:txBody>
        </p:sp>
        <p:sp>
          <p:nvSpPr>
            <p:cNvPr id="3115" name="Line 123"/>
            <p:cNvSpPr>
              <a:spLocks noChangeShapeType="1"/>
            </p:cNvSpPr>
            <p:nvPr/>
          </p:nvSpPr>
          <p:spPr bwMode="auto">
            <a:xfrm>
              <a:off x="3552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124"/>
            <p:cNvSpPr>
              <a:spLocks noChangeShapeType="1"/>
            </p:cNvSpPr>
            <p:nvPr/>
          </p:nvSpPr>
          <p:spPr bwMode="auto">
            <a:xfrm>
              <a:off x="3552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Text Box 125"/>
            <p:cNvSpPr txBox="1">
              <a:spLocks noChangeArrowheads="1"/>
            </p:cNvSpPr>
            <p:nvPr/>
          </p:nvSpPr>
          <p:spPr bwMode="auto">
            <a:xfrm>
              <a:off x="3552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3118" name="Text Box 126"/>
            <p:cNvSpPr txBox="1">
              <a:spLocks noChangeArrowheads="1"/>
            </p:cNvSpPr>
            <p:nvPr/>
          </p:nvSpPr>
          <p:spPr bwMode="auto">
            <a:xfrm>
              <a:off x="3552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7</a:t>
              </a:r>
            </a:p>
          </p:txBody>
        </p:sp>
        <p:sp>
          <p:nvSpPr>
            <p:cNvPr id="3119" name="Text Box 127"/>
            <p:cNvSpPr txBox="1">
              <a:spLocks noChangeArrowheads="1"/>
            </p:cNvSpPr>
            <p:nvPr/>
          </p:nvSpPr>
          <p:spPr bwMode="auto">
            <a:xfrm>
              <a:off x="3648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0" name="Text Box 128"/>
            <p:cNvSpPr txBox="1">
              <a:spLocks noChangeArrowheads="1"/>
            </p:cNvSpPr>
            <p:nvPr/>
          </p:nvSpPr>
          <p:spPr bwMode="auto">
            <a:xfrm>
              <a:off x="3216" y="172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63</a:t>
              </a:r>
            </a:p>
          </p:txBody>
        </p:sp>
        <p:sp>
          <p:nvSpPr>
            <p:cNvPr id="3121" name="Line 129"/>
            <p:cNvSpPr>
              <a:spLocks noChangeShapeType="1"/>
            </p:cNvSpPr>
            <p:nvPr/>
          </p:nvSpPr>
          <p:spPr bwMode="auto">
            <a:xfrm>
              <a:off x="326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130"/>
            <p:cNvSpPr txBox="1">
              <a:spLocks noChangeArrowheads="1"/>
            </p:cNvSpPr>
            <p:nvPr/>
          </p:nvSpPr>
          <p:spPr bwMode="auto">
            <a:xfrm>
              <a:off x="3300" y="1929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3" name="Text Box 131"/>
            <p:cNvSpPr txBox="1">
              <a:spLocks noChangeArrowheads="1"/>
            </p:cNvSpPr>
            <p:nvPr/>
          </p:nvSpPr>
          <p:spPr bwMode="auto">
            <a:xfrm>
              <a:off x="3380" y="1929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4" name="Text Box 132"/>
            <p:cNvSpPr txBox="1">
              <a:spLocks noChangeArrowheads="1"/>
            </p:cNvSpPr>
            <p:nvPr/>
          </p:nvSpPr>
          <p:spPr bwMode="auto">
            <a:xfrm>
              <a:off x="3381" y="207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25" name="Line 133"/>
            <p:cNvSpPr>
              <a:spLocks noChangeShapeType="1"/>
            </p:cNvSpPr>
            <p:nvPr/>
          </p:nvSpPr>
          <p:spPr bwMode="auto">
            <a:xfrm>
              <a:off x="3360" y="22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Text Box 134"/>
            <p:cNvSpPr txBox="1">
              <a:spLocks noChangeArrowheads="1"/>
            </p:cNvSpPr>
            <p:nvPr/>
          </p:nvSpPr>
          <p:spPr bwMode="auto">
            <a:xfrm>
              <a:off x="3381" y="225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</p:grpSp>
      <p:sp>
        <p:nvSpPr>
          <p:cNvPr id="8327" name="Text Box 135"/>
          <p:cNvSpPr txBox="1">
            <a:spLocks noChangeArrowheads="1"/>
          </p:cNvSpPr>
          <p:nvPr/>
        </p:nvSpPr>
        <p:spPr bwMode="auto">
          <a:xfrm>
            <a:off x="4648200" y="4876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630 : 9 = 70</a:t>
            </a: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858000" y="16764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/>
              <a:t>d) 842 : 4</a:t>
            </a:r>
          </a:p>
        </p:txBody>
      </p: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7162800" y="2362200"/>
            <a:ext cx="1157288" cy="2243138"/>
            <a:chOff x="4551" y="1335"/>
            <a:chExt cx="729" cy="1413"/>
          </a:xfrm>
        </p:grpSpPr>
        <p:sp>
          <p:nvSpPr>
            <p:cNvPr id="3096" name="Text Box 138"/>
            <p:cNvSpPr txBox="1">
              <a:spLocks noChangeArrowheads="1"/>
            </p:cNvSpPr>
            <p:nvPr/>
          </p:nvSpPr>
          <p:spPr bwMode="auto">
            <a:xfrm>
              <a:off x="4551" y="1344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842</a:t>
              </a:r>
            </a:p>
          </p:txBody>
        </p:sp>
        <p:sp>
          <p:nvSpPr>
            <p:cNvPr id="3097" name="Line 139"/>
            <p:cNvSpPr>
              <a:spLocks noChangeShapeType="1"/>
            </p:cNvSpPr>
            <p:nvPr/>
          </p:nvSpPr>
          <p:spPr bwMode="auto">
            <a:xfrm>
              <a:off x="4896" y="139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40"/>
            <p:cNvSpPr>
              <a:spLocks noChangeShapeType="1"/>
            </p:cNvSpPr>
            <p:nvPr/>
          </p:nvSpPr>
          <p:spPr bwMode="auto">
            <a:xfrm>
              <a:off x="4896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1"/>
            <p:cNvSpPr txBox="1">
              <a:spLocks noChangeArrowheads="1"/>
            </p:cNvSpPr>
            <p:nvPr/>
          </p:nvSpPr>
          <p:spPr bwMode="auto">
            <a:xfrm>
              <a:off x="4896" y="1335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0" name="Text Box 142"/>
            <p:cNvSpPr txBox="1">
              <a:spLocks noChangeArrowheads="1"/>
            </p:cNvSpPr>
            <p:nvPr/>
          </p:nvSpPr>
          <p:spPr bwMode="auto">
            <a:xfrm>
              <a:off x="4992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101" name="Text Box 143"/>
            <p:cNvSpPr txBox="1">
              <a:spLocks noChangeArrowheads="1"/>
            </p:cNvSpPr>
            <p:nvPr/>
          </p:nvSpPr>
          <p:spPr bwMode="auto">
            <a:xfrm>
              <a:off x="4896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02" name="Text Box 144"/>
            <p:cNvSpPr txBox="1">
              <a:spLocks noChangeArrowheads="1"/>
            </p:cNvSpPr>
            <p:nvPr/>
          </p:nvSpPr>
          <p:spPr bwMode="auto">
            <a:xfrm>
              <a:off x="5088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03" name="Text Box 145"/>
            <p:cNvSpPr txBox="1">
              <a:spLocks noChangeArrowheads="1"/>
            </p:cNvSpPr>
            <p:nvPr/>
          </p:nvSpPr>
          <p:spPr bwMode="auto">
            <a:xfrm>
              <a:off x="4551" y="153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3104" name="Line 146"/>
            <p:cNvSpPr>
              <a:spLocks noChangeShapeType="1"/>
            </p:cNvSpPr>
            <p:nvPr/>
          </p:nvSpPr>
          <p:spPr bwMode="auto">
            <a:xfrm>
              <a:off x="456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Text Box 147"/>
            <p:cNvSpPr txBox="1">
              <a:spLocks noChangeArrowheads="1"/>
            </p:cNvSpPr>
            <p:nvPr/>
          </p:nvSpPr>
          <p:spPr bwMode="auto">
            <a:xfrm>
              <a:off x="4551" y="1728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06" name="Text Box 148"/>
            <p:cNvSpPr txBox="1">
              <a:spLocks noChangeArrowheads="1"/>
            </p:cNvSpPr>
            <p:nvPr/>
          </p:nvSpPr>
          <p:spPr bwMode="auto">
            <a:xfrm>
              <a:off x="4638" y="172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7" name="Text Box 149"/>
            <p:cNvSpPr txBox="1">
              <a:spLocks noChangeArrowheads="1"/>
            </p:cNvSpPr>
            <p:nvPr/>
          </p:nvSpPr>
          <p:spPr bwMode="auto">
            <a:xfrm>
              <a:off x="4638" y="192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3108" name="Line 150"/>
            <p:cNvSpPr>
              <a:spLocks noChangeShapeType="1"/>
            </p:cNvSpPr>
            <p:nvPr/>
          </p:nvSpPr>
          <p:spPr bwMode="auto">
            <a:xfrm>
              <a:off x="4656" y="21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 Box 151"/>
            <p:cNvSpPr txBox="1">
              <a:spLocks noChangeArrowheads="1"/>
            </p:cNvSpPr>
            <p:nvPr/>
          </p:nvSpPr>
          <p:spPr bwMode="auto">
            <a:xfrm>
              <a:off x="4647" y="211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10" name="Text Box 152"/>
            <p:cNvSpPr txBox="1">
              <a:spLocks noChangeArrowheads="1"/>
            </p:cNvSpPr>
            <p:nvPr/>
          </p:nvSpPr>
          <p:spPr bwMode="auto">
            <a:xfrm>
              <a:off x="4734" y="21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111" name="Text Box 153"/>
            <p:cNvSpPr txBox="1">
              <a:spLocks noChangeArrowheads="1"/>
            </p:cNvSpPr>
            <p:nvPr/>
          </p:nvSpPr>
          <p:spPr bwMode="auto">
            <a:xfrm>
              <a:off x="4734" y="2304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12" name="Line 154"/>
            <p:cNvSpPr>
              <a:spLocks noChangeShapeType="1"/>
            </p:cNvSpPr>
            <p:nvPr/>
          </p:nvSpPr>
          <p:spPr bwMode="auto">
            <a:xfrm>
              <a:off x="4752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Text Box 155"/>
            <p:cNvSpPr txBox="1">
              <a:spLocks noChangeArrowheads="1"/>
            </p:cNvSpPr>
            <p:nvPr/>
          </p:nvSpPr>
          <p:spPr bwMode="auto">
            <a:xfrm>
              <a:off x="4740" y="251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8348" name="Text Box 156"/>
          <p:cNvSpPr txBox="1">
            <a:spLocks noChangeArrowheads="1"/>
          </p:cNvSpPr>
          <p:nvPr/>
        </p:nvSpPr>
        <p:spPr bwMode="auto">
          <a:xfrm>
            <a:off x="6400800" y="4876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842 : 4 = 210 (d</a:t>
            </a:r>
            <a:r>
              <a:rPr lang="vi-VN" sz="2000"/>
              <a:t>ư</a:t>
            </a:r>
            <a:r>
              <a:rPr lang="en-US" sz="2000"/>
              <a:t> 2)</a:t>
            </a:r>
          </a:p>
        </p:txBody>
      </p:sp>
      <p:pic>
        <p:nvPicPr>
          <p:cNvPr id="3094" name="Picture 159" descr="Eivyblnk"/>
          <p:cNvPicPr>
            <a:picLocks noChangeAspect="1" noChangeArrowheads="1"/>
          </p:cNvPicPr>
          <p:nvPr/>
        </p:nvPicPr>
        <p:blipFill>
          <a:blip r:embed="rId9">
            <a:lum bright="18000"/>
          </a:blip>
          <a:srcRect/>
          <a:stretch>
            <a:fillRect/>
          </a:stretch>
        </p:blipFill>
        <p:spPr bwMode="auto">
          <a:xfrm>
            <a:off x="8229600" y="4114800"/>
            <a:ext cx="115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161" descr="Eivyblnk"/>
          <p:cNvPicPr>
            <a:picLocks noChangeAspect="1" noChangeArrowheads="1"/>
          </p:cNvPicPr>
          <p:nvPr/>
        </p:nvPicPr>
        <p:blipFill>
          <a:blip r:embed="rId10">
            <a:lum bright="18000"/>
          </a:blip>
          <a:srcRect/>
          <a:stretch>
            <a:fillRect/>
          </a:stretch>
        </p:blipFill>
        <p:spPr bwMode="auto">
          <a:xfrm>
            <a:off x="0" y="4419600"/>
            <a:ext cx="115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8" grpId="0"/>
      <p:bldP spid="8249" grpId="0"/>
      <p:bldP spid="8290" grpId="0"/>
      <p:bldP spid="8291" grpId="0"/>
      <p:bldP spid="8311" grpId="0"/>
      <p:bldP spid="8312" grpId="0"/>
      <p:bldP spid="8327" grpId="0"/>
      <p:bldP spid="8328" grpId="0"/>
      <p:bldP spid="83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38200" y="7620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 b="1" u="sng"/>
              <a:t>BÀI 3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Một cửa hàng có 36 máy b</a:t>
            </a:r>
            <a:r>
              <a:rPr lang="vi-VN" sz="2000"/>
              <a:t>ơ</a:t>
            </a:r>
            <a:r>
              <a:rPr lang="en-US" sz="2000"/>
              <a:t>m, ng</a:t>
            </a:r>
            <a:r>
              <a:rPr lang="vi-VN" sz="2000"/>
              <a:t>ư</a:t>
            </a:r>
            <a:r>
              <a:rPr lang="en-US" sz="2000"/>
              <a:t>ời ta </a:t>
            </a:r>
            <a:r>
              <a:rPr lang="vi-VN" sz="2000"/>
              <a:t>đ</a:t>
            </a:r>
            <a:r>
              <a:rPr lang="en-US" sz="2000"/>
              <a:t>ã bán 1/9 số máy b</a:t>
            </a:r>
            <a:r>
              <a:rPr lang="vi-VN" sz="2000"/>
              <a:t>ơ</a:t>
            </a:r>
            <a:r>
              <a:rPr lang="en-US" sz="2000"/>
              <a:t>m </a:t>
            </a:r>
            <a:r>
              <a:rPr lang="vi-VN" sz="2000"/>
              <a:t>đ</a:t>
            </a:r>
            <a:r>
              <a:rPr lang="en-US" sz="2000"/>
              <a:t>ó. Hỏi cửa hàng còn lại bao nhiêu máy b</a:t>
            </a:r>
            <a:r>
              <a:rPr lang="vi-VN" sz="2000"/>
              <a:t>ơ</a:t>
            </a:r>
            <a:r>
              <a:rPr lang="en-US" sz="2000"/>
              <a:t>m ?</a:t>
            </a:r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4479925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28"/>
          <p:cNvSpPr>
            <a:spLocks noChangeArrowheads="1"/>
          </p:cNvSpPr>
          <p:nvPr/>
        </p:nvSpPr>
        <p:spPr bwMode="auto">
          <a:xfrm>
            <a:off x="4479925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133600" y="23622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/>
              <a:t>Tóm tắt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752600" y="3048000"/>
            <a:ext cx="21034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36 máy b</a:t>
            </a:r>
            <a:r>
              <a:rPr lang="vi-VN"/>
              <a:t>ơ</a:t>
            </a:r>
            <a:r>
              <a:rPr lang="en-US"/>
              <a:t>m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2438400" y="4419600"/>
            <a:ext cx="210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Còn lại ? Máy b</a:t>
            </a:r>
            <a:r>
              <a:rPr lang="vi-VN"/>
              <a:t>ơ</a:t>
            </a:r>
            <a:r>
              <a:rPr lang="en-US"/>
              <a:t>m</a:t>
            </a:r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5486400" y="2514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60960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u="sng"/>
              <a:t>BÀI GIẢI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5562600" y="3124200"/>
            <a:ext cx="3276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Số máy b</a:t>
            </a:r>
            <a:r>
              <a:rPr lang="vi-VN"/>
              <a:t>ơ</a:t>
            </a:r>
            <a:r>
              <a:rPr lang="en-US"/>
              <a:t>m </a:t>
            </a:r>
            <a:r>
              <a:rPr lang="vi-VN"/>
              <a:t>đ</a:t>
            </a:r>
            <a:r>
              <a:rPr lang="en-US"/>
              <a:t>ã bán là 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/>
              <a:t>        36 : 9 = 4 (máy b</a:t>
            </a:r>
            <a:r>
              <a:rPr lang="vi-VN"/>
              <a:t>ơ</a:t>
            </a:r>
            <a:r>
              <a:rPr lang="en-US"/>
              <a:t>m)</a:t>
            </a:r>
          </a:p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5638800" y="3886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/>
              <a:t>Số máy b</a:t>
            </a:r>
            <a:r>
              <a:rPr lang="vi-VN"/>
              <a:t>ơ</a:t>
            </a:r>
            <a:r>
              <a:rPr lang="en-US"/>
              <a:t>m còn lại là 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/>
              <a:t>      36 – 4 = 32 (máy b</a:t>
            </a:r>
            <a:r>
              <a:rPr lang="vi-VN"/>
              <a:t>ơ</a:t>
            </a:r>
            <a:r>
              <a:rPr lang="en-US"/>
              <a:t>m)</a:t>
            </a:r>
          </a:p>
          <a:p>
            <a:pPr algn="l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6477000" y="4724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u="sng"/>
              <a:t>Đáp số</a:t>
            </a:r>
            <a:r>
              <a:rPr lang="en-US"/>
              <a:t> : 32 máy b</a:t>
            </a:r>
            <a:r>
              <a:rPr lang="vi-VN"/>
              <a:t>ơ</a:t>
            </a:r>
            <a:r>
              <a:rPr lang="en-US"/>
              <a:t>m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33400" y="3581400"/>
            <a:ext cx="4805363" cy="566738"/>
            <a:chOff x="192" y="2043"/>
            <a:chExt cx="2265" cy="274"/>
          </a:xfrm>
        </p:grpSpPr>
        <p:grpSp>
          <p:nvGrpSpPr>
            <p:cNvPr id="4117" name="Group 85"/>
            <p:cNvGrpSpPr>
              <a:grpSpLocks/>
            </p:cNvGrpSpPr>
            <p:nvPr/>
          </p:nvGrpSpPr>
          <p:grpSpPr bwMode="auto">
            <a:xfrm>
              <a:off x="192" y="2208"/>
              <a:ext cx="2259" cy="109"/>
              <a:chOff x="976" y="14116"/>
              <a:chExt cx="4325" cy="199"/>
            </a:xfrm>
          </p:grpSpPr>
          <p:grpSp>
            <p:nvGrpSpPr>
              <p:cNvPr id="4119" name="Group 86"/>
              <p:cNvGrpSpPr>
                <a:grpSpLocks/>
              </p:cNvGrpSpPr>
              <p:nvPr/>
            </p:nvGrpSpPr>
            <p:grpSpPr bwMode="auto">
              <a:xfrm>
                <a:off x="976" y="14116"/>
                <a:ext cx="485" cy="199"/>
                <a:chOff x="971" y="14127"/>
                <a:chExt cx="485" cy="199"/>
              </a:xfrm>
            </p:grpSpPr>
            <p:sp>
              <p:nvSpPr>
                <p:cNvPr id="4152" name="Line 87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Line 88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Line 89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0" name="Group 90"/>
              <p:cNvGrpSpPr>
                <a:grpSpLocks/>
              </p:cNvGrpSpPr>
              <p:nvPr/>
            </p:nvGrpSpPr>
            <p:grpSpPr bwMode="auto">
              <a:xfrm>
                <a:off x="1456" y="14116"/>
                <a:ext cx="485" cy="199"/>
                <a:chOff x="971" y="14127"/>
                <a:chExt cx="485" cy="199"/>
              </a:xfrm>
            </p:grpSpPr>
            <p:sp>
              <p:nvSpPr>
                <p:cNvPr id="4149" name="Line 91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Line 92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Line 93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1" name="Group 94"/>
              <p:cNvGrpSpPr>
                <a:grpSpLocks/>
              </p:cNvGrpSpPr>
              <p:nvPr/>
            </p:nvGrpSpPr>
            <p:grpSpPr bwMode="auto">
              <a:xfrm>
                <a:off x="1936" y="14116"/>
                <a:ext cx="485" cy="199"/>
                <a:chOff x="971" y="14127"/>
                <a:chExt cx="485" cy="199"/>
              </a:xfrm>
            </p:grpSpPr>
            <p:sp>
              <p:nvSpPr>
                <p:cNvPr id="4146" name="Line 95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Line 96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Line 97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2" name="Group 98"/>
              <p:cNvGrpSpPr>
                <a:grpSpLocks/>
              </p:cNvGrpSpPr>
              <p:nvPr/>
            </p:nvGrpSpPr>
            <p:grpSpPr bwMode="auto">
              <a:xfrm>
                <a:off x="2416" y="14116"/>
                <a:ext cx="485" cy="199"/>
                <a:chOff x="971" y="14127"/>
                <a:chExt cx="485" cy="199"/>
              </a:xfrm>
            </p:grpSpPr>
            <p:sp>
              <p:nvSpPr>
                <p:cNvPr id="4143" name="Line 99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Line 100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Line 101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3" name="Group 102"/>
              <p:cNvGrpSpPr>
                <a:grpSpLocks/>
              </p:cNvGrpSpPr>
              <p:nvPr/>
            </p:nvGrpSpPr>
            <p:grpSpPr bwMode="auto">
              <a:xfrm>
                <a:off x="2896" y="14116"/>
                <a:ext cx="485" cy="199"/>
                <a:chOff x="971" y="14127"/>
                <a:chExt cx="485" cy="199"/>
              </a:xfrm>
            </p:grpSpPr>
            <p:sp>
              <p:nvSpPr>
                <p:cNvPr id="4140" name="Line 103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Line 104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Line 105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4" name="Group 106"/>
              <p:cNvGrpSpPr>
                <a:grpSpLocks/>
              </p:cNvGrpSpPr>
              <p:nvPr/>
            </p:nvGrpSpPr>
            <p:grpSpPr bwMode="auto">
              <a:xfrm>
                <a:off x="3376" y="14116"/>
                <a:ext cx="485" cy="199"/>
                <a:chOff x="971" y="14127"/>
                <a:chExt cx="485" cy="199"/>
              </a:xfrm>
            </p:grpSpPr>
            <p:sp>
              <p:nvSpPr>
                <p:cNvPr id="4137" name="Line 107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Line 108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Line 109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5" name="Group 110"/>
              <p:cNvGrpSpPr>
                <a:grpSpLocks/>
              </p:cNvGrpSpPr>
              <p:nvPr/>
            </p:nvGrpSpPr>
            <p:grpSpPr bwMode="auto">
              <a:xfrm>
                <a:off x="3856" y="14116"/>
                <a:ext cx="485" cy="199"/>
                <a:chOff x="971" y="14127"/>
                <a:chExt cx="485" cy="199"/>
              </a:xfrm>
            </p:grpSpPr>
            <p:sp>
              <p:nvSpPr>
                <p:cNvPr id="4134" name="Line 111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Line 112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Line 113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6" name="Group 114"/>
              <p:cNvGrpSpPr>
                <a:grpSpLocks/>
              </p:cNvGrpSpPr>
              <p:nvPr/>
            </p:nvGrpSpPr>
            <p:grpSpPr bwMode="auto">
              <a:xfrm>
                <a:off x="4336" y="14116"/>
                <a:ext cx="485" cy="199"/>
                <a:chOff x="971" y="14127"/>
                <a:chExt cx="485" cy="199"/>
              </a:xfrm>
            </p:grpSpPr>
            <p:sp>
              <p:nvSpPr>
                <p:cNvPr id="4131" name="Line 115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Line 116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Line 117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7" name="Group 118"/>
              <p:cNvGrpSpPr>
                <a:grpSpLocks/>
              </p:cNvGrpSpPr>
              <p:nvPr/>
            </p:nvGrpSpPr>
            <p:grpSpPr bwMode="auto">
              <a:xfrm>
                <a:off x="4816" y="14116"/>
                <a:ext cx="485" cy="199"/>
                <a:chOff x="971" y="14127"/>
                <a:chExt cx="485" cy="199"/>
              </a:xfrm>
            </p:grpSpPr>
            <p:sp>
              <p:nvSpPr>
                <p:cNvPr id="4128" name="Line 119"/>
                <p:cNvSpPr>
                  <a:spLocks noChangeShapeType="1"/>
                </p:cNvSpPr>
                <p:nvPr/>
              </p:nvSpPr>
              <p:spPr bwMode="auto">
                <a:xfrm>
                  <a:off x="971" y="14247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Line 120"/>
                <p:cNvSpPr>
                  <a:spLocks noChangeShapeType="1"/>
                </p:cNvSpPr>
                <p:nvPr/>
              </p:nvSpPr>
              <p:spPr bwMode="auto">
                <a:xfrm>
                  <a:off x="971" y="1412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Line 121"/>
                <p:cNvSpPr>
                  <a:spLocks noChangeShapeType="1"/>
                </p:cNvSpPr>
                <p:nvPr/>
              </p:nvSpPr>
              <p:spPr bwMode="auto">
                <a:xfrm>
                  <a:off x="1456" y="14146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8" name="AutoShape 122"/>
            <p:cNvSpPr>
              <a:spLocks/>
            </p:cNvSpPr>
            <p:nvPr/>
          </p:nvSpPr>
          <p:spPr bwMode="auto">
            <a:xfrm rot="-5400000">
              <a:off x="1257" y="987"/>
              <a:ext cx="144" cy="2256"/>
            </a:xfrm>
            <a:prstGeom prst="rightBrace">
              <a:avLst>
                <a:gd name="adj1" fmla="val 130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3" name="AutoShape 123"/>
          <p:cNvSpPr>
            <a:spLocks/>
          </p:cNvSpPr>
          <p:nvPr/>
        </p:nvSpPr>
        <p:spPr bwMode="auto">
          <a:xfrm rot="-5400000">
            <a:off x="758032" y="3966368"/>
            <a:ext cx="76200" cy="525463"/>
          </a:xfrm>
          <a:prstGeom prst="leftBrace">
            <a:avLst>
              <a:gd name="adj1" fmla="val 574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AutoShape 124"/>
          <p:cNvSpPr>
            <a:spLocks/>
          </p:cNvSpPr>
          <p:nvPr/>
        </p:nvSpPr>
        <p:spPr bwMode="auto">
          <a:xfrm rot="-5400000">
            <a:off x="3144838" y="2112962"/>
            <a:ext cx="109538" cy="4265613"/>
          </a:xfrm>
          <a:prstGeom prst="leftBrace">
            <a:avLst>
              <a:gd name="adj1" fmla="val 3245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228600" y="4267200"/>
            <a:ext cx="1127125" cy="457200"/>
            <a:chOff x="1584" y="2832"/>
            <a:chExt cx="768" cy="384"/>
          </a:xfrm>
        </p:grpSpPr>
        <p:sp>
          <p:nvSpPr>
            <p:cNvPr id="4116" name="Text Box 126"/>
            <p:cNvSpPr txBox="1">
              <a:spLocks noChangeArrowheads="1"/>
            </p:cNvSpPr>
            <p:nvPr/>
          </p:nvSpPr>
          <p:spPr bwMode="auto">
            <a:xfrm>
              <a:off x="1584" y="2880"/>
              <a:ext cx="7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600"/>
                <a:t>Đã bán </a:t>
              </a:r>
            </a:p>
          </p:txBody>
        </p:sp>
        <p:graphicFrame>
          <p:nvGraphicFramePr>
            <p:cNvPr id="4098" name="Object 127"/>
            <p:cNvGraphicFramePr>
              <a:graphicFrameLocks noChangeAspect="1"/>
            </p:cNvGraphicFramePr>
            <p:nvPr/>
          </p:nvGraphicFramePr>
          <p:xfrm>
            <a:off x="2160" y="2832"/>
            <a:ext cx="120" cy="384"/>
          </p:xfrm>
          <a:graphic>
            <a:graphicData uri="http://schemas.openxmlformats.org/presentationml/2006/ole">
              <p:oleObj spid="_x0000_s4098" name="Equation" r:id="rId4" imgW="190417" imgH="609336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0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0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0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0254" grpId="0"/>
      <p:bldP spid="10271" grpId="0"/>
      <p:bldP spid="10272" grpId="0"/>
      <p:bldP spid="10315" grpId="0"/>
      <p:bldP spid="10316" grpId="0" animBg="1"/>
      <p:bldP spid="10317" grpId="0"/>
      <p:bldP spid="10318" grpId="0"/>
      <p:bldP spid="10320" grpId="0"/>
      <p:bldP spid="10322" grpId="0"/>
      <p:bldP spid="10363" grpId="0" animBg="1"/>
      <p:bldP spid="103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7" name="Text Box 201"/>
          <p:cNvSpPr txBox="1">
            <a:spLocks noChangeArrowheads="1"/>
          </p:cNvSpPr>
          <p:nvPr/>
        </p:nvSpPr>
        <p:spPr bwMode="auto">
          <a:xfrm>
            <a:off x="533400" y="228600"/>
            <a:ext cx="4648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u="sng"/>
              <a:t>BÀI 4</a:t>
            </a:r>
            <a:r>
              <a:rPr lang="en-US" sz="3200" b="1"/>
              <a:t>    SỐ ?</a:t>
            </a:r>
          </a:p>
        </p:txBody>
      </p:sp>
      <p:graphicFrame>
        <p:nvGraphicFramePr>
          <p:cNvPr id="24838" name="Group 262"/>
          <p:cNvGraphicFramePr>
            <a:graphicFrameLocks noGrp="1"/>
          </p:cNvGraphicFramePr>
          <p:nvPr>
            <p:ph/>
          </p:nvPr>
        </p:nvGraphicFramePr>
        <p:xfrm>
          <a:off x="304800" y="1371600"/>
          <a:ext cx="8153400" cy="4546600"/>
        </p:xfrm>
        <a:graphic>
          <a:graphicData uri="http://schemas.openxmlformats.org/drawingml/2006/table">
            <a:tbl>
              <a:tblPr/>
              <a:tblGrid>
                <a:gridCol w="2938463"/>
                <a:gridCol w="1176337"/>
                <a:gridCol w="1406525"/>
                <a:gridCol w="1263650"/>
                <a:gridCol w="13684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Soá ñaõ 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Theâm 4 ñôn vò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Gaáp 4 laàn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Bôùt 4 ñôn vò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Giaûm 4 laàn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817" name="Text Box 241"/>
          <p:cNvSpPr txBox="1">
            <a:spLocks noChangeArrowheads="1"/>
          </p:cNvSpPr>
          <p:nvPr/>
        </p:nvSpPr>
        <p:spPr bwMode="auto">
          <a:xfrm>
            <a:off x="3581400" y="2514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12 </a:t>
            </a:r>
          </a:p>
        </p:txBody>
      </p:sp>
      <p:sp>
        <p:nvSpPr>
          <p:cNvPr id="24818" name="Text Box 242"/>
          <p:cNvSpPr txBox="1">
            <a:spLocks noChangeArrowheads="1"/>
          </p:cNvSpPr>
          <p:nvPr/>
        </p:nvSpPr>
        <p:spPr bwMode="auto">
          <a:xfrm>
            <a:off x="5029200" y="24384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16</a:t>
            </a:r>
          </a:p>
        </p:txBody>
      </p:sp>
      <p:sp>
        <p:nvSpPr>
          <p:cNvPr id="24819" name="Text Box 243"/>
          <p:cNvSpPr txBox="1">
            <a:spLocks noChangeArrowheads="1"/>
          </p:cNvSpPr>
          <p:nvPr/>
        </p:nvSpPr>
        <p:spPr bwMode="auto">
          <a:xfrm>
            <a:off x="63246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24</a:t>
            </a:r>
          </a:p>
        </p:txBody>
      </p:sp>
      <p:sp>
        <p:nvSpPr>
          <p:cNvPr id="24820" name="Text Box 244"/>
          <p:cNvSpPr txBox="1">
            <a:spLocks noChangeArrowheads="1"/>
          </p:cNvSpPr>
          <p:nvPr/>
        </p:nvSpPr>
        <p:spPr bwMode="auto">
          <a:xfrm>
            <a:off x="7772400" y="251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60</a:t>
            </a:r>
          </a:p>
        </p:txBody>
      </p:sp>
      <p:sp>
        <p:nvSpPr>
          <p:cNvPr id="24821" name="Text Box 245"/>
          <p:cNvSpPr txBox="1">
            <a:spLocks noChangeArrowheads="1"/>
          </p:cNvSpPr>
          <p:nvPr/>
        </p:nvSpPr>
        <p:spPr bwMode="auto">
          <a:xfrm>
            <a:off x="3581400" y="3505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32</a:t>
            </a:r>
          </a:p>
        </p:txBody>
      </p:sp>
      <p:sp>
        <p:nvSpPr>
          <p:cNvPr id="24822" name="Text Box 246"/>
          <p:cNvSpPr txBox="1">
            <a:spLocks noChangeArrowheads="1"/>
          </p:cNvSpPr>
          <p:nvPr/>
        </p:nvSpPr>
        <p:spPr bwMode="auto">
          <a:xfrm>
            <a:off x="5105400" y="3429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48</a:t>
            </a:r>
          </a:p>
        </p:txBody>
      </p:sp>
      <p:sp>
        <p:nvSpPr>
          <p:cNvPr id="24823" name="Text Box 247"/>
          <p:cNvSpPr txBox="1">
            <a:spLocks noChangeArrowheads="1"/>
          </p:cNvSpPr>
          <p:nvPr/>
        </p:nvSpPr>
        <p:spPr bwMode="auto">
          <a:xfrm>
            <a:off x="6324600" y="3429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80</a:t>
            </a:r>
          </a:p>
        </p:txBody>
      </p:sp>
      <p:sp>
        <p:nvSpPr>
          <p:cNvPr id="24824" name="Text Box 248"/>
          <p:cNvSpPr txBox="1">
            <a:spLocks noChangeArrowheads="1"/>
          </p:cNvSpPr>
          <p:nvPr/>
        </p:nvSpPr>
        <p:spPr bwMode="auto">
          <a:xfrm>
            <a:off x="7620000" y="3505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224</a:t>
            </a:r>
          </a:p>
        </p:txBody>
      </p:sp>
      <p:sp>
        <p:nvSpPr>
          <p:cNvPr id="24825" name="Text Box 249"/>
          <p:cNvSpPr txBox="1">
            <a:spLocks noChangeArrowheads="1"/>
          </p:cNvSpPr>
          <p:nvPr/>
        </p:nvSpPr>
        <p:spPr bwMode="auto">
          <a:xfrm>
            <a:off x="3657600" y="4419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4</a:t>
            </a:r>
          </a:p>
        </p:txBody>
      </p:sp>
      <p:sp>
        <p:nvSpPr>
          <p:cNvPr id="24826" name="Text Box 250"/>
          <p:cNvSpPr txBox="1">
            <a:spLocks noChangeArrowheads="1"/>
          </p:cNvSpPr>
          <p:nvPr/>
        </p:nvSpPr>
        <p:spPr bwMode="auto">
          <a:xfrm>
            <a:off x="5181600" y="4419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8</a:t>
            </a:r>
          </a:p>
        </p:txBody>
      </p:sp>
      <p:sp>
        <p:nvSpPr>
          <p:cNvPr id="24827" name="Text Box 251"/>
          <p:cNvSpPr txBox="1">
            <a:spLocks noChangeArrowheads="1"/>
          </p:cNvSpPr>
          <p:nvPr/>
        </p:nvSpPr>
        <p:spPr bwMode="auto">
          <a:xfrm>
            <a:off x="6324600" y="4419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16</a:t>
            </a:r>
          </a:p>
        </p:txBody>
      </p:sp>
      <p:sp>
        <p:nvSpPr>
          <p:cNvPr id="24828" name="Text Box 252"/>
          <p:cNvSpPr txBox="1">
            <a:spLocks noChangeArrowheads="1"/>
          </p:cNvSpPr>
          <p:nvPr/>
        </p:nvSpPr>
        <p:spPr bwMode="auto">
          <a:xfrm>
            <a:off x="7696200" y="4419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52</a:t>
            </a:r>
          </a:p>
        </p:txBody>
      </p:sp>
      <p:sp>
        <p:nvSpPr>
          <p:cNvPr id="24829" name="Text Box 253"/>
          <p:cNvSpPr txBox="1">
            <a:spLocks noChangeArrowheads="1"/>
          </p:cNvSpPr>
          <p:nvPr/>
        </p:nvSpPr>
        <p:spPr bwMode="auto">
          <a:xfrm>
            <a:off x="3657600" y="533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4830" name="Text Box 254"/>
          <p:cNvSpPr txBox="1">
            <a:spLocks noChangeArrowheads="1"/>
          </p:cNvSpPr>
          <p:nvPr/>
        </p:nvSpPr>
        <p:spPr bwMode="auto">
          <a:xfrm>
            <a:off x="5181600" y="5334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24831" name="Text Box 255"/>
          <p:cNvSpPr txBox="1">
            <a:spLocks noChangeArrowheads="1"/>
          </p:cNvSpPr>
          <p:nvPr/>
        </p:nvSpPr>
        <p:spPr bwMode="auto">
          <a:xfrm>
            <a:off x="6400800" y="5334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5</a:t>
            </a:r>
          </a:p>
        </p:txBody>
      </p:sp>
      <p:sp>
        <p:nvSpPr>
          <p:cNvPr id="24832" name="Text Box 256"/>
          <p:cNvSpPr txBox="1">
            <a:spLocks noChangeArrowheads="1"/>
          </p:cNvSpPr>
          <p:nvPr/>
        </p:nvSpPr>
        <p:spPr bwMode="auto">
          <a:xfrm>
            <a:off x="7620000" y="5410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4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48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2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7" grpId="0" animBg="1"/>
      <p:bldP spid="24817" grpId="0"/>
      <p:bldP spid="24818" grpId="0"/>
      <p:bldP spid="24819" grpId="0"/>
      <p:bldP spid="24820" grpId="0"/>
      <p:bldP spid="24821" grpId="0"/>
      <p:bldP spid="24822" grpId="0"/>
      <p:bldP spid="24823" grpId="0"/>
      <p:bldP spid="24824" grpId="0"/>
      <p:bldP spid="24825" grpId="0"/>
      <p:bldP spid="24826" grpId="0"/>
      <p:bldP spid="24827" grpId="0"/>
      <p:bldP spid="24828" grpId="0"/>
      <p:bldP spid="24829" grpId="0"/>
      <p:bldP spid="24830" grpId="0"/>
      <p:bldP spid="24831" grpId="0"/>
      <p:bldP spid="24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00FF99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/>
              <a:t>BÀI 5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HAI KIM CỦA ĐỒNG HỒ NÀO TẠO THÀNH: GÓC VUÔNG, GÓC KHÔNG VUÔNG 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9913"/>
            <a:ext cx="2971800" cy="25320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828800"/>
            <a:ext cx="2895600" cy="256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344988"/>
            <a:ext cx="2743200" cy="251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362200" cy="2012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895600" y="914400"/>
            <a:ext cx="220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105400" y="685800"/>
            <a:ext cx="3581400" cy="457200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VUÔNG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2362200" cy="209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95800"/>
            <a:ext cx="2362200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2895600" y="3200400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181600" y="2971800"/>
            <a:ext cx="3657600" cy="461963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KHÔNG VUÔNG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2895600" y="5562600"/>
            <a:ext cx="228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181600" y="5334000"/>
            <a:ext cx="3657600" cy="461963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GÓC KHÔNG VUÔNG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9" grpId="0" animBg="1"/>
      <p:bldP spid="76810" grpId="0" animBg="1"/>
      <p:bldP spid="76811" grpId="0" animBg="1"/>
      <p:bldP spid="768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0"/>
          <a:ext cx="3810000" cy="4038600"/>
        </p:xfrm>
        <a:graphic>
          <a:graphicData uri="http://schemas.openxmlformats.org/presentationml/2006/ole">
            <p:oleObj spid="_x0000_s5122" name="Clip" r:id="rId3" imgW="1278331" imgH="1273759" progId="MS_ClipArt_Gallery.2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6400800" y="4343400"/>
          <a:ext cx="2819400" cy="2593975"/>
        </p:xfrm>
        <a:graphic>
          <a:graphicData uri="http://schemas.openxmlformats.org/presentationml/2006/ole">
            <p:oleObj spid="_x0000_s5123" name="Clip" r:id="rId4" imgW="1999793" imgH="1831543" progId="MS_ClipArt_Gallery.2">
              <p:embed/>
            </p:oleObj>
          </a:graphicData>
        </a:graphic>
      </p:graphicFrame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990600" y="2209800"/>
            <a:ext cx="8153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Trong phép chia số d</a:t>
            </a:r>
            <a:r>
              <a:rPr lang="vi-VN" sz="3600"/>
              <a:t>ư</a:t>
            </a:r>
            <a:r>
              <a:rPr lang="en-US" sz="3600"/>
              <a:t> phải nh</a:t>
            </a:r>
            <a:r>
              <a:rPr lang="vi-VN" sz="3600"/>
              <a:t>ư</a:t>
            </a:r>
            <a:r>
              <a:rPr lang="en-US" sz="3600"/>
              <a:t> thế nào so với số chia ?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295400" y="3810000"/>
            <a:ext cx="73152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Trong phép chia số d</a:t>
            </a:r>
            <a:r>
              <a:rPr lang="vi-VN" sz="3600"/>
              <a:t>ư</a:t>
            </a:r>
            <a:r>
              <a:rPr lang="en-US" sz="3600"/>
              <a:t> phải bé h</a:t>
            </a:r>
            <a:r>
              <a:rPr lang="vi-VN" sz="3600"/>
              <a:t>ơ</a:t>
            </a:r>
            <a:r>
              <a:rPr lang="en-US" sz="3600"/>
              <a:t>n số chia (hay số chia lớn h</a:t>
            </a:r>
            <a:r>
              <a:rPr lang="vi-VN" sz="3600"/>
              <a:t>ơ</a:t>
            </a:r>
            <a:r>
              <a:rPr lang="en-US" sz="3600"/>
              <a:t>n số d</a:t>
            </a:r>
            <a:r>
              <a:rPr lang="vi-VN" sz="3600"/>
              <a:t>ư</a:t>
            </a:r>
            <a:r>
              <a:rPr lang="en-US" sz="36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  <p:bldP spid="686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366</Words>
  <Application>Microsoft Office PowerPoint</Application>
  <PresentationFormat>On-screen Show (4:3)</PresentationFormat>
  <Paragraphs>121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VNI-Times</vt:lpstr>
      <vt:lpstr>Default Design</vt:lpstr>
      <vt:lpstr>Microsoft Equation 3.0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26MD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NTY</dc:creator>
  <cp:lastModifiedBy>CSTeam</cp:lastModifiedBy>
  <cp:revision>41</cp:revision>
  <dcterms:created xsi:type="dcterms:W3CDTF">2001-09-27T12:03:32Z</dcterms:created>
  <dcterms:modified xsi:type="dcterms:W3CDTF">2016-06-29T10:28:28Z</dcterms:modified>
</cp:coreProperties>
</file>