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custDataLst>
    <p:tags r:id="rId6"/>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B3406A38-87A0-46F2-B5EB-B80E398D1EFA}" type="datetimeFigureOut">
              <a:rPr lang="vi-VN" smtClean="0"/>
              <a:t>05/03/2018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3546037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3406A38-87A0-46F2-B5EB-B80E398D1EFA}" type="datetimeFigureOut">
              <a:rPr lang="vi-VN" smtClean="0"/>
              <a:t>05/03/2018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2652660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3406A38-87A0-46F2-B5EB-B80E398D1EFA}" type="datetimeFigureOut">
              <a:rPr lang="vi-VN" smtClean="0"/>
              <a:t>05/03/2018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876728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3406A38-87A0-46F2-B5EB-B80E398D1EFA}" type="datetimeFigureOut">
              <a:rPr lang="vi-VN" smtClean="0"/>
              <a:t>05/03/2018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40266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406A38-87A0-46F2-B5EB-B80E398D1EFA}" type="datetimeFigureOut">
              <a:rPr lang="vi-VN" smtClean="0"/>
              <a:t>05/03/2018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787904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B3406A38-87A0-46F2-B5EB-B80E398D1EFA}" type="datetimeFigureOut">
              <a:rPr lang="vi-VN" smtClean="0"/>
              <a:t>05/03/2018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3514827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B3406A38-87A0-46F2-B5EB-B80E398D1EFA}" type="datetimeFigureOut">
              <a:rPr lang="vi-VN" smtClean="0"/>
              <a:t>05/03/2018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2207366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B3406A38-87A0-46F2-B5EB-B80E398D1EFA}" type="datetimeFigureOut">
              <a:rPr lang="vi-VN" smtClean="0"/>
              <a:t>05/03/2018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812668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06A38-87A0-46F2-B5EB-B80E398D1EFA}" type="datetimeFigureOut">
              <a:rPr lang="vi-VN" smtClean="0"/>
              <a:t>05/03/2018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40812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406A38-87A0-46F2-B5EB-B80E398D1EFA}" type="datetimeFigureOut">
              <a:rPr lang="vi-VN" smtClean="0"/>
              <a:t>05/03/2018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30609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406A38-87A0-46F2-B5EB-B80E398D1EFA}" type="datetimeFigureOut">
              <a:rPr lang="vi-VN" smtClean="0"/>
              <a:t>05/03/2018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F0DD101-14E8-422B-AFF9-4C5734961216}" type="slidenum">
              <a:rPr lang="vi-VN" smtClean="0"/>
              <a:t>‹#›</a:t>
            </a:fld>
            <a:endParaRPr lang="vi-VN"/>
          </a:p>
        </p:txBody>
      </p:sp>
    </p:spTree>
    <p:extLst>
      <p:ext uri="{BB962C8B-B14F-4D97-AF65-F5344CB8AC3E}">
        <p14:creationId xmlns:p14="http://schemas.microsoft.com/office/powerpoint/2010/main" val="153384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406A38-87A0-46F2-B5EB-B80E398D1EFA}" type="datetimeFigureOut">
              <a:rPr lang="vi-VN" smtClean="0"/>
              <a:t>05/03/2018</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DD101-14E8-422B-AFF9-4C5734961216}" type="slidenum">
              <a:rPr lang="vi-VN" smtClean="0"/>
              <a:t>‹#›</a:t>
            </a:fld>
            <a:endParaRPr lang="vi-VN"/>
          </a:p>
        </p:txBody>
      </p:sp>
    </p:spTree>
    <p:extLst>
      <p:ext uri="{BB962C8B-B14F-4D97-AF65-F5344CB8AC3E}">
        <p14:creationId xmlns:p14="http://schemas.microsoft.com/office/powerpoint/2010/main" val="1358792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23528" y="224644"/>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smtClean="0">
                <a:solidFill>
                  <a:prstClr val="black"/>
                </a:solidFill>
              </a:rPr>
              <a:t>1</a:t>
            </a:r>
            <a:endParaRPr lang="vi-VN" sz="2400">
              <a:solidFill>
                <a:prstClr val="black"/>
              </a:solidFill>
            </a:endParaRPr>
          </a:p>
        </p:txBody>
      </p:sp>
      <p:sp>
        <p:nvSpPr>
          <p:cNvPr id="3" name="TextBox 2"/>
          <p:cNvSpPr txBox="1"/>
          <p:nvPr/>
        </p:nvSpPr>
        <p:spPr>
          <a:xfrm>
            <a:off x="971600" y="224643"/>
            <a:ext cx="7632848" cy="584775"/>
          </a:xfrm>
          <a:prstGeom prst="rect">
            <a:avLst/>
          </a:prstGeom>
          <a:noFill/>
        </p:spPr>
        <p:txBody>
          <a:bodyPr wrap="square" rtlCol="0">
            <a:spAutoFit/>
          </a:bodyPr>
          <a:lstStyle/>
          <a:p>
            <a:r>
              <a:rPr lang="en-US" sz="3200" smtClean="0">
                <a:solidFill>
                  <a:prstClr val="black"/>
                </a:solidFill>
              </a:rPr>
              <a:t>Chiếc ví nào có nhiều tiền nhất?</a:t>
            </a:r>
            <a:endParaRPr lang="vi-VN" sz="3200">
              <a:solidFill>
                <a:prstClr val="black"/>
              </a:solidFill>
            </a:endParaRPr>
          </a:p>
        </p:txBody>
      </p:sp>
      <p:sp>
        <p:nvSpPr>
          <p:cNvPr id="5" name="Rounded Rectangle 4"/>
          <p:cNvSpPr/>
          <p:nvPr/>
        </p:nvSpPr>
        <p:spPr>
          <a:xfrm>
            <a:off x="755517" y="1124744"/>
            <a:ext cx="3168352" cy="230425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Rounded Rectangle 6"/>
          <p:cNvSpPr/>
          <p:nvPr/>
        </p:nvSpPr>
        <p:spPr>
          <a:xfrm>
            <a:off x="5326739" y="1124744"/>
            <a:ext cx="3168352" cy="216024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Rounded Rectangle 7"/>
          <p:cNvSpPr/>
          <p:nvPr/>
        </p:nvSpPr>
        <p:spPr>
          <a:xfrm>
            <a:off x="4788024" y="3971900"/>
            <a:ext cx="4248472" cy="208255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 name="Rectangle 8"/>
          <p:cNvSpPr/>
          <p:nvPr/>
        </p:nvSpPr>
        <p:spPr>
          <a:xfrm>
            <a:off x="973255" y="134076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1000 </a:t>
            </a:r>
            <a:r>
              <a:rPr lang="en-US" dirty="0" err="1" smtClean="0">
                <a:solidFill>
                  <a:schemeClr val="tx1"/>
                </a:solidFill>
              </a:rPr>
              <a:t>đồng</a:t>
            </a:r>
            <a:endParaRPr lang="vi-VN" dirty="0">
              <a:solidFill>
                <a:schemeClr val="tx1"/>
              </a:solidFill>
            </a:endParaRPr>
          </a:p>
        </p:txBody>
      </p:sp>
      <p:sp>
        <p:nvSpPr>
          <p:cNvPr id="10" name="Rectangle 9"/>
          <p:cNvSpPr/>
          <p:nvPr/>
        </p:nvSpPr>
        <p:spPr>
          <a:xfrm>
            <a:off x="2449887" y="134076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5000 </a:t>
            </a:r>
            <a:r>
              <a:rPr lang="en-US" dirty="0" err="1" smtClean="0">
                <a:solidFill>
                  <a:schemeClr val="tx1"/>
                </a:solidFill>
              </a:rPr>
              <a:t>đồng</a:t>
            </a:r>
            <a:endParaRPr lang="vi-VN" dirty="0">
              <a:solidFill>
                <a:schemeClr val="tx1"/>
              </a:solidFill>
            </a:endParaRPr>
          </a:p>
        </p:txBody>
      </p:sp>
      <p:sp>
        <p:nvSpPr>
          <p:cNvPr id="11" name="Rectangle 10"/>
          <p:cNvSpPr/>
          <p:nvPr/>
        </p:nvSpPr>
        <p:spPr>
          <a:xfrm>
            <a:off x="1734830" y="2020489"/>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 </a:t>
            </a:r>
            <a:r>
              <a:rPr lang="en-US" dirty="0" err="1" smtClean="0">
                <a:solidFill>
                  <a:schemeClr val="tx1"/>
                </a:solidFill>
              </a:rPr>
              <a:t>đồng</a:t>
            </a:r>
            <a:endParaRPr lang="vi-VN" dirty="0">
              <a:solidFill>
                <a:schemeClr val="tx1"/>
              </a:solidFill>
            </a:endParaRPr>
          </a:p>
        </p:txBody>
      </p:sp>
      <p:sp>
        <p:nvSpPr>
          <p:cNvPr id="12" name="Rectangle 11"/>
          <p:cNvSpPr/>
          <p:nvPr/>
        </p:nvSpPr>
        <p:spPr>
          <a:xfrm>
            <a:off x="1734830" y="2708920"/>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100 </a:t>
            </a:r>
            <a:r>
              <a:rPr lang="en-US" dirty="0" err="1" smtClean="0">
                <a:solidFill>
                  <a:schemeClr val="tx1"/>
                </a:solidFill>
              </a:rPr>
              <a:t>đồng</a:t>
            </a:r>
            <a:endParaRPr lang="vi-VN" dirty="0">
              <a:solidFill>
                <a:schemeClr val="tx1"/>
              </a:solidFill>
            </a:endParaRPr>
          </a:p>
        </p:txBody>
      </p:sp>
      <p:sp>
        <p:nvSpPr>
          <p:cNvPr id="13" name="Rectangle 12"/>
          <p:cNvSpPr/>
          <p:nvPr/>
        </p:nvSpPr>
        <p:spPr>
          <a:xfrm>
            <a:off x="5614771" y="1237489"/>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1000 </a:t>
            </a:r>
            <a:r>
              <a:rPr lang="en-US" dirty="0" err="1" smtClean="0">
                <a:solidFill>
                  <a:schemeClr val="tx1"/>
                </a:solidFill>
              </a:rPr>
              <a:t>đồng</a:t>
            </a:r>
            <a:endParaRPr lang="vi-VN" dirty="0">
              <a:solidFill>
                <a:schemeClr val="tx1"/>
              </a:solidFill>
            </a:endParaRPr>
          </a:p>
        </p:txBody>
      </p:sp>
      <p:sp>
        <p:nvSpPr>
          <p:cNvPr id="14" name="Rectangle 13"/>
          <p:cNvSpPr/>
          <p:nvPr/>
        </p:nvSpPr>
        <p:spPr>
          <a:xfrm>
            <a:off x="7052499" y="1237489"/>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1000 </a:t>
            </a:r>
            <a:r>
              <a:rPr lang="en-US" dirty="0" err="1" smtClean="0">
                <a:solidFill>
                  <a:schemeClr val="tx1"/>
                </a:solidFill>
              </a:rPr>
              <a:t>đồng</a:t>
            </a:r>
            <a:endParaRPr lang="vi-VN" dirty="0">
              <a:solidFill>
                <a:schemeClr val="tx1"/>
              </a:solidFill>
            </a:endParaRPr>
          </a:p>
        </p:txBody>
      </p:sp>
      <p:sp>
        <p:nvSpPr>
          <p:cNvPr id="15" name="Rectangle 14"/>
          <p:cNvSpPr/>
          <p:nvPr/>
        </p:nvSpPr>
        <p:spPr>
          <a:xfrm>
            <a:off x="6404427" y="191683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1000 </a:t>
            </a:r>
            <a:r>
              <a:rPr lang="en-US" dirty="0" err="1" smtClean="0">
                <a:solidFill>
                  <a:schemeClr val="tx1"/>
                </a:solidFill>
              </a:rPr>
              <a:t>đồng</a:t>
            </a:r>
            <a:endParaRPr lang="vi-VN" dirty="0">
              <a:solidFill>
                <a:schemeClr val="tx1"/>
              </a:solidFill>
            </a:endParaRPr>
          </a:p>
        </p:txBody>
      </p:sp>
      <p:sp>
        <p:nvSpPr>
          <p:cNvPr id="16" name="Rectangle 15"/>
          <p:cNvSpPr/>
          <p:nvPr/>
        </p:nvSpPr>
        <p:spPr>
          <a:xfrm>
            <a:off x="5661726" y="2564904"/>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500 </a:t>
            </a:r>
            <a:r>
              <a:rPr lang="en-US" dirty="0" err="1" smtClean="0">
                <a:solidFill>
                  <a:schemeClr val="tx1"/>
                </a:solidFill>
              </a:rPr>
              <a:t>đồng</a:t>
            </a:r>
            <a:endParaRPr lang="vi-VN" dirty="0">
              <a:solidFill>
                <a:schemeClr val="tx1"/>
              </a:solidFill>
            </a:endParaRPr>
          </a:p>
        </p:txBody>
      </p:sp>
      <p:sp>
        <p:nvSpPr>
          <p:cNvPr id="17" name="Rectangle 16"/>
          <p:cNvSpPr/>
          <p:nvPr/>
        </p:nvSpPr>
        <p:spPr>
          <a:xfrm>
            <a:off x="7073366" y="2564904"/>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100 </a:t>
            </a:r>
            <a:r>
              <a:rPr lang="en-US" dirty="0" err="1" smtClean="0">
                <a:solidFill>
                  <a:schemeClr val="tx1"/>
                </a:solidFill>
              </a:rPr>
              <a:t>đồng</a:t>
            </a:r>
            <a:endParaRPr lang="vi-VN" dirty="0">
              <a:solidFill>
                <a:schemeClr val="tx1"/>
              </a:solidFill>
            </a:endParaRPr>
          </a:p>
        </p:txBody>
      </p:sp>
      <p:grpSp>
        <p:nvGrpSpPr>
          <p:cNvPr id="31" name="Group 30"/>
          <p:cNvGrpSpPr/>
          <p:nvPr/>
        </p:nvGrpSpPr>
        <p:grpSpPr>
          <a:xfrm>
            <a:off x="755517" y="3860649"/>
            <a:ext cx="3168352" cy="2304256"/>
            <a:chOff x="983718" y="3861048"/>
            <a:chExt cx="3168352" cy="2304256"/>
          </a:xfrm>
        </p:grpSpPr>
        <p:sp>
          <p:nvSpPr>
            <p:cNvPr id="6" name="Rounded Rectangle 5"/>
            <p:cNvSpPr/>
            <p:nvPr/>
          </p:nvSpPr>
          <p:spPr>
            <a:xfrm>
              <a:off x="983718" y="3861048"/>
              <a:ext cx="3168352" cy="230425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 name="Rectangle 17"/>
            <p:cNvSpPr/>
            <p:nvPr/>
          </p:nvSpPr>
          <p:spPr>
            <a:xfrm>
              <a:off x="1275178" y="408275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5000 </a:t>
              </a:r>
              <a:r>
                <a:rPr lang="en-US" dirty="0" err="1" smtClean="0">
                  <a:solidFill>
                    <a:schemeClr val="tx1"/>
                  </a:solidFill>
                </a:rPr>
                <a:t>đồng</a:t>
              </a:r>
              <a:endParaRPr lang="vi-VN" dirty="0">
                <a:solidFill>
                  <a:schemeClr val="tx1"/>
                </a:solidFill>
              </a:endParaRPr>
            </a:p>
          </p:txBody>
        </p:sp>
        <p:sp>
          <p:nvSpPr>
            <p:cNvPr id="19" name="Rectangle 18"/>
            <p:cNvSpPr/>
            <p:nvPr/>
          </p:nvSpPr>
          <p:spPr>
            <a:xfrm>
              <a:off x="2724884" y="408275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0" name="Rectangle 19"/>
            <p:cNvSpPr/>
            <p:nvPr/>
          </p:nvSpPr>
          <p:spPr>
            <a:xfrm>
              <a:off x="1271750" y="4760380"/>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1" name="Rectangle 20"/>
            <p:cNvSpPr/>
            <p:nvPr/>
          </p:nvSpPr>
          <p:spPr>
            <a:xfrm>
              <a:off x="2727515" y="4760380"/>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500 </a:t>
              </a:r>
              <a:r>
                <a:rPr lang="en-US" dirty="0" err="1" smtClean="0">
                  <a:solidFill>
                    <a:schemeClr val="tx1"/>
                  </a:solidFill>
                </a:rPr>
                <a:t>đồng</a:t>
              </a:r>
              <a:endParaRPr lang="vi-VN" dirty="0">
                <a:solidFill>
                  <a:schemeClr val="tx1"/>
                </a:solidFill>
              </a:endParaRPr>
            </a:p>
          </p:txBody>
        </p:sp>
        <p:sp>
          <p:nvSpPr>
            <p:cNvPr id="22" name="Rectangle 21"/>
            <p:cNvSpPr/>
            <p:nvPr/>
          </p:nvSpPr>
          <p:spPr>
            <a:xfrm>
              <a:off x="2030016" y="5412060"/>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500 </a:t>
              </a:r>
              <a:r>
                <a:rPr lang="en-US" dirty="0" err="1" smtClean="0">
                  <a:solidFill>
                    <a:schemeClr val="tx1"/>
                  </a:solidFill>
                </a:rPr>
                <a:t>đồng</a:t>
              </a:r>
              <a:endParaRPr lang="vi-VN" dirty="0">
                <a:solidFill>
                  <a:schemeClr val="tx1"/>
                </a:solidFill>
              </a:endParaRPr>
            </a:p>
          </p:txBody>
        </p:sp>
      </p:grpSp>
      <p:sp>
        <p:nvSpPr>
          <p:cNvPr id="25" name="Rectangle 24"/>
          <p:cNvSpPr/>
          <p:nvPr/>
        </p:nvSpPr>
        <p:spPr>
          <a:xfrm>
            <a:off x="4966699" y="4184316"/>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6" name="Rectangle 25"/>
          <p:cNvSpPr/>
          <p:nvPr/>
        </p:nvSpPr>
        <p:spPr>
          <a:xfrm>
            <a:off x="6340530" y="4184316"/>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7" name="Rectangle 26"/>
          <p:cNvSpPr/>
          <p:nvPr/>
        </p:nvSpPr>
        <p:spPr>
          <a:xfrm>
            <a:off x="7700571" y="4184316"/>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5000 </a:t>
            </a:r>
            <a:r>
              <a:rPr lang="en-US" dirty="0" err="1" smtClean="0">
                <a:solidFill>
                  <a:schemeClr val="tx1"/>
                </a:solidFill>
              </a:rPr>
              <a:t>đồng</a:t>
            </a:r>
            <a:endParaRPr lang="vi-VN" dirty="0">
              <a:solidFill>
                <a:schemeClr val="tx1"/>
              </a:solidFill>
            </a:endParaRPr>
          </a:p>
        </p:txBody>
      </p:sp>
      <p:sp>
        <p:nvSpPr>
          <p:cNvPr id="29" name="Rectangle 28"/>
          <p:cNvSpPr/>
          <p:nvPr/>
        </p:nvSpPr>
        <p:spPr>
          <a:xfrm>
            <a:off x="5616116" y="487856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 </a:t>
            </a:r>
            <a:r>
              <a:rPr lang="en-US" dirty="0" err="1" smtClean="0">
                <a:solidFill>
                  <a:schemeClr val="tx1"/>
                </a:solidFill>
              </a:rPr>
              <a:t>đồng</a:t>
            </a:r>
            <a:endParaRPr lang="vi-VN" dirty="0">
              <a:solidFill>
                <a:schemeClr val="tx1"/>
              </a:solidFill>
            </a:endParaRPr>
          </a:p>
        </p:txBody>
      </p:sp>
      <p:sp>
        <p:nvSpPr>
          <p:cNvPr id="30" name="Rectangle 29"/>
          <p:cNvSpPr/>
          <p:nvPr/>
        </p:nvSpPr>
        <p:spPr>
          <a:xfrm>
            <a:off x="7198947" y="487856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500 </a:t>
            </a:r>
            <a:r>
              <a:rPr lang="en-US" dirty="0" err="1" smtClean="0">
                <a:solidFill>
                  <a:schemeClr val="tx1"/>
                </a:solidFill>
              </a:rPr>
              <a:t>đồng</a:t>
            </a:r>
            <a:endParaRPr lang="vi-VN" dirty="0">
              <a:solidFill>
                <a:schemeClr val="tx1"/>
              </a:solidFill>
            </a:endParaRPr>
          </a:p>
        </p:txBody>
      </p:sp>
      <p:sp>
        <p:nvSpPr>
          <p:cNvPr id="32" name="TextBox 31"/>
          <p:cNvSpPr txBox="1"/>
          <p:nvPr/>
        </p:nvSpPr>
        <p:spPr>
          <a:xfrm>
            <a:off x="104405" y="1267102"/>
            <a:ext cx="504056" cy="523220"/>
          </a:xfrm>
          <a:prstGeom prst="rect">
            <a:avLst/>
          </a:prstGeom>
          <a:noFill/>
        </p:spPr>
        <p:txBody>
          <a:bodyPr wrap="square" rtlCol="0">
            <a:spAutoFit/>
          </a:bodyPr>
          <a:lstStyle/>
          <a:p>
            <a:r>
              <a:rPr lang="en-US" sz="2800" smtClean="0"/>
              <a:t>a)</a:t>
            </a:r>
            <a:endParaRPr lang="vi-VN" sz="2800"/>
          </a:p>
        </p:txBody>
      </p:sp>
      <p:sp>
        <p:nvSpPr>
          <p:cNvPr id="33" name="TextBox 32"/>
          <p:cNvSpPr txBox="1"/>
          <p:nvPr/>
        </p:nvSpPr>
        <p:spPr>
          <a:xfrm>
            <a:off x="104405" y="3820743"/>
            <a:ext cx="504056" cy="523220"/>
          </a:xfrm>
          <a:prstGeom prst="rect">
            <a:avLst/>
          </a:prstGeom>
          <a:noFill/>
        </p:spPr>
        <p:txBody>
          <a:bodyPr wrap="square" rtlCol="0">
            <a:spAutoFit/>
          </a:bodyPr>
          <a:lstStyle/>
          <a:p>
            <a:r>
              <a:rPr lang="en-US" sz="2800"/>
              <a:t>c</a:t>
            </a:r>
            <a:r>
              <a:rPr lang="en-US" sz="2800" smtClean="0"/>
              <a:t>)</a:t>
            </a:r>
            <a:endParaRPr lang="vi-VN" sz="2800"/>
          </a:p>
        </p:txBody>
      </p:sp>
      <p:sp>
        <p:nvSpPr>
          <p:cNvPr id="34" name="TextBox 33"/>
          <p:cNvSpPr txBox="1"/>
          <p:nvPr/>
        </p:nvSpPr>
        <p:spPr>
          <a:xfrm flipH="1">
            <a:off x="4355976" y="-1411608"/>
            <a:ext cx="864096" cy="523220"/>
          </a:xfrm>
          <a:prstGeom prst="rect">
            <a:avLst/>
          </a:prstGeom>
          <a:noFill/>
        </p:spPr>
        <p:txBody>
          <a:bodyPr wrap="square" rtlCol="0">
            <a:spAutoFit/>
          </a:bodyPr>
          <a:lstStyle/>
          <a:p>
            <a:r>
              <a:rPr lang="en-US" sz="2800" smtClean="0"/>
              <a:t>a)</a:t>
            </a:r>
            <a:endParaRPr lang="vi-VN" sz="2800"/>
          </a:p>
        </p:txBody>
      </p:sp>
      <p:sp>
        <p:nvSpPr>
          <p:cNvPr id="35" name="TextBox 34"/>
          <p:cNvSpPr txBox="1"/>
          <p:nvPr/>
        </p:nvSpPr>
        <p:spPr>
          <a:xfrm>
            <a:off x="4711612" y="1230678"/>
            <a:ext cx="504056" cy="523220"/>
          </a:xfrm>
          <a:prstGeom prst="rect">
            <a:avLst/>
          </a:prstGeom>
          <a:noFill/>
        </p:spPr>
        <p:txBody>
          <a:bodyPr wrap="square" rtlCol="0">
            <a:spAutoFit/>
          </a:bodyPr>
          <a:lstStyle/>
          <a:p>
            <a:r>
              <a:rPr lang="en-US" sz="2800"/>
              <a:t>b</a:t>
            </a:r>
            <a:r>
              <a:rPr lang="en-US" sz="2800" smtClean="0"/>
              <a:t>)</a:t>
            </a:r>
            <a:endParaRPr lang="vi-VN" sz="2800"/>
          </a:p>
        </p:txBody>
      </p:sp>
      <p:sp>
        <p:nvSpPr>
          <p:cNvPr id="36" name="TextBox 35"/>
          <p:cNvSpPr txBox="1"/>
          <p:nvPr/>
        </p:nvSpPr>
        <p:spPr>
          <a:xfrm>
            <a:off x="4254801" y="3820743"/>
            <a:ext cx="504056" cy="523220"/>
          </a:xfrm>
          <a:prstGeom prst="rect">
            <a:avLst/>
          </a:prstGeom>
          <a:noFill/>
        </p:spPr>
        <p:txBody>
          <a:bodyPr wrap="square" rtlCol="0">
            <a:spAutoFit/>
          </a:bodyPr>
          <a:lstStyle/>
          <a:p>
            <a:r>
              <a:rPr lang="en-US" sz="2800"/>
              <a:t>d</a:t>
            </a:r>
            <a:r>
              <a:rPr lang="en-US" sz="2800" smtClean="0"/>
              <a:t>)</a:t>
            </a:r>
            <a:endParaRPr lang="vi-VN" sz="2800"/>
          </a:p>
        </p:txBody>
      </p:sp>
    </p:spTree>
    <p:extLst>
      <p:ext uri="{BB962C8B-B14F-4D97-AF65-F5344CB8AC3E}">
        <p14:creationId xmlns:p14="http://schemas.microsoft.com/office/powerpoint/2010/main" val="4204105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04405" y="185121"/>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2</a:t>
            </a:r>
            <a:endParaRPr lang="vi-VN" sz="2400">
              <a:solidFill>
                <a:prstClr val="black"/>
              </a:solidFill>
            </a:endParaRPr>
          </a:p>
        </p:txBody>
      </p:sp>
      <p:sp>
        <p:nvSpPr>
          <p:cNvPr id="3" name="TextBox 2"/>
          <p:cNvSpPr txBox="1"/>
          <p:nvPr/>
        </p:nvSpPr>
        <p:spPr>
          <a:xfrm>
            <a:off x="755576" y="224643"/>
            <a:ext cx="8208912" cy="1077218"/>
          </a:xfrm>
          <a:prstGeom prst="rect">
            <a:avLst/>
          </a:prstGeom>
          <a:noFill/>
        </p:spPr>
        <p:txBody>
          <a:bodyPr wrap="square" rtlCol="0">
            <a:spAutoFit/>
          </a:bodyPr>
          <a:lstStyle/>
          <a:p>
            <a:r>
              <a:rPr lang="en-US" sz="3200" smtClean="0">
                <a:solidFill>
                  <a:prstClr val="black"/>
                </a:solidFill>
              </a:rPr>
              <a:t>Phải lấy ra các tờ giấy bạc nào để được số tiền ở bên phải?</a:t>
            </a:r>
            <a:endParaRPr lang="vi-VN" sz="3200">
              <a:solidFill>
                <a:prstClr val="black"/>
              </a:solidFill>
            </a:endParaRPr>
          </a:p>
        </p:txBody>
      </p:sp>
      <p:sp>
        <p:nvSpPr>
          <p:cNvPr id="4" name="Rectangle 3"/>
          <p:cNvSpPr/>
          <p:nvPr/>
        </p:nvSpPr>
        <p:spPr>
          <a:xfrm>
            <a:off x="770364" y="1301860"/>
            <a:ext cx="6120680" cy="1695091"/>
          </a:xfrm>
          <a:prstGeom prst="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vi-VN"/>
          </a:p>
        </p:txBody>
      </p:sp>
      <p:sp>
        <p:nvSpPr>
          <p:cNvPr id="6" name="Rectangle 5"/>
          <p:cNvSpPr/>
          <p:nvPr/>
        </p:nvSpPr>
        <p:spPr>
          <a:xfrm>
            <a:off x="750394" y="3140967"/>
            <a:ext cx="6120680" cy="1695091"/>
          </a:xfrm>
          <a:prstGeom prst="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vi-VN"/>
          </a:p>
        </p:txBody>
      </p:sp>
      <p:sp>
        <p:nvSpPr>
          <p:cNvPr id="7" name="Rectangle 6"/>
          <p:cNvSpPr/>
          <p:nvPr/>
        </p:nvSpPr>
        <p:spPr>
          <a:xfrm>
            <a:off x="755576" y="5013175"/>
            <a:ext cx="6120680" cy="1695091"/>
          </a:xfrm>
          <a:prstGeom prst="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vi-VN"/>
          </a:p>
        </p:txBody>
      </p:sp>
      <p:sp>
        <p:nvSpPr>
          <p:cNvPr id="8" name="Rectangle 7"/>
          <p:cNvSpPr/>
          <p:nvPr/>
        </p:nvSpPr>
        <p:spPr>
          <a:xfrm>
            <a:off x="1043608" y="1412776"/>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9" name="Rectangle 8"/>
          <p:cNvSpPr/>
          <p:nvPr/>
        </p:nvSpPr>
        <p:spPr>
          <a:xfrm>
            <a:off x="2519772" y="1440081"/>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10" name="Rectangle 9"/>
          <p:cNvSpPr/>
          <p:nvPr/>
        </p:nvSpPr>
        <p:spPr>
          <a:xfrm>
            <a:off x="3995936" y="1440081"/>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11" name="Rectangle 10"/>
          <p:cNvSpPr/>
          <p:nvPr/>
        </p:nvSpPr>
        <p:spPr>
          <a:xfrm>
            <a:off x="5436096" y="1440081"/>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12" name="Rectangle 11"/>
          <p:cNvSpPr/>
          <p:nvPr/>
        </p:nvSpPr>
        <p:spPr>
          <a:xfrm>
            <a:off x="1841366" y="2149405"/>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 đồng</a:t>
            </a:r>
            <a:endParaRPr lang="vi-VN">
              <a:solidFill>
                <a:schemeClr val="tx1"/>
              </a:solidFill>
            </a:endParaRPr>
          </a:p>
        </p:txBody>
      </p:sp>
      <p:sp>
        <p:nvSpPr>
          <p:cNvPr id="13" name="Rectangle 12"/>
          <p:cNvSpPr/>
          <p:nvPr/>
        </p:nvSpPr>
        <p:spPr>
          <a:xfrm>
            <a:off x="3317470" y="2149405"/>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 đồng</a:t>
            </a:r>
            <a:endParaRPr lang="vi-VN">
              <a:solidFill>
                <a:schemeClr val="tx1"/>
              </a:solidFill>
            </a:endParaRPr>
          </a:p>
        </p:txBody>
      </p:sp>
      <p:sp>
        <p:nvSpPr>
          <p:cNvPr id="14" name="Rectangle 13"/>
          <p:cNvSpPr/>
          <p:nvPr/>
        </p:nvSpPr>
        <p:spPr>
          <a:xfrm>
            <a:off x="4788024" y="2149405"/>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 đồng</a:t>
            </a:r>
            <a:endParaRPr lang="vi-VN">
              <a:solidFill>
                <a:schemeClr val="tx1"/>
              </a:solidFill>
            </a:endParaRPr>
          </a:p>
        </p:txBody>
      </p:sp>
      <p:sp>
        <p:nvSpPr>
          <p:cNvPr id="15" name="Rectangle 14"/>
          <p:cNvSpPr/>
          <p:nvPr/>
        </p:nvSpPr>
        <p:spPr>
          <a:xfrm>
            <a:off x="1871700" y="341244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000 đồng</a:t>
            </a:r>
            <a:endParaRPr lang="vi-VN">
              <a:solidFill>
                <a:schemeClr val="tx1"/>
              </a:solidFill>
            </a:endParaRPr>
          </a:p>
        </p:txBody>
      </p:sp>
      <p:sp>
        <p:nvSpPr>
          <p:cNvPr id="16" name="Rectangle 15"/>
          <p:cNvSpPr/>
          <p:nvPr/>
        </p:nvSpPr>
        <p:spPr>
          <a:xfrm>
            <a:off x="3347864" y="341244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17" name="Rectangle 16"/>
          <p:cNvSpPr/>
          <p:nvPr/>
        </p:nvSpPr>
        <p:spPr>
          <a:xfrm>
            <a:off x="4788024" y="3438915"/>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18" name="Rectangle 17"/>
          <p:cNvSpPr/>
          <p:nvPr/>
        </p:nvSpPr>
        <p:spPr>
          <a:xfrm>
            <a:off x="1043608" y="406567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 đồng</a:t>
            </a:r>
            <a:endParaRPr lang="vi-VN">
              <a:solidFill>
                <a:schemeClr val="tx1"/>
              </a:solidFill>
            </a:endParaRPr>
          </a:p>
        </p:txBody>
      </p:sp>
      <p:sp>
        <p:nvSpPr>
          <p:cNvPr id="19" name="Rectangle 18"/>
          <p:cNvSpPr/>
          <p:nvPr/>
        </p:nvSpPr>
        <p:spPr>
          <a:xfrm>
            <a:off x="2489398" y="406567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 đồng</a:t>
            </a:r>
            <a:endParaRPr lang="vi-VN">
              <a:solidFill>
                <a:schemeClr val="tx1"/>
              </a:solidFill>
            </a:endParaRPr>
          </a:p>
        </p:txBody>
      </p:sp>
      <p:sp>
        <p:nvSpPr>
          <p:cNvPr id="20" name="Rectangle 19"/>
          <p:cNvSpPr/>
          <p:nvPr/>
        </p:nvSpPr>
        <p:spPr>
          <a:xfrm>
            <a:off x="3989817" y="4065672"/>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 đồng</a:t>
            </a:r>
            <a:endParaRPr lang="vi-VN">
              <a:solidFill>
                <a:schemeClr val="tx1"/>
              </a:solidFill>
            </a:endParaRPr>
          </a:p>
        </p:txBody>
      </p:sp>
      <p:sp>
        <p:nvSpPr>
          <p:cNvPr id="23" name="Rectangle 22"/>
          <p:cNvSpPr/>
          <p:nvPr/>
        </p:nvSpPr>
        <p:spPr>
          <a:xfrm>
            <a:off x="5436096" y="406996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 đồng</a:t>
            </a:r>
            <a:endParaRPr lang="vi-VN">
              <a:solidFill>
                <a:schemeClr val="tx1"/>
              </a:solidFill>
            </a:endParaRPr>
          </a:p>
        </p:txBody>
      </p:sp>
      <p:sp>
        <p:nvSpPr>
          <p:cNvPr id="24" name="Rectangle 23"/>
          <p:cNvSpPr/>
          <p:nvPr/>
        </p:nvSpPr>
        <p:spPr>
          <a:xfrm>
            <a:off x="1043608" y="527019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000 đồng</a:t>
            </a:r>
            <a:endParaRPr lang="vi-VN">
              <a:solidFill>
                <a:schemeClr val="tx1"/>
              </a:solidFill>
            </a:endParaRPr>
          </a:p>
        </p:txBody>
      </p:sp>
      <p:sp>
        <p:nvSpPr>
          <p:cNvPr id="25" name="Rectangle 24"/>
          <p:cNvSpPr/>
          <p:nvPr/>
        </p:nvSpPr>
        <p:spPr>
          <a:xfrm>
            <a:off x="2514590" y="527019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6" name="Rectangle 25"/>
          <p:cNvSpPr/>
          <p:nvPr/>
        </p:nvSpPr>
        <p:spPr>
          <a:xfrm>
            <a:off x="3989817" y="527019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2000 đồng</a:t>
            </a:r>
            <a:endParaRPr lang="vi-VN">
              <a:solidFill>
                <a:schemeClr val="tx1"/>
              </a:solidFill>
            </a:endParaRPr>
          </a:p>
        </p:txBody>
      </p:sp>
      <p:sp>
        <p:nvSpPr>
          <p:cNvPr id="27" name="Rectangle 26"/>
          <p:cNvSpPr/>
          <p:nvPr/>
        </p:nvSpPr>
        <p:spPr>
          <a:xfrm>
            <a:off x="5436096" y="5270197"/>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000 đồng</a:t>
            </a:r>
            <a:endParaRPr lang="vi-VN">
              <a:solidFill>
                <a:schemeClr val="tx1"/>
              </a:solidFill>
            </a:endParaRPr>
          </a:p>
        </p:txBody>
      </p:sp>
      <p:sp>
        <p:nvSpPr>
          <p:cNvPr id="28" name="Rectangle 27"/>
          <p:cNvSpPr/>
          <p:nvPr/>
        </p:nvSpPr>
        <p:spPr>
          <a:xfrm>
            <a:off x="1898626" y="60212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 đồng</a:t>
            </a:r>
            <a:endParaRPr lang="vi-VN">
              <a:solidFill>
                <a:schemeClr val="tx1"/>
              </a:solidFill>
            </a:endParaRPr>
          </a:p>
        </p:txBody>
      </p:sp>
      <p:sp>
        <p:nvSpPr>
          <p:cNvPr id="29" name="Rectangle 28"/>
          <p:cNvSpPr/>
          <p:nvPr/>
        </p:nvSpPr>
        <p:spPr>
          <a:xfrm>
            <a:off x="3347864" y="60212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5</a:t>
            </a:r>
            <a:r>
              <a:rPr lang="en-US" smtClean="0">
                <a:solidFill>
                  <a:schemeClr val="tx1"/>
                </a:solidFill>
              </a:rPr>
              <a:t>00 đồng</a:t>
            </a:r>
            <a:endParaRPr lang="vi-VN">
              <a:solidFill>
                <a:schemeClr val="tx1"/>
              </a:solidFill>
            </a:endParaRPr>
          </a:p>
        </p:txBody>
      </p:sp>
      <p:sp>
        <p:nvSpPr>
          <p:cNvPr id="30" name="Rectangle 29"/>
          <p:cNvSpPr/>
          <p:nvPr/>
        </p:nvSpPr>
        <p:spPr>
          <a:xfrm>
            <a:off x="4860032" y="60212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r>
              <a:rPr lang="en-US" smtClean="0">
                <a:solidFill>
                  <a:schemeClr val="tx1"/>
                </a:solidFill>
              </a:rPr>
              <a:t>00 đồng</a:t>
            </a:r>
            <a:endParaRPr lang="vi-VN">
              <a:solidFill>
                <a:schemeClr val="tx1"/>
              </a:solidFill>
            </a:endParaRPr>
          </a:p>
        </p:txBody>
      </p:sp>
      <p:sp>
        <p:nvSpPr>
          <p:cNvPr id="31" name="Oval 30"/>
          <p:cNvSpPr/>
          <p:nvPr/>
        </p:nvSpPr>
        <p:spPr>
          <a:xfrm>
            <a:off x="7290227" y="1794744"/>
            <a:ext cx="1691680" cy="7093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3600 đồng</a:t>
            </a:r>
            <a:endParaRPr lang="vi-VN">
              <a:solidFill>
                <a:schemeClr val="tx1"/>
              </a:solidFill>
            </a:endParaRPr>
          </a:p>
        </p:txBody>
      </p:sp>
      <p:sp>
        <p:nvSpPr>
          <p:cNvPr id="32" name="Oval 31"/>
          <p:cNvSpPr/>
          <p:nvPr/>
        </p:nvSpPr>
        <p:spPr>
          <a:xfrm>
            <a:off x="7272808" y="3633850"/>
            <a:ext cx="1691680" cy="7093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3600 đồng</a:t>
            </a:r>
            <a:endParaRPr lang="vi-VN">
              <a:solidFill>
                <a:schemeClr val="tx1"/>
              </a:solidFill>
            </a:endParaRPr>
          </a:p>
        </p:txBody>
      </p:sp>
      <p:sp>
        <p:nvSpPr>
          <p:cNvPr id="33" name="Oval 32"/>
          <p:cNvSpPr/>
          <p:nvPr/>
        </p:nvSpPr>
        <p:spPr>
          <a:xfrm>
            <a:off x="7275439" y="5666626"/>
            <a:ext cx="1691680" cy="7093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3600 đồng</a:t>
            </a:r>
            <a:endParaRPr lang="vi-VN">
              <a:solidFill>
                <a:schemeClr val="tx1"/>
              </a:solidFill>
            </a:endParaRPr>
          </a:p>
        </p:txBody>
      </p:sp>
      <p:cxnSp>
        <p:nvCxnSpPr>
          <p:cNvPr id="35" name="Straight Connector 34"/>
          <p:cNvCxnSpPr>
            <a:stCxn id="4" idx="3"/>
          </p:cNvCxnSpPr>
          <p:nvPr/>
        </p:nvCxnSpPr>
        <p:spPr>
          <a:xfrm flipV="1">
            <a:off x="6891044" y="2149405"/>
            <a:ext cx="399183"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6876256" y="4014979"/>
            <a:ext cx="399183"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6891044" y="6021288"/>
            <a:ext cx="399183"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04405" y="1267102"/>
            <a:ext cx="504056" cy="523220"/>
          </a:xfrm>
          <a:prstGeom prst="rect">
            <a:avLst/>
          </a:prstGeom>
          <a:noFill/>
        </p:spPr>
        <p:txBody>
          <a:bodyPr wrap="square" rtlCol="0">
            <a:spAutoFit/>
          </a:bodyPr>
          <a:lstStyle/>
          <a:p>
            <a:r>
              <a:rPr lang="en-US" sz="2800" smtClean="0"/>
              <a:t>a)</a:t>
            </a:r>
            <a:endParaRPr lang="vi-VN" sz="2800"/>
          </a:p>
        </p:txBody>
      </p:sp>
      <p:sp>
        <p:nvSpPr>
          <p:cNvPr id="39" name="TextBox 38"/>
          <p:cNvSpPr txBox="1"/>
          <p:nvPr/>
        </p:nvSpPr>
        <p:spPr>
          <a:xfrm>
            <a:off x="104405" y="3110630"/>
            <a:ext cx="504056" cy="523220"/>
          </a:xfrm>
          <a:prstGeom prst="rect">
            <a:avLst/>
          </a:prstGeom>
          <a:noFill/>
        </p:spPr>
        <p:txBody>
          <a:bodyPr wrap="square" rtlCol="0">
            <a:spAutoFit/>
          </a:bodyPr>
          <a:lstStyle/>
          <a:p>
            <a:r>
              <a:rPr lang="en-US" sz="2800"/>
              <a:t>b</a:t>
            </a:r>
            <a:r>
              <a:rPr lang="en-US" sz="2800" smtClean="0"/>
              <a:t>)</a:t>
            </a:r>
            <a:endParaRPr lang="vi-VN" sz="2800"/>
          </a:p>
        </p:txBody>
      </p:sp>
      <p:sp>
        <p:nvSpPr>
          <p:cNvPr id="40" name="TextBox 39"/>
          <p:cNvSpPr txBox="1"/>
          <p:nvPr/>
        </p:nvSpPr>
        <p:spPr>
          <a:xfrm>
            <a:off x="85252" y="5013175"/>
            <a:ext cx="504056" cy="523220"/>
          </a:xfrm>
          <a:prstGeom prst="rect">
            <a:avLst/>
          </a:prstGeom>
          <a:noFill/>
        </p:spPr>
        <p:txBody>
          <a:bodyPr wrap="square" rtlCol="0">
            <a:spAutoFit/>
          </a:bodyPr>
          <a:lstStyle/>
          <a:p>
            <a:r>
              <a:rPr lang="en-US" sz="2800" smtClean="0"/>
              <a:t>c)</a:t>
            </a:r>
            <a:endParaRPr lang="vi-VN" sz="2800"/>
          </a:p>
        </p:txBody>
      </p:sp>
    </p:spTree>
    <p:extLst>
      <p:ext uri="{BB962C8B-B14F-4D97-AF65-F5344CB8AC3E}">
        <p14:creationId xmlns:p14="http://schemas.microsoft.com/office/powerpoint/2010/main" val="2889258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23528" y="224644"/>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3</a:t>
            </a:r>
            <a:endParaRPr lang="vi-VN" sz="2400">
              <a:solidFill>
                <a:prstClr val="black"/>
              </a:solidFill>
            </a:endParaRPr>
          </a:p>
        </p:txBody>
      </p:sp>
      <p:sp>
        <p:nvSpPr>
          <p:cNvPr id="3" name="TextBox 2"/>
          <p:cNvSpPr txBox="1"/>
          <p:nvPr/>
        </p:nvSpPr>
        <p:spPr>
          <a:xfrm>
            <a:off x="971600" y="224643"/>
            <a:ext cx="7632848" cy="584775"/>
          </a:xfrm>
          <a:prstGeom prst="rect">
            <a:avLst/>
          </a:prstGeom>
          <a:noFill/>
        </p:spPr>
        <p:txBody>
          <a:bodyPr wrap="square" rtlCol="0">
            <a:spAutoFit/>
          </a:bodyPr>
          <a:lstStyle/>
          <a:p>
            <a:r>
              <a:rPr lang="en-US" sz="3200" smtClean="0">
                <a:solidFill>
                  <a:prstClr val="black"/>
                </a:solidFill>
              </a:rPr>
              <a:t>Xem tranh rồi trả lời các câu hỏi sau:</a:t>
            </a:r>
            <a:endParaRPr lang="vi-VN" sz="3200">
              <a:solidFill>
                <a:prstClr val="black"/>
              </a:solidFill>
            </a:endParaRPr>
          </a:p>
        </p:txBody>
      </p:sp>
      <p:pic>
        <p:nvPicPr>
          <p:cNvPr id="4" name="Picture 3"/>
          <p:cNvPicPr>
            <a:picLocks/>
          </p:cNvPicPr>
          <p:nvPr/>
        </p:nvPicPr>
        <p:blipFill>
          <a:blip r:embed="rId2">
            <a:extLst>
              <a:ext uri="{28A0092B-C50C-407E-A947-70E740481C1C}">
                <a14:useLocalDpi xmlns:a14="http://schemas.microsoft.com/office/drawing/2010/main" val="0"/>
              </a:ext>
            </a:extLst>
          </a:blip>
          <a:stretch>
            <a:fillRect/>
          </a:stretch>
        </p:blipFill>
        <p:spPr>
          <a:xfrm>
            <a:off x="787399" y="833861"/>
            <a:ext cx="1827983" cy="1584176"/>
          </a:xfrm>
          <a:prstGeom prst="rect">
            <a:avLst/>
          </a:prstGeom>
        </p:spPr>
      </p:pic>
      <p:pic>
        <p:nvPicPr>
          <p:cNvPr id="5" name="Picture 4"/>
          <p:cNvPicPr>
            <a:picLocks/>
          </p:cNvPicPr>
          <p:nvPr/>
        </p:nvPicPr>
        <p:blipFill>
          <a:blip r:embed="rId3">
            <a:extLst>
              <a:ext uri="{28A0092B-C50C-407E-A947-70E740481C1C}">
                <a14:useLocalDpi xmlns:a14="http://schemas.microsoft.com/office/drawing/2010/main" val="0"/>
              </a:ext>
            </a:extLst>
          </a:blip>
          <a:stretch>
            <a:fillRect/>
          </a:stretch>
        </p:blipFill>
        <p:spPr>
          <a:xfrm>
            <a:off x="5364088" y="1044862"/>
            <a:ext cx="3635896" cy="1162174"/>
          </a:xfrm>
          <a:prstGeom prst="rect">
            <a:avLst/>
          </a:prstGeom>
        </p:spPr>
      </p:pic>
      <p:pic>
        <p:nvPicPr>
          <p:cNvPr id="6" name="Picture 5"/>
          <p:cNvPicPr>
            <a:picLocks/>
          </p:cNvPicPr>
          <p:nvPr/>
        </p:nvPicPr>
        <p:blipFill>
          <a:blip r:embed="rId4">
            <a:extLst>
              <a:ext uri="{28A0092B-C50C-407E-A947-70E740481C1C}">
                <a14:useLocalDpi xmlns:a14="http://schemas.microsoft.com/office/drawing/2010/main" val="0"/>
              </a:ext>
            </a:extLst>
          </a:blip>
          <a:stretch>
            <a:fillRect/>
          </a:stretch>
        </p:blipFill>
        <p:spPr>
          <a:xfrm>
            <a:off x="3281934" y="2183179"/>
            <a:ext cx="2586209" cy="2016224"/>
          </a:xfrm>
          <a:prstGeom prst="rect">
            <a:avLst/>
          </a:prstGeom>
        </p:spPr>
      </p:pic>
      <p:pic>
        <p:nvPicPr>
          <p:cNvPr id="7" name="Picture 6"/>
          <p:cNvPicPr>
            <a:picLocks/>
          </p:cNvPicPr>
          <p:nvPr/>
        </p:nvPicPr>
        <p:blipFill>
          <a:blip r:embed="rId5">
            <a:extLst>
              <a:ext uri="{28A0092B-C50C-407E-A947-70E740481C1C}">
                <a14:useLocalDpi xmlns:a14="http://schemas.microsoft.com/office/drawing/2010/main" val="0"/>
              </a:ext>
            </a:extLst>
          </a:blip>
          <a:stretch>
            <a:fillRect/>
          </a:stretch>
        </p:blipFill>
        <p:spPr>
          <a:xfrm>
            <a:off x="413284" y="2731232"/>
            <a:ext cx="2868650" cy="1944216"/>
          </a:xfrm>
          <a:prstGeom prst="rect">
            <a:avLst/>
          </a:prstGeom>
        </p:spPr>
      </p:pic>
      <p:pic>
        <p:nvPicPr>
          <p:cNvPr id="8" name="Picture 7"/>
          <p:cNvPicPr>
            <a:picLocks/>
          </p:cNvPicPr>
          <p:nvPr/>
        </p:nvPicPr>
        <p:blipFill>
          <a:blip r:embed="rId6">
            <a:extLst>
              <a:ext uri="{28A0092B-C50C-407E-A947-70E740481C1C}">
                <a14:useLocalDpi xmlns:a14="http://schemas.microsoft.com/office/drawing/2010/main" val="0"/>
              </a:ext>
            </a:extLst>
          </a:blip>
          <a:stretch>
            <a:fillRect/>
          </a:stretch>
        </p:blipFill>
        <p:spPr>
          <a:xfrm>
            <a:off x="6488732" y="2924944"/>
            <a:ext cx="2115716" cy="1556792"/>
          </a:xfrm>
          <a:prstGeom prst="rect">
            <a:avLst/>
          </a:prstGeom>
        </p:spPr>
      </p:pic>
      <p:sp>
        <p:nvSpPr>
          <p:cNvPr id="9" name="TextBox 8"/>
          <p:cNvSpPr txBox="1"/>
          <p:nvPr/>
        </p:nvSpPr>
        <p:spPr>
          <a:xfrm>
            <a:off x="179512" y="4716684"/>
            <a:ext cx="8964488" cy="1815882"/>
          </a:xfrm>
          <a:prstGeom prst="rect">
            <a:avLst/>
          </a:prstGeom>
          <a:noFill/>
        </p:spPr>
        <p:txBody>
          <a:bodyPr wrap="square" rtlCol="0">
            <a:spAutoFit/>
          </a:bodyPr>
          <a:lstStyle/>
          <a:p>
            <a:pPr marL="342900" indent="-342900" algn="just">
              <a:buAutoNum type="alphaLcParenR"/>
            </a:pPr>
            <a:r>
              <a:rPr lang="en-US" sz="2800" smtClean="0"/>
              <a:t>Mai có 3 000 đồng, Mai có </a:t>
            </a:r>
            <a:r>
              <a:rPr lang="en-US" sz="2800" i="1" smtClean="0"/>
              <a:t>vừa đủ tiền</a:t>
            </a:r>
            <a:r>
              <a:rPr lang="en-US" sz="2800" smtClean="0"/>
              <a:t> để mua được một đồ vật nào?</a:t>
            </a:r>
          </a:p>
          <a:p>
            <a:pPr marL="342900" indent="-342900" algn="just">
              <a:buAutoNum type="alphaLcParenR"/>
            </a:pPr>
            <a:r>
              <a:rPr lang="en-US" sz="2800" smtClean="0"/>
              <a:t>Nam có 7 000 đồng, Nam có </a:t>
            </a:r>
            <a:r>
              <a:rPr lang="en-US" sz="2800" i="1" smtClean="0"/>
              <a:t>vừa đủ tiền</a:t>
            </a:r>
            <a:r>
              <a:rPr lang="en-US" sz="2800" smtClean="0"/>
              <a:t> để mua được những đồ vật nào?</a:t>
            </a:r>
            <a:endParaRPr lang="vi-VN" sz="2800"/>
          </a:p>
        </p:txBody>
      </p:sp>
    </p:spTree>
    <p:extLst>
      <p:ext uri="{BB962C8B-B14F-4D97-AF65-F5344CB8AC3E}">
        <p14:creationId xmlns:p14="http://schemas.microsoft.com/office/powerpoint/2010/main" val="4169809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23528" y="224644"/>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4</a:t>
            </a:r>
            <a:endParaRPr lang="vi-VN" sz="2400">
              <a:solidFill>
                <a:prstClr val="black"/>
              </a:solidFill>
            </a:endParaRPr>
          </a:p>
        </p:txBody>
      </p:sp>
      <p:sp>
        <p:nvSpPr>
          <p:cNvPr id="3" name="TextBox 2"/>
          <p:cNvSpPr txBox="1"/>
          <p:nvPr/>
        </p:nvSpPr>
        <p:spPr>
          <a:xfrm>
            <a:off x="971600" y="224643"/>
            <a:ext cx="7632848" cy="2062103"/>
          </a:xfrm>
          <a:prstGeom prst="rect">
            <a:avLst/>
          </a:prstGeom>
          <a:noFill/>
        </p:spPr>
        <p:txBody>
          <a:bodyPr wrap="square" rtlCol="0">
            <a:spAutoFit/>
          </a:bodyPr>
          <a:lstStyle/>
          <a:p>
            <a:r>
              <a:rPr lang="en-US" sz="3200" smtClean="0">
                <a:solidFill>
                  <a:prstClr val="black"/>
                </a:solidFill>
              </a:rPr>
              <a:t>Mẹ mua một hộp sữa hết 6700 đồng và một gói kẹo hết 2300 đồng. Mẹ đưa cô bán hàng 10 000 đồng. Hỏi cô bán hàng phải trả lại bao nhiêu tiền?</a:t>
            </a:r>
          </a:p>
        </p:txBody>
      </p:sp>
      <p:sp>
        <p:nvSpPr>
          <p:cNvPr id="4" name="TextBox 3"/>
          <p:cNvSpPr txBox="1"/>
          <p:nvPr/>
        </p:nvSpPr>
        <p:spPr>
          <a:xfrm>
            <a:off x="957709" y="2286746"/>
            <a:ext cx="7632848" cy="3046988"/>
          </a:xfrm>
          <a:prstGeom prst="rect">
            <a:avLst/>
          </a:prstGeom>
          <a:noFill/>
        </p:spPr>
        <p:txBody>
          <a:bodyPr wrap="square" rtlCol="0">
            <a:spAutoFit/>
          </a:bodyPr>
          <a:lstStyle/>
          <a:p>
            <a:pPr algn="ctr"/>
            <a:r>
              <a:rPr lang="en-US" sz="3200" smtClean="0">
                <a:solidFill>
                  <a:prstClr val="black"/>
                </a:solidFill>
              </a:rPr>
              <a:t>Bài giải</a:t>
            </a:r>
          </a:p>
          <a:p>
            <a:pPr algn="ctr"/>
            <a:r>
              <a:rPr lang="en-US" sz="3200" smtClean="0">
                <a:solidFill>
                  <a:prstClr val="black"/>
                </a:solidFill>
              </a:rPr>
              <a:t>Mẹ mua hết số tiền là:</a:t>
            </a:r>
          </a:p>
          <a:p>
            <a:pPr algn="ctr"/>
            <a:r>
              <a:rPr lang="en-US" sz="3200" smtClean="0">
                <a:solidFill>
                  <a:prstClr val="black"/>
                </a:solidFill>
              </a:rPr>
              <a:t>6700 + 2300 = 9 000 (đồng)</a:t>
            </a:r>
          </a:p>
          <a:p>
            <a:pPr algn="ctr"/>
            <a:r>
              <a:rPr lang="en-US" sz="3200" smtClean="0">
                <a:solidFill>
                  <a:prstClr val="black"/>
                </a:solidFill>
              </a:rPr>
              <a:t>Cô bán hàng phải trả lại số tiền là:</a:t>
            </a:r>
          </a:p>
          <a:p>
            <a:pPr algn="ctr"/>
            <a:r>
              <a:rPr lang="en-US" sz="3200" smtClean="0">
                <a:solidFill>
                  <a:prstClr val="black"/>
                </a:solidFill>
              </a:rPr>
              <a:t>10 000 – 9000 = 1 000 (đồng)</a:t>
            </a:r>
          </a:p>
          <a:p>
            <a:pPr algn="r"/>
            <a:r>
              <a:rPr lang="en-US" sz="3200" smtClean="0">
                <a:solidFill>
                  <a:prstClr val="black"/>
                </a:solidFill>
              </a:rPr>
              <a:t>Đáp số: 1000 đồng.</a:t>
            </a:r>
          </a:p>
        </p:txBody>
      </p:sp>
    </p:spTree>
    <p:extLst>
      <p:ext uri="{BB962C8B-B14F-4D97-AF65-F5344CB8AC3E}">
        <p14:creationId xmlns:p14="http://schemas.microsoft.com/office/powerpoint/2010/main" val="254175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383&quot;&gt;&lt;/object&gt;&lt;object type=&quot;2&quot; unique_id=&quot;10384&quot;&gt;&lt;object type=&quot;3&quot; unique_id=&quot;10385&quot;&gt;&lt;property id=&quot;20148&quot; value=&quot;5&quot;/&gt;&lt;property id=&quot;20300&quot; value=&quot;Slide 1&quot;/&gt;&lt;property id=&quot;20307&quot; value=&quot;257&quot;/&gt;&lt;/object&gt;&lt;object type=&quot;3&quot; unique_id=&quot;10386&quot;&gt;&lt;property id=&quot;20148&quot; value=&quot;5&quot;/&gt;&lt;property id=&quot;20300&quot; value=&quot;Slide 2&quot;/&gt;&lt;property id=&quot;20307&quot; value=&quot;258&quot;/&gt;&lt;/object&gt;&lt;object type=&quot;3&quot; unique_id=&quot;10387&quot;&gt;&lt;property id=&quot;20148&quot; value=&quot;5&quot;/&gt;&lt;property id=&quot;20300&quot; value=&quot;Slide 3&quot;/&gt;&lt;property id=&quot;20307&quot; value=&quot;259&quot;/&gt;&lt;/object&gt;&lt;object type=&quot;3&quot; unique_id=&quot;10388&quot;&gt;&lt;property id=&quot;20148&quot; value=&quot;5&quot;/&gt;&lt;property id=&quot;20300&quot; value=&quot;Slide 4&quot;/&gt;&lt;property id=&quot;20307&quot; value=&quot;26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258</Words>
  <Application>Microsoft Office PowerPoint</Application>
  <PresentationFormat>On-screen Show (4:3)</PresentationFormat>
  <Paragraphs>67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BichPhuong</dc:creator>
  <cp:lastModifiedBy>THAMB</cp:lastModifiedBy>
  <cp:revision>4</cp:revision>
  <dcterms:created xsi:type="dcterms:W3CDTF">2017-02-27T04:42:13Z</dcterms:created>
  <dcterms:modified xsi:type="dcterms:W3CDTF">2018-03-05T08:12:29Z</dcterms:modified>
</cp:coreProperties>
</file>