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4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2" r:id="rId12"/>
    <p:sldId id="260" r:id="rId13"/>
    <p:sldId id="268" r:id="rId14"/>
    <p:sldId id="269" r:id="rId15"/>
    <p:sldId id="271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CF1DE-F831-4322-AF20-171687788AB7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2CDEE-2648-4F3F-B264-05D54F6E1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5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4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54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137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3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5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8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6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00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1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3BF80-DF5A-499E-8BF5-45A6CB11671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3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gif"/><Relationship Id="rId2" Type="http://schemas.openxmlformats.org/officeDocument/2006/relationships/audio" Target="file:///D:\GT%20V&#7872;%20TI%20SO%20PHAN%20TRAM\MHOA-CAUCAM\07%20Em%20yeu%20truong%20em.wma" TargetMode="External"/><Relationship Id="rId1" Type="http://schemas.microsoft.com/office/2007/relationships/media" Target="file:///D:\GT%20V&#7872;%20TI%20SO%20PHAN%20TRAM\MHOA-CAUCAM\07%20Em%20yeu%20truong%20em.wma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04800" y="620688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pic>
        <p:nvPicPr>
          <p:cNvPr id="2054" name="Picture 7" descr="BAR_EL~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90800" y="1052737"/>
            <a:ext cx="3886200" cy="5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5" name="07 Em yeu truong em.wma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019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4" descr="1018265obiutmb6v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3400" y="3581400"/>
            <a:ext cx="762000" cy="28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5" descr="1018265obiutmb6v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143000" y="4876800"/>
            <a:ext cx="762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Bauernba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2811462"/>
            <a:ext cx="44958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WordArt 19"/>
          <p:cNvSpPr>
            <a:spLocks noChangeArrowheads="1" noChangeShapeType="1" noTextEdit="1"/>
          </p:cNvSpPr>
          <p:nvPr/>
        </p:nvSpPr>
        <p:spPr bwMode="auto">
          <a:xfrm>
            <a:off x="1295400" y="4343401"/>
            <a:ext cx="67056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Môn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: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Toán</a:t>
            </a:r>
            <a:endParaRPr lang="en-US" sz="3600" kern="10" dirty="0" smtClean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LỚP 3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1828800"/>
            <a:ext cx="7315201" cy="2743200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750156"/>
              </a:avLst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NHIỆT LIỆT CHÀO MỪNG CÁC THẦY 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 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 VỀ </a:t>
            </a:r>
            <a:r>
              <a:rPr lang="en-US" sz="5400" b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DỰ </a:t>
            </a:r>
            <a:r>
              <a:rPr lang="en-US" sz="54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6021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866" fill="hold"/>
                                        <p:tgtEl>
                                          <p:spTgt spid="491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6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579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24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2864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Mỗi số ứng với vạch thích hợp nào?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0100" y="1916832"/>
            <a:ext cx="8864388" cy="2557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12616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240380" y="1813135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03748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2757" y="1785601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261835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245672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218229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236296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208404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0100" y="1275167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88352" y="125252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51720" y="12495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20729" y="125252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95936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04048" y="1275167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66201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84268" y="12495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956376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17" y="236580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000</a:t>
            </a:r>
            <a:endParaRPr lang="vi-VN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17978" y="3212976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859622" y="236580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11 000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28631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12 000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817709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13 000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801546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14 000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792170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16 000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774103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15 000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764278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17 000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2303748" y="198447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3272757" y="2074703"/>
            <a:ext cx="3000" cy="114778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235977" y="206084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endCxn id="43" idx="0"/>
          </p:cNvCxnSpPr>
          <p:nvPr/>
        </p:nvCxnSpPr>
        <p:spPr>
          <a:xfrm>
            <a:off x="7236296" y="2027444"/>
            <a:ext cx="0" cy="118118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8208404" y="206084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21739" y="206084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1232608" y="2026043"/>
            <a:ext cx="3000" cy="114778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264160" y="2071671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245426" y="2019213"/>
            <a:ext cx="0" cy="118118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586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579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24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2864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Mỗi số ứng với vạch thích hợp nào?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0100" y="1916832"/>
            <a:ext cx="8864388" cy="2557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12616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240380" y="1813135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03748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2757" y="1785601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261835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245672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218229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236296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208404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0100" y="1275167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88352" y="125252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51720" y="12495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20729" y="125252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95936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04048" y="1275167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66201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84268" y="12495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956376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17" y="236580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17978" y="3212976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11 000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859622" y="236580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12 000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28631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13 000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817709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14 000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801546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15 000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792170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17 000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774103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16 000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764278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18 000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Straight Connector 48"/>
          <p:cNvCxnSpPr>
            <a:endCxn id="39" idx="0"/>
          </p:cNvCxnSpPr>
          <p:nvPr/>
        </p:nvCxnSpPr>
        <p:spPr>
          <a:xfrm>
            <a:off x="2303748" y="1970623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0" idx="0"/>
          </p:cNvCxnSpPr>
          <p:nvPr/>
        </p:nvCxnSpPr>
        <p:spPr>
          <a:xfrm flipH="1">
            <a:off x="3272757" y="2060848"/>
            <a:ext cx="3000" cy="114778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235977" y="206084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endCxn id="43" idx="0"/>
          </p:cNvCxnSpPr>
          <p:nvPr/>
        </p:nvCxnSpPr>
        <p:spPr>
          <a:xfrm>
            <a:off x="7236296" y="2027444"/>
            <a:ext cx="0" cy="118118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8208404" y="206084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07884" y="206084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1232608" y="1970623"/>
            <a:ext cx="3000" cy="114778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264160" y="2071671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245426" y="2019213"/>
            <a:ext cx="0" cy="118118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34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68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31471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vi-VN" sz="24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7694" y="14476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Tính nhẩm: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656191"/>
              </p:ext>
            </p:extLst>
          </p:nvPr>
        </p:nvGraphicFramePr>
        <p:xfrm>
          <a:off x="231470" y="1052736"/>
          <a:ext cx="8745136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0490"/>
                <a:gridCol w="4764646"/>
              </a:tblGrid>
              <a:tr h="4392488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dirty="0" smtClean="0">
                          <a:solidFill>
                            <a:srgbClr val="3333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4000 + 500 = </a:t>
                      </a:r>
                    </a:p>
                    <a:p>
                      <a:pPr marL="0" indent="0">
                        <a:buNone/>
                      </a:pPr>
                      <a:endParaRPr lang="en-US" sz="2800" b="0" dirty="0" smtClean="0">
                        <a:solidFill>
                          <a:srgbClr val="3333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3333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smtClean="0">
                          <a:solidFill>
                            <a:srgbClr val="3333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6500 – 500 =</a:t>
                      </a:r>
                    </a:p>
                    <a:p>
                      <a:pPr marL="0" indent="0">
                        <a:buNone/>
                      </a:pPr>
                      <a:endParaRPr lang="en-US" sz="2800" b="0" baseline="0" dirty="0" smtClean="0">
                        <a:solidFill>
                          <a:srgbClr val="3333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baseline="0" dirty="0" smtClean="0">
                          <a:solidFill>
                            <a:srgbClr val="3333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300 + 2000 x 2 =</a:t>
                      </a:r>
                    </a:p>
                    <a:p>
                      <a:pPr marL="0" indent="0">
                        <a:buNone/>
                      </a:pPr>
                      <a:endParaRPr lang="en-US" sz="2800" b="0" baseline="0" dirty="0" smtClean="0">
                        <a:solidFill>
                          <a:srgbClr val="3333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baseline="0" dirty="0" smtClean="0">
                          <a:solidFill>
                            <a:srgbClr val="3333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 + 6000 : 2 =</a:t>
                      </a:r>
                      <a:endParaRPr lang="vi-VN" sz="2800" b="0" dirty="0">
                        <a:solidFill>
                          <a:srgbClr val="3333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3333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 4000 – (2000 –</a:t>
                      </a:r>
                      <a:r>
                        <a:rPr lang="en-US" sz="2800" b="0" baseline="0" dirty="0" smtClean="0">
                          <a:solidFill>
                            <a:srgbClr val="3333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1000) =</a:t>
                      </a:r>
                    </a:p>
                    <a:p>
                      <a:endParaRPr lang="en-US" sz="2800" b="0" baseline="0" dirty="0" smtClean="0">
                        <a:solidFill>
                          <a:srgbClr val="3333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b="0" baseline="0" dirty="0" smtClean="0">
                          <a:solidFill>
                            <a:srgbClr val="3333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4000 –  2000 +  1000 =</a:t>
                      </a:r>
                    </a:p>
                    <a:p>
                      <a:endParaRPr lang="en-US" sz="2800" b="0" baseline="0" dirty="0" smtClean="0">
                        <a:solidFill>
                          <a:srgbClr val="3333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b="0" dirty="0" smtClean="0">
                          <a:solidFill>
                            <a:srgbClr val="3333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8000 – 4000 x 2 =</a:t>
                      </a:r>
                    </a:p>
                    <a:p>
                      <a:endParaRPr lang="en-US" sz="2800" b="0" dirty="0" smtClean="0">
                        <a:solidFill>
                          <a:srgbClr val="3333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b="0" dirty="0" smtClean="0">
                          <a:solidFill>
                            <a:srgbClr val="3333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(8000</a:t>
                      </a:r>
                      <a:r>
                        <a:rPr lang="en-US" sz="2800" b="0" baseline="0" dirty="0" smtClean="0">
                          <a:solidFill>
                            <a:srgbClr val="3333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4000) x 2 =</a:t>
                      </a:r>
                      <a:endParaRPr lang="vi-VN" sz="2800" b="0" dirty="0">
                        <a:solidFill>
                          <a:srgbClr val="3333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43808" y="1052736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4 500</a:t>
            </a:r>
            <a:endParaRPr lang="vi-VN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3808" y="1916832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6 000</a:t>
            </a:r>
            <a:endParaRPr lang="vi-VN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63738" y="2780928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4 300</a:t>
            </a:r>
            <a:endParaRPr lang="vi-VN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43808" y="3645024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000</a:t>
            </a:r>
            <a:endParaRPr lang="vi-VN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28384" y="1052736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3 000</a:t>
            </a:r>
            <a:endParaRPr lang="vi-VN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28383" y="1916832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3 000</a:t>
            </a:r>
            <a:endParaRPr lang="vi-VN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28384" y="2757999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vi-VN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28384" y="3645024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8 000</a:t>
            </a:r>
            <a:endParaRPr lang="vi-VN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52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31471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vi-VN" sz="24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7694" y="14476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Tính nhẩm: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69773"/>
              </p:ext>
            </p:extLst>
          </p:nvPr>
        </p:nvGraphicFramePr>
        <p:xfrm>
          <a:off x="231470" y="1052736"/>
          <a:ext cx="8745136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0490"/>
                <a:gridCol w="4764646"/>
              </a:tblGrid>
              <a:tr h="4392488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dirty="0" smtClean="0">
                          <a:solidFill>
                            <a:srgbClr val="3333FF"/>
                          </a:solidFill>
                        </a:rPr>
                        <a:t>   4000 + 500 = </a:t>
                      </a:r>
                    </a:p>
                    <a:p>
                      <a:pPr marL="0" indent="0">
                        <a:buNone/>
                      </a:pPr>
                      <a:endParaRPr lang="en-US" sz="2800" b="0" dirty="0" smtClean="0">
                        <a:solidFill>
                          <a:srgbClr val="3333FF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solidFill>
                            <a:srgbClr val="3333FF"/>
                          </a:solidFill>
                        </a:rPr>
                        <a:t> </a:t>
                      </a:r>
                      <a:r>
                        <a:rPr lang="en-US" sz="2800" b="0" baseline="0" dirty="0" smtClean="0">
                          <a:solidFill>
                            <a:srgbClr val="3333FF"/>
                          </a:solidFill>
                        </a:rPr>
                        <a:t>      6500 – 500 =</a:t>
                      </a:r>
                    </a:p>
                    <a:p>
                      <a:pPr marL="0" indent="0">
                        <a:buNone/>
                      </a:pPr>
                      <a:endParaRPr lang="en-US" sz="2800" b="0" baseline="0" dirty="0" smtClean="0">
                        <a:solidFill>
                          <a:srgbClr val="3333FF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baseline="0" dirty="0" smtClean="0">
                          <a:solidFill>
                            <a:srgbClr val="3333FF"/>
                          </a:solidFill>
                        </a:rPr>
                        <a:t> 300 + 2000 x 2 =</a:t>
                      </a:r>
                    </a:p>
                    <a:p>
                      <a:pPr marL="0" indent="0">
                        <a:buNone/>
                      </a:pPr>
                      <a:endParaRPr lang="en-US" sz="2800" b="0" baseline="0" dirty="0" smtClean="0">
                        <a:solidFill>
                          <a:srgbClr val="3333FF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baseline="0" dirty="0" smtClean="0">
                          <a:solidFill>
                            <a:srgbClr val="3333FF"/>
                          </a:solidFill>
                        </a:rPr>
                        <a:t>1000 + 6000 : 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2 =</a:t>
                      </a:r>
                      <a:endParaRPr lang="vi-V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3333FF"/>
                          </a:solidFill>
                        </a:rPr>
                        <a:t>b) 4000 – (2000 –</a:t>
                      </a:r>
                      <a:r>
                        <a:rPr lang="en-US" sz="2800" b="0" baseline="0" dirty="0" smtClean="0">
                          <a:solidFill>
                            <a:srgbClr val="3333FF"/>
                          </a:solidFill>
                        </a:rPr>
                        <a:t> 1000) =</a:t>
                      </a:r>
                    </a:p>
                    <a:p>
                      <a:endParaRPr lang="en-US" sz="2800" b="0" baseline="0" dirty="0" smtClean="0">
                        <a:solidFill>
                          <a:srgbClr val="3333FF"/>
                        </a:solidFill>
                      </a:endParaRPr>
                    </a:p>
                    <a:p>
                      <a:r>
                        <a:rPr lang="en-US" sz="2800" b="0" baseline="0" dirty="0" smtClean="0">
                          <a:solidFill>
                            <a:srgbClr val="3333FF"/>
                          </a:solidFill>
                        </a:rPr>
                        <a:t>     4000 –  2000 +  1000 =</a:t>
                      </a:r>
                    </a:p>
                    <a:p>
                      <a:endParaRPr lang="en-US" sz="2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           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8000 – 4000 x 2 =</a:t>
                      </a:r>
                    </a:p>
                    <a:p>
                      <a:endParaRPr lang="en-US" sz="2800" b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          (8000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</a:rPr>
                        <a:t> – 4000) x 2 =</a:t>
                      </a:r>
                      <a:endParaRPr lang="vi-VN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43808" y="1052736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4 500</a:t>
            </a:r>
            <a:endParaRPr lang="vi-VN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3808" y="1916832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6 000</a:t>
            </a:r>
            <a:endParaRPr lang="vi-VN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63738" y="2780928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4 300</a:t>
            </a:r>
            <a:endParaRPr lang="vi-VN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43808" y="3645024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000</a:t>
            </a:r>
            <a:endParaRPr lang="vi-VN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28384" y="1052736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3 000</a:t>
            </a:r>
            <a:endParaRPr lang="vi-VN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28383" y="1916832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3 000</a:t>
            </a:r>
            <a:endParaRPr lang="vi-VN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28384" y="2757999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vi-VN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28384" y="3645024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8 000</a:t>
            </a:r>
            <a:endParaRPr lang="vi-VN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39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2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37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09600" y="228600"/>
            <a:ext cx="585355" cy="7899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3810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Viết (theo mẫu):</a:t>
            </a:r>
            <a:endParaRPr lang="en-US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590629"/>
              </p:ext>
            </p:extLst>
          </p:nvPr>
        </p:nvGraphicFramePr>
        <p:xfrm>
          <a:off x="152400" y="1371600"/>
          <a:ext cx="8763000" cy="4800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73152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Viết</a:t>
                      </a:r>
                      <a:r>
                        <a:rPr lang="en-US" sz="2800" b="1" baseline="0" dirty="0" smtClean="0"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số</a:t>
                      </a:r>
                      <a:endParaRPr lang="en-US" sz="2800" b="1" dirty="0">
                        <a:solidFill>
                          <a:srgbClr val="3333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smtClean="0"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Đọc số</a:t>
                      </a:r>
                      <a:endParaRPr lang="en-US" sz="2800" b="1" smtClean="0">
                        <a:solidFill>
                          <a:srgbClr val="3333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16 305</a:t>
                      </a:r>
                      <a:endParaRPr lang="en-US" sz="2800" b="1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n>
                          <a:solidFill>
                            <a:srgbClr val="00B0F0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ln>
                            <a:solidFill>
                              <a:srgbClr val="3333FF"/>
                            </a:solidFill>
                          </a:ln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16 500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ln>
                            <a:solidFill>
                              <a:srgbClr val="3333FF"/>
                            </a:solidFill>
                          </a:ln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r>
                        <a:rPr lang="en-US" sz="2800" b="1" baseline="0" smtClean="0">
                          <a:ln>
                            <a:solidFill>
                              <a:srgbClr val="3333FF"/>
                            </a:solidFill>
                          </a:ln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 007</a:t>
                      </a:r>
                      <a:endParaRPr lang="en-US" sz="2800" b="1" smtClean="0">
                        <a:ln>
                          <a:solidFill>
                            <a:srgbClr val="3333FF"/>
                          </a:solidFill>
                        </a:ln>
                        <a:solidFill>
                          <a:srgbClr val="3333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ln>
                            <a:solidFill>
                              <a:srgbClr val="3333FF"/>
                            </a:solidFill>
                          </a:ln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r>
                        <a:rPr lang="en-US" sz="2800" b="1" baseline="0" smtClean="0">
                          <a:ln>
                            <a:solidFill>
                              <a:srgbClr val="3333FF"/>
                            </a:solidFill>
                          </a:ln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 070</a:t>
                      </a:r>
                      <a:endParaRPr lang="en-US" sz="2800" b="1" smtClean="0">
                        <a:ln>
                          <a:solidFill>
                            <a:srgbClr val="3333FF"/>
                          </a:solidFill>
                        </a:ln>
                        <a:solidFill>
                          <a:srgbClr val="3333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ln>
                            <a:solidFill>
                              <a:srgbClr val="3333FF"/>
                            </a:solidFill>
                          </a:ln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  <a:r>
                        <a:rPr lang="en-US" sz="2800" b="1" baseline="0" smtClean="0">
                          <a:ln>
                            <a:solidFill>
                              <a:srgbClr val="3333FF"/>
                            </a:solidFill>
                          </a:ln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 010</a:t>
                      </a:r>
                      <a:endParaRPr lang="en-US" sz="2800" b="1" smtClean="0">
                        <a:ln>
                          <a:solidFill>
                            <a:srgbClr val="3333FF"/>
                          </a:solidFill>
                        </a:ln>
                        <a:solidFill>
                          <a:srgbClr val="3333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ln>
                            <a:solidFill>
                              <a:srgbClr val="3333FF"/>
                            </a:solidFill>
                          </a:ln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  <a:r>
                        <a:rPr lang="en-US" sz="2800" b="1" baseline="0" smtClean="0">
                          <a:ln>
                            <a:solidFill>
                              <a:srgbClr val="3333FF"/>
                            </a:solidFill>
                          </a:ln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 001</a:t>
                      </a:r>
                      <a:endParaRPr lang="en-US" sz="2800" b="1" smtClean="0">
                        <a:ln>
                          <a:solidFill>
                            <a:srgbClr val="3333FF"/>
                          </a:solidFill>
                        </a:ln>
                        <a:solidFill>
                          <a:srgbClr val="3333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79415" y="2121372"/>
            <a:ext cx="5352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8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baseline="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baseline="0" dirty="0" err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2800" b="1" baseline="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baseline="0" dirty="0" err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baseline="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baseline="0" dirty="0" err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baseline="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baseline="0" dirty="0" err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b="1" baseline="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baseline="0" dirty="0" err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endParaRPr lang="en-US" sz="2800" b="1" dirty="0" smtClean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9415" y="2819400"/>
            <a:ext cx="4193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baseline="0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baseline="0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2800" b="1" baseline="0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baseline="0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endParaRPr lang="en-US" sz="2800" b="1" dirty="0" smtClean="0">
              <a:ln>
                <a:solidFill>
                  <a:srgbClr val="3333FF"/>
                </a:solidFill>
              </a:ln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3660" y="3470565"/>
            <a:ext cx="63818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áu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endParaRPr lang="en-US" sz="2800" b="1" dirty="0" smtClean="0">
              <a:ln>
                <a:solidFill>
                  <a:srgbClr val="3333FF"/>
                </a:solidFill>
              </a:ln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3660" y="4156365"/>
            <a:ext cx="6595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áu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endParaRPr lang="en-US" sz="2800" b="1" dirty="0" smtClean="0">
              <a:ln>
                <a:solidFill>
                  <a:srgbClr val="3333FF"/>
                </a:solidFill>
              </a:ln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96732" y="4835235"/>
            <a:ext cx="6106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ảy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mốt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endParaRPr lang="en-US" sz="2800" b="1" dirty="0" smtClean="0">
              <a:ln>
                <a:solidFill>
                  <a:srgbClr val="3333FF"/>
                </a:solidFill>
              </a:ln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96732" y="5486400"/>
            <a:ext cx="65822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ảy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mốt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b="1" dirty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endParaRPr lang="en-US" sz="2800" b="1" dirty="0" smtClean="0">
              <a:ln>
                <a:solidFill>
                  <a:srgbClr val="3333FF"/>
                </a:solidFill>
              </a:ln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74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09600" y="228600"/>
            <a:ext cx="585355" cy="7899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3810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Viết (theo mẫu):</a:t>
            </a:r>
            <a:endParaRPr lang="en-US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785804"/>
              </p:ext>
            </p:extLst>
          </p:nvPr>
        </p:nvGraphicFramePr>
        <p:xfrm>
          <a:off x="152400" y="1371600"/>
          <a:ext cx="8763000" cy="4800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73152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Viết</a:t>
                      </a:r>
                      <a:r>
                        <a:rPr lang="en-US" sz="2800" b="1" baseline="0" smtClean="0"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 số</a:t>
                      </a:r>
                      <a:endParaRPr lang="en-US" sz="2800" b="1">
                        <a:solidFill>
                          <a:srgbClr val="3333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smtClean="0"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Đọc số</a:t>
                      </a:r>
                      <a:endParaRPr lang="en-US" sz="2800" b="1" smtClean="0">
                        <a:solidFill>
                          <a:srgbClr val="3333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16 305</a:t>
                      </a:r>
                      <a:endParaRPr lang="en-US" sz="2800" b="1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ln>
                          <a:solidFill>
                            <a:srgbClr val="00B0F0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ln>
                            <a:solidFill>
                              <a:srgbClr val="3333FF"/>
                            </a:solidFill>
                          </a:ln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16 500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ln>
                            <a:solidFill>
                              <a:srgbClr val="3333FF"/>
                            </a:solidFill>
                          </a:ln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r>
                        <a:rPr lang="en-US" sz="2800" b="1" baseline="0" smtClean="0">
                          <a:ln>
                            <a:solidFill>
                              <a:srgbClr val="3333FF"/>
                            </a:solidFill>
                          </a:ln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 007</a:t>
                      </a:r>
                      <a:endParaRPr lang="en-US" sz="2800" b="1" smtClean="0">
                        <a:ln>
                          <a:solidFill>
                            <a:srgbClr val="3333FF"/>
                          </a:solidFill>
                        </a:ln>
                        <a:solidFill>
                          <a:srgbClr val="3333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r>
                        <a:rPr lang="en-US" sz="2800" b="1" baseline="0" smtClean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070</a:t>
                      </a:r>
                      <a:endParaRPr lang="en-US" sz="2800" b="1" smtClean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ln>
                            <a:solidFill>
                              <a:srgbClr val="3333FF"/>
                            </a:solidFill>
                          </a:ln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  <a:r>
                        <a:rPr lang="en-US" sz="2800" b="1" baseline="0" smtClean="0">
                          <a:ln>
                            <a:solidFill>
                              <a:srgbClr val="3333FF"/>
                            </a:solidFill>
                          </a:ln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 010</a:t>
                      </a:r>
                      <a:endParaRPr lang="en-US" sz="2800" b="1" smtClean="0">
                        <a:ln>
                          <a:solidFill>
                            <a:srgbClr val="3333FF"/>
                          </a:solidFill>
                        </a:ln>
                        <a:solidFill>
                          <a:srgbClr val="3333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ln>
                            <a:solidFill>
                              <a:srgbClr val="3333FF"/>
                            </a:solidFill>
                          </a:ln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  <a:r>
                        <a:rPr lang="en-US" sz="2800" b="1" baseline="0" smtClean="0">
                          <a:ln>
                            <a:solidFill>
                              <a:srgbClr val="3333FF"/>
                            </a:solidFill>
                          </a:ln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 001</a:t>
                      </a:r>
                      <a:endParaRPr lang="en-US" sz="2800" b="1" smtClean="0">
                        <a:ln>
                          <a:solidFill>
                            <a:srgbClr val="3333FF"/>
                          </a:solidFill>
                        </a:ln>
                        <a:solidFill>
                          <a:srgbClr val="3333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79415" y="2121372"/>
            <a:ext cx="5352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 sáu</a:t>
            </a:r>
            <a:r>
              <a:rPr lang="en-US" sz="2800" b="1" baseline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nghìn ba trăm linh năm</a:t>
            </a:r>
            <a:endParaRPr lang="en-US" sz="2800" b="1" smtClean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9415" y="2819400"/>
            <a:ext cx="4193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mười sáu</a:t>
            </a:r>
            <a:r>
              <a:rPr lang="en-US" sz="2800" b="1" baseline="0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nghìn năm</a:t>
            </a:r>
            <a:r>
              <a:rPr lang="en-US" sz="2800" b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trăm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3660" y="3470565"/>
            <a:ext cx="63818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áu mươi hai nghìn không trăm linh bảy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03660" y="4156365"/>
            <a:ext cx="6595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áu mươi hai nghìn không trăm bảy mươi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96732" y="4835235"/>
            <a:ext cx="6106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ảy mươi mốt nghìn không trăm mười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96732" y="5486400"/>
            <a:ext cx="65822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ảy mươi mốt nghìn không trăm linh một</a:t>
            </a:r>
          </a:p>
        </p:txBody>
      </p:sp>
    </p:spTree>
    <p:extLst>
      <p:ext uri="{BB962C8B-B14F-4D97-AF65-F5344CB8AC3E}">
        <p14:creationId xmlns:p14="http://schemas.microsoft.com/office/powerpoint/2010/main" val="147735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09600" y="228600"/>
            <a:ext cx="585355" cy="7899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3810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Viết (theo mẫu):</a:t>
            </a:r>
            <a:endParaRPr lang="en-US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728118"/>
              </p:ext>
            </p:extLst>
          </p:nvPr>
        </p:nvGraphicFramePr>
        <p:xfrm>
          <a:off x="152400" y="1371600"/>
          <a:ext cx="8763000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9000"/>
                <a:gridCol w="1524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Viết</a:t>
                      </a:r>
                      <a:r>
                        <a:rPr lang="en-US" sz="2800" b="1" baseline="0" smtClean="0"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 số</a:t>
                      </a:r>
                      <a:endParaRPr lang="en-US" sz="2800" b="1">
                        <a:solidFill>
                          <a:srgbClr val="3333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smtClean="0">
                          <a:solidFill>
                            <a:srgbClr val="3333FF"/>
                          </a:solidFill>
                          <a:latin typeface="Arial" pitchFamily="34" charset="0"/>
                          <a:cs typeface="Arial" pitchFamily="34" charset="0"/>
                        </a:rPr>
                        <a:t>Đọc số</a:t>
                      </a:r>
                      <a:endParaRPr lang="en-US" sz="2800" b="1" smtClean="0">
                        <a:solidFill>
                          <a:srgbClr val="3333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5104" y="2121372"/>
            <a:ext cx="6532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Tám mươi bảy nghìn một trăm mười lăm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9204" y="2819400"/>
            <a:ext cx="6420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Tám mươi bảy nghìn một trăm linh năm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3406" y="3470565"/>
            <a:ext cx="67008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Tám mươi bảy nghìn không trăm linh một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3253" y="4156365"/>
            <a:ext cx="5041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Tám mươi bảy nghìn năm trăm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3250" y="4835235"/>
            <a:ext cx="3424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Tám mươi bảy nghìn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92375" y="2130137"/>
            <a:ext cx="11523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87 115</a:t>
            </a:r>
            <a:endParaRPr lang="en-US" sz="2800" b="1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82468" y="2819400"/>
            <a:ext cx="1172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87 105</a:t>
            </a:r>
            <a:endParaRPr lang="en-US" sz="2800" b="1">
              <a:ln>
                <a:solidFill>
                  <a:srgbClr val="3333FF"/>
                </a:solidFill>
              </a:ln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92374" y="3488094"/>
            <a:ext cx="1172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87 001</a:t>
            </a:r>
            <a:endParaRPr lang="en-US" sz="2800" b="1">
              <a:ln>
                <a:solidFill>
                  <a:srgbClr val="3333FF"/>
                </a:solidFill>
              </a:ln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92374" y="4156365"/>
            <a:ext cx="1172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87 500</a:t>
            </a:r>
            <a:endParaRPr lang="en-US" sz="2800" b="1">
              <a:ln>
                <a:solidFill>
                  <a:srgbClr val="3333FF"/>
                </a:solidFill>
              </a:ln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92374" y="4887402"/>
            <a:ext cx="1172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mtClean="0">
                <a:ln>
                  <a:solidFill>
                    <a:srgbClr val="3333FF"/>
                  </a:solidFill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87 000</a:t>
            </a:r>
            <a:endParaRPr lang="en-US" sz="2800" b="1">
              <a:ln>
                <a:solidFill>
                  <a:srgbClr val="3333FF"/>
                </a:solidFill>
              </a:ln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59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36772" y="27515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24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2864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Mỗi số ứng với vạch thích hợp nào?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0100" y="1916832"/>
            <a:ext cx="8864388" cy="2557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12616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240380" y="1813135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03748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2757" y="1785601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261835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245672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218229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236296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208404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0100" y="1275167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88352" y="125252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51720" y="12495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20729" y="125252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95936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04048" y="1275167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66201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84268" y="12495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956376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17" y="236580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11 000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17978" y="3212976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859622" y="236580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12 000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28631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13 000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817709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15 000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801546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14 000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792170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17 000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774103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16 000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764278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18 000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rc 10"/>
          <p:cNvSpPr/>
          <p:nvPr/>
        </p:nvSpPr>
        <p:spPr>
          <a:xfrm>
            <a:off x="-747392" y="1929617"/>
            <a:ext cx="2120016" cy="2507495"/>
          </a:xfrm>
          <a:prstGeom prst="arc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Arc 57"/>
          <p:cNvSpPr/>
          <p:nvPr/>
        </p:nvSpPr>
        <p:spPr>
          <a:xfrm rot="16200000">
            <a:off x="891997" y="1540502"/>
            <a:ext cx="827227" cy="1687470"/>
          </a:xfrm>
          <a:prstGeom prst="arc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8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579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24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2864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Mỗi số ứng với vạch thích hợp nào?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0100" y="1916832"/>
            <a:ext cx="8864388" cy="2557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12616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240380" y="1813135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03748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2757" y="1785601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261835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245672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218229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236296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208404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0100" y="1275167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88352" y="125252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51720" y="12495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20729" y="125252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95936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04048" y="1275167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66201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84268" y="12495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956376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17" y="236580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11 000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17978" y="3212976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859622" y="236580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12 000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28631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13 000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817709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15 000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801546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14 000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792170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17 000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774103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16 000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764278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18 000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rc 10"/>
          <p:cNvSpPr/>
          <p:nvPr/>
        </p:nvSpPr>
        <p:spPr>
          <a:xfrm>
            <a:off x="-747392" y="1929617"/>
            <a:ext cx="2120016" cy="2507495"/>
          </a:xfrm>
          <a:prstGeom prst="arc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Arc 46"/>
          <p:cNvSpPr/>
          <p:nvPr/>
        </p:nvSpPr>
        <p:spPr>
          <a:xfrm rot="16200000">
            <a:off x="4842462" y="1540502"/>
            <a:ext cx="827227" cy="1687470"/>
          </a:xfrm>
          <a:prstGeom prst="arc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Straight Connector 48"/>
          <p:cNvCxnSpPr>
            <a:endCxn id="39" idx="0"/>
          </p:cNvCxnSpPr>
          <p:nvPr/>
        </p:nvCxnSpPr>
        <p:spPr>
          <a:xfrm>
            <a:off x="2303748" y="1970623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0" idx="0"/>
          </p:cNvCxnSpPr>
          <p:nvPr/>
        </p:nvCxnSpPr>
        <p:spPr>
          <a:xfrm flipH="1">
            <a:off x="3272757" y="2060848"/>
            <a:ext cx="3000" cy="114778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 52"/>
          <p:cNvSpPr/>
          <p:nvPr/>
        </p:nvSpPr>
        <p:spPr>
          <a:xfrm>
            <a:off x="3201827" y="1946289"/>
            <a:ext cx="2120016" cy="2507495"/>
          </a:xfrm>
          <a:prstGeom prst="arc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6235977" y="206084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endCxn id="43" idx="0"/>
          </p:cNvCxnSpPr>
          <p:nvPr/>
        </p:nvCxnSpPr>
        <p:spPr>
          <a:xfrm>
            <a:off x="7236296" y="2027444"/>
            <a:ext cx="0" cy="118118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8208404" y="206084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Arc 57"/>
          <p:cNvSpPr/>
          <p:nvPr/>
        </p:nvSpPr>
        <p:spPr>
          <a:xfrm rot="16200000">
            <a:off x="891997" y="1540502"/>
            <a:ext cx="827227" cy="1687470"/>
          </a:xfrm>
          <a:prstGeom prst="arc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8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579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24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2864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Mỗi số ứng với vạch thích hợp nào?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0100" y="1916832"/>
            <a:ext cx="8864388" cy="2557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12616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240380" y="1813135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03748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2757" y="1785601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261835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245672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218229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236296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208404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0100" y="1275167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88352" y="125252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51720" y="12495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20729" y="125252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95936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04048" y="1275167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66201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84268" y="12495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956376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17" y="236580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17978" y="3212976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11 000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859622" y="236580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12 000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28631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13 000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817709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14 000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801546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15 000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792170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17 000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774103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16 000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764278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18 000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Straight Connector 48"/>
          <p:cNvCxnSpPr>
            <a:endCxn id="39" idx="0"/>
          </p:cNvCxnSpPr>
          <p:nvPr/>
        </p:nvCxnSpPr>
        <p:spPr>
          <a:xfrm>
            <a:off x="2303748" y="1970623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0" idx="0"/>
          </p:cNvCxnSpPr>
          <p:nvPr/>
        </p:nvCxnSpPr>
        <p:spPr>
          <a:xfrm flipH="1">
            <a:off x="3272757" y="2060848"/>
            <a:ext cx="3000" cy="114778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235977" y="206084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endCxn id="43" idx="0"/>
          </p:cNvCxnSpPr>
          <p:nvPr/>
        </p:nvCxnSpPr>
        <p:spPr>
          <a:xfrm>
            <a:off x="7236296" y="2027444"/>
            <a:ext cx="0" cy="118118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8208404" y="206084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07884" y="206084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1232608" y="1970623"/>
            <a:ext cx="3000" cy="114778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264160" y="2071671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245426" y="2019213"/>
            <a:ext cx="0" cy="118118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27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579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24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2864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Mỗi số ứng với vạch thích hợp nào?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0100" y="1916832"/>
            <a:ext cx="8864388" cy="2557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12616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240380" y="1813135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03748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2757" y="1785601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261835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245672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218229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236296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208404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0100" y="1275167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88352" y="125252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51720" y="12495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20729" y="125252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95936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04048" y="1275167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66201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84268" y="12495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956376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17" y="236580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11 000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17978" y="3212976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12 000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859622" y="236580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13 000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28631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14 000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817709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15 000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801546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16 000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792170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18 000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774103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17 000</a:t>
            </a:r>
            <a:endParaRPr lang="vi-VN" sz="20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764278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19 000</a:t>
            </a:r>
            <a:endParaRPr lang="vi-VN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Straight Connector 48"/>
          <p:cNvCxnSpPr>
            <a:endCxn id="39" idx="0"/>
          </p:cNvCxnSpPr>
          <p:nvPr/>
        </p:nvCxnSpPr>
        <p:spPr>
          <a:xfrm>
            <a:off x="2303748" y="1970623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0" idx="0"/>
          </p:cNvCxnSpPr>
          <p:nvPr/>
        </p:nvCxnSpPr>
        <p:spPr>
          <a:xfrm flipH="1">
            <a:off x="3272757" y="2060848"/>
            <a:ext cx="3000" cy="114778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235977" y="206084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endCxn id="43" idx="0"/>
          </p:cNvCxnSpPr>
          <p:nvPr/>
        </p:nvCxnSpPr>
        <p:spPr>
          <a:xfrm>
            <a:off x="7236296" y="2027444"/>
            <a:ext cx="0" cy="118118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8208404" y="206084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07884" y="206084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1232608" y="1970623"/>
            <a:ext cx="3000" cy="114778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264160" y="2071671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245426" y="2019213"/>
            <a:ext cx="0" cy="118118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92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42&quot;&gt;&lt;property id=&quot;20148&quot; value=&quot;5&quot;/&gt;&lt;property id=&quot;20300&quot; value=&quot;Slide 2&quot;/&gt;&lt;property id=&quot;20307&quot; value=&quot;258&quot;/&gt;&lt;/object&gt;&lt;object type=&quot;3&quot; unique_id=&quot;10043&quot;&gt;&lt;property id=&quot;20148&quot; value=&quot;5&quot;/&gt;&lt;property id=&quot;20300&quot; value=&quot;Slide 3&quot;/&gt;&lt;property id=&quot;20307&quot; value=&quot;259&quot;/&gt;&lt;/object&gt;&lt;object type=&quot;3&quot; unique_id=&quot;10044&quot;&gt;&lt;property id=&quot;20148&quot; value=&quot;5&quot;/&gt;&lt;property id=&quot;20300&quot; value=&quot;Slide 4&quot;/&gt;&lt;property id=&quot;20307&quot; value=&quot;261&quot;/&gt;&lt;/object&gt;&lt;object type=&quot;3&quot; unique_id=&quot;10045&quot;&gt;&lt;property id=&quot;20148&quot; value=&quot;5&quot;/&gt;&lt;property id=&quot;20300&quot; value=&quot;Slide 5&quot;/&gt;&lt;property id=&quot;20307&quot; value=&quot;262&quot;/&gt;&lt;/object&gt;&lt;object type=&quot;3&quot; unique_id=&quot;10046&quot;&gt;&lt;property id=&quot;20148&quot; value=&quot;5&quot;/&gt;&lt;property id=&quot;20300&quot; value=&quot;Slide 12&quot;/&gt;&lt;property id=&quot;20307&quot; value=&quot;260&quot;/&gt;&lt;/object&gt;&lt;object type=&quot;3&quot; unique_id=&quot;10135&quot;&gt;&lt;property id=&quot;20148&quot; value=&quot;5&quot;/&gt;&lt;property id=&quot;20300&quot; value=&quot;Slide 6&quot;/&gt;&lt;property id=&quot;20307&quot; value=&quot;263&quot;/&gt;&lt;/object&gt;&lt;object type=&quot;3&quot; unique_id=&quot;10136&quot;&gt;&lt;property id=&quot;20148&quot; value=&quot;5&quot;/&gt;&lt;property id=&quot;20300&quot; value=&quot;Slide 7&quot;/&gt;&lt;property id=&quot;20307&quot; value=&quot;264&quot;/&gt;&lt;/object&gt;&lt;object type=&quot;3&quot; unique_id=&quot;10137&quot;&gt;&lt;property id=&quot;20148&quot; value=&quot;5&quot;/&gt;&lt;property id=&quot;20300&quot; value=&quot;Slide 8&quot;/&gt;&lt;property id=&quot;20307&quot; value=&quot;265&quot;/&gt;&lt;/object&gt;&lt;object type=&quot;3&quot; unique_id=&quot;10138&quot;&gt;&lt;property id=&quot;20148&quot; value=&quot;5&quot;/&gt;&lt;property id=&quot;20300&quot; value=&quot;Slide 9&quot;/&gt;&lt;property id=&quot;20307&quot; value=&quot;266&quot;/&gt;&lt;/object&gt;&lt;object type=&quot;3&quot; unique_id=&quot;10139&quot;&gt;&lt;property id=&quot;20148&quot; value=&quot;5&quot;/&gt;&lt;property id=&quot;20300&quot; value=&quot;Slide 10&quot;/&gt;&lt;property id=&quot;20307&quot; value=&quot;267&quot;/&gt;&lt;/object&gt;&lt;object type=&quot;3&quot; unique_id=&quot;10140&quot;&gt;&lt;property id=&quot;20148&quot; value=&quot;5&quot;/&gt;&lt;property id=&quot;20300&quot; value=&quot;Slide 13&quot;/&gt;&lt;property id=&quot;20307&quot; value=&quot;268&quot;/&gt;&lt;/object&gt;&lt;object type=&quot;3&quot; unique_id=&quot;10141&quot;&gt;&lt;property id=&quot;20148&quot; value=&quot;5&quot;/&gt;&lt;property id=&quot;20300&quot; value=&quot;Slide 14&quot;/&gt;&lt;property id=&quot;20307&quot; value=&quot;269&quot;/&gt;&lt;/object&gt;&lt;object type=&quot;3&quot; unique_id=&quot;10142&quot;&gt;&lt;property id=&quot;20148&quot; value=&quot;5&quot;/&gt;&lt;property id=&quot;20300&quot; value=&quot;Slide 15&quot;/&gt;&lt;property id=&quot;20307&quot; value=&quot;271&quot;/&gt;&lt;/object&gt;&lt;object type=&quot;3&quot; unique_id=&quot;10143&quot;&gt;&lt;property id=&quot;20148&quot; value=&quot;5&quot;/&gt;&lt;property id=&quot;20300&quot; value=&quot;Slide 16&quot;/&gt;&lt;property id=&quot;20307&quot; value=&quot;270&quot;/&gt;&lt;/object&gt;&lt;object type=&quot;3&quot; unique_id=&quot;10180&quot;&gt;&lt;property id=&quot;20148&quot; value=&quot;5&quot;/&gt;&lt;property id=&quot;20300&quot; value=&quot;Slide 11&quot;/&gt;&lt;property id=&quot;20307&quot; value=&quot;272&quot;/&gt;&lt;/object&gt;&lt;object type=&quot;3&quot; unique_id=&quot;21911&quot;&gt;&lt;property id=&quot;20148&quot; value=&quot;5&quot;/&gt;&lt;property id=&quot;20300&quot; value=&quot;Slide 1&quot;/&gt;&lt;property id=&quot;20307&quot; value=&quot;27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579</Words>
  <Application>Microsoft Office PowerPoint</Application>
  <PresentationFormat>On-screen Show (4:3)</PresentationFormat>
  <Paragraphs>218</Paragraphs>
  <Slides>15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user</cp:lastModifiedBy>
  <cp:revision>24</cp:revision>
  <dcterms:created xsi:type="dcterms:W3CDTF">2017-03-14T03:50:01Z</dcterms:created>
  <dcterms:modified xsi:type="dcterms:W3CDTF">2021-03-19T06:23:12Z</dcterms:modified>
</cp:coreProperties>
</file>