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2" r:id="rId2"/>
    <p:sldId id="257" r:id="rId3"/>
    <p:sldId id="258" r:id="rId4"/>
    <p:sldId id="259" r:id="rId5"/>
    <p:sldId id="260" r:id="rId6"/>
    <p:sldId id="261" r:id="rId7"/>
    <p:sldId id="269" r:id="rId8"/>
    <p:sldId id="270" r:id="rId9"/>
    <p:sldId id="263" r:id="rId10"/>
    <p:sldId id="271"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4/8/2021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1</a:t>
            </a:fld>
            <a:endParaRPr lang="zh-CN" altLang="en-US"/>
          </a:p>
        </p:txBody>
      </p:sp>
    </p:spTree>
    <p:extLst>
      <p:ext uri="{BB962C8B-B14F-4D97-AF65-F5344CB8AC3E}">
        <p14:creationId xmlns:p14="http://schemas.microsoft.com/office/powerpoint/2010/main" val="261611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4</a:t>
            </a:fld>
            <a:endParaRPr lang="en-US"/>
          </a:p>
        </p:txBody>
      </p:sp>
    </p:spTree>
    <p:extLst>
      <p:ext uri="{BB962C8B-B14F-4D97-AF65-F5344CB8AC3E}">
        <p14:creationId xmlns:p14="http://schemas.microsoft.com/office/powerpoint/2010/main" val="36387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4375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gif"/><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6686550" y="1316766"/>
            <a:ext cx="2457450" cy="1892300"/>
          </a:xfrm>
          <a:prstGeom prst="rect">
            <a:avLst/>
          </a:prstGeom>
        </p:spPr>
      </p:pic>
      <p:pic>
        <p:nvPicPr>
          <p:cNvPr id="6" name="5"/>
          <p:cNvPicPr>
            <a:picLocks noChangeAspect="1"/>
          </p:cNvPicPr>
          <p:nvPr/>
        </p:nvPicPr>
        <p:blipFill rotWithShape="1">
          <a:blip r:embed="rId7">
            <a:extLst>
              <a:ext uri="{28A0092B-C50C-407E-A947-70E740481C1C}">
                <a14:useLocalDpi xmlns:a14="http://schemas.microsoft.com/office/drawing/2010/main" val="0"/>
              </a:ext>
            </a:extLst>
          </a:blip>
          <a:srcRect l="9168" t="2037" r="6249"/>
          <a:stretch/>
        </p:blipFill>
        <p:spPr>
          <a:xfrm>
            <a:off x="0" y="-211744"/>
            <a:ext cx="9091239" cy="7033796"/>
          </a:xfrm>
          <a:prstGeom prst="rect">
            <a:avLst/>
          </a:prstGeom>
        </p:spPr>
      </p:pic>
      <p:pic>
        <p:nvPicPr>
          <p:cNvPr id="7" name="6"/>
          <p:cNvPicPr>
            <a:picLocks noChangeAspect="1"/>
          </p:cNvPicPr>
          <p:nvPr/>
        </p:nvPicPr>
        <p:blipFill rotWithShape="1">
          <a:blip r:embed="rId8">
            <a:extLst>
              <a:ext uri="{28A0092B-C50C-407E-A947-70E740481C1C}">
                <a14:useLocalDpi xmlns:a14="http://schemas.microsoft.com/office/drawing/2010/main" val="0"/>
              </a:ext>
            </a:extLst>
          </a:blip>
          <a:srcRect l="84791" t="53519" r="1" b="6482"/>
          <a:stretch/>
        </p:blipFill>
        <p:spPr>
          <a:xfrm>
            <a:off x="7753350" y="3670301"/>
            <a:ext cx="1390650" cy="2743201"/>
          </a:xfrm>
          <a:prstGeom prst="rect">
            <a:avLst/>
          </a:prstGeom>
        </p:spPr>
      </p:pic>
      <p:pic>
        <p:nvPicPr>
          <p:cNvPr id="8" name="7"/>
          <p:cNvPicPr>
            <a:picLocks noChangeAspect="1"/>
          </p:cNvPicPr>
          <p:nvPr/>
        </p:nvPicPr>
        <p:blipFill rotWithShape="1">
          <a:blip r:embed="rId9">
            <a:extLst>
              <a:ext uri="{28A0092B-C50C-407E-A947-70E740481C1C}">
                <a14:useLocalDpi xmlns:a14="http://schemas.microsoft.com/office/drawing/2010/main" val="0"/>
              </a:ext>
            </a:extLst>
          </a:blip>
          <a:srcRect t="71667" r="82708" b="15370"/>
          <a:stretch/>
        </p:blipFill>
        <p:spPr>
          <a:xfrm>
            <a:off x="0" y="4914900"/>
            <a:ext cx="1581150" cy="889000"/>
          </a:xfrm>
          <a:prstGeom prst="rect">
            <a:avLst/>
          </a:prstGeom>
        </p:spPr>
      </p:pic>
      <p:pic>
        <p:nvPicPr>
          <p:cNvPr id="9" name="8"/>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179512" y="51097"/>
            <a:ext cx="2457450" cy="1892300"/>
          </a:xfrm>
          <a:prstGeom prst="rect">
            <a:avLst/>
          </a:prstGeom>
        </p:spPr>
      </p:pic>
      <p:sp>
        <p:nvSpPr>
          <p:cNvPr id="12" name="TextBox 11"/>
          <p:cNvSpPr txBox="1"/>
          <p:nvPr/>
        </p:nvSpPr>
        <p:spPr>
          <a:xfrm>
            <a:off x="12573000" y="4286275"/>
            <a:ext cx="152400" cy="10926068"/>
          </a:xfrm>
          <a:prstGeom prst="rect">
            <a:avLst/>
          </a:prstGeom>
          <a:noFill/>
        </p:spPr>
        <p:txBody>
          <a:bodyPr wrap="square" rtlCol="0">
            <a:spAutoFit/>
          </a:bodyPr>
          <a:lstStyle/>
          <a:p>
            <a:pPr algn="ctr"/>
            <a:r>
              <a:rPr lang="vi-VN" altLang="zh-CN"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Tiết:</a:t>
            </a:r>
            <a:r>
              <a:rPr lang="en-US" altLang="zh-CN"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4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Toán</a:t>
            </a:r>
            <a:endParaRPr lang="vi-VN" altLang="zh-CN"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a:p>
            <a:pPr algn="ctr"/>
            <a:r>
              <a:rPr lang="vi-VN"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Lớp</a:t>
            </a:r>
            <a:r>
              <a:rPr lang="en-US"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3</a:t>
            </a:r>
            <a:r>
              <a:rPr lang="vi-VN"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B </a:t>
            </a:r>
            <a:endParaRPr lang="vi-VN"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p:txBody>
      </p:sp>
      <p:sp>
        <p:nvSpPr>
          <p:cNvPr id="13" name="TextBox 12"/>
          <p:cNvSpPr txBox="1"/>
          <p:nvPr/>
        </p:nvSpPr>
        <p:spPr>
          <a:xfrm>
            <a:off x="790575" y="2175990"/>
            <a:ext cx="7439025" cy="1145263"/>
          </a:xfrm>
          <a:prstGeom prst="rect">
            <a:avLst/>
          </a:prstGeom>
          <a:noFill/>
        </p:spPr>
        <p:txBody>
          <a:bodyPr wrap="square" rtlCol="0">
            <a:prstTxWarp prst="textCanUp">
              <a:avLst/>
            </a:prstTxWarp>
            <a:spAutoFit/>
          </a:bodyPr>
          <a:lstStyle/>
          <a:p>
            <a:pPr algn="ctr"/>
            <a:endParaRPr lang="vi-VN" altLang="zh-CN" sz="5867" b="1" dirty="0">
              <a:ln w="9525">
                <a:solidFill>
                  <a:schemeClr val="bg1"/>
                </a:solidFill>
                <a:prstDash val="solid"/>
              </a:ln>
              <a:solidFill>
                <a:schemeClr val="accent5"/>
              </a:solidFill>
              <a:effectLst>
                <a:outerShdw blurRad="50800" dist="38100" algn="l" rotWithShape="0">
                  <a:prstClr val="black">
                    <a:alpha val="40000"/>
                  </a:prstClr>
                </a:outerShdw>
              </a:effectLst>
              <a:latin typeface="Times New Roman" panose="02020603050405020304" pitchFamily="18" charset="0"/>
              <a:ea typeface="华文琥珀" pitchFamily="2" charset="-122"/>
              <a:cs typeface="Times New Roman" panose="02020603050405020304" pitchFamily="18" charset="0"/>
            </a:endParaRPr>
          </a:p>
        </p:txBody>
      </p:sp>
      <p:pic>
        <p:nvPicPr>
          <p:cNvPr id="19" name="18"/>
          <p:cNvPicPr>
            <a:picLocks noChangeAspect="1"/>
          </p:cNvPicPr>
          <p:nvPr/>
        </p:nvPicPr>
        <p:blipFill rotWithShape="1">
          <a:blip r:embed="rId10">
            <a:extLst>
              <a:ext uri="{28A0092B-C50C-407E-A947-70E740481C1C}">
                <a14:useLocalDpi xmlns:a14="http://schemas.microsoft.com/office/drawing/2010/main" val="0"/>
              </a:ext>
            </a:extLst>
          </a:blip>
          <a:srcRect t="80593"/>
          <a:stretch/>
        </p:blipFill>
        <p:spPr>
          <a:xfrm>
            <a:off x="0" y="5527040"/>
            <a:ext cx="9144000" cy="1330960"/>
          </a:xfrm>
          <a:prstGeom prst="rect">
            <a:avLst/>
          </a:prstGeom>
        </p:spPr>
      </p:pic>
      <p:pic>
        <p:nvPicPr>
          <p:cNvPr id="20" name="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766" y="3964385"/>
            <a:ext cx="2340768" cy="3176899"/>
          </a:xfrm>
          <a:prstGeom prst="rect">
            <a:avLst/>
          </a:prstGeom>
        </p:spPr>
      </p:pic>
      <p:grpSp>
        <p:nvGrpSpPr>
          <p:cNvPr id="3" name="2 2"/>
          <p:cNvGrpSpPr/>
          <p:nvPr/>
        </p:nvGrpSpPr>
        <p:grpSpPr>
          <a:xfrm>
            <a:off x="6536887" y="5493559"/>
            <a:ext cx="2432925" cy="1352104"/>
            <a:chOff x="-4212976" y="2200858"/>
            <a:chExt cx="4086225" cy="2609267"/>
          </a:xfrm>
        </p:grpSpPr>
        <p:pic>
          <p:nvPicPr>
            <p:cNvPr id="16" name="图片 15"/>
            <p:cNvPicPr>
              <a:picLocks noChangeAspect="1"/>
            </p:cNvPicPr>
            <p:nvPr/>
          </p:nvPicPr>
          <p:blipFill rotWithShape="1">
            <a:blip r:embed="rId12" cstate="print">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 name="TextBox 1"/>
            <p:cNvSpPr txBox="1"/>
            <p:nvPr/>
          </p:nvSpPr>
          <p:spPr>
            <a:xfrm>
              <a:off x="-2724837" y="3691077"/>
              <a:ext cx="310265" cy="890913"/>
            </a:xfrm>
            <a:prstGeom prst="rect">
              <a:avLst/>
            </a:prstGeom>
            <a:noFill/>
          </p:spPr>
          <p:txBody>
            <a:bodyPr wrap="none" rtlCol="0">
              <a:spAutoFit/>
            </a:bodyPr>
            <a:lstStyle/>
            <a:p>
              <a:endParaRPr lang="vi-VN" altLang="zh-CN" sz="24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1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67200" y="-1275523"/>
            <a:ext cx="609600" cy="812800"/>
          </a:xfrm>
          <a:prstGeom prst="rect">
            <a:avLst/>
          </a:prstGeom>
        </p:spPr>
      </p:pic>
      <p:pic>
        <p:nvPicPr>
          <p:cNvPr id="17" name="Picture 29" descr="200463042511690xy"/>
          <p:cNvPicPr>
            <a:picLocks noChangeAspect="1" noChangeArrowheads="1" noCrop="1"/>
          </p:cNvPicPr>
          <p:nvPr/>
        </p:nvPicPr>
        <p:blipFill>
          <a:blip r:embed="rId14"/>
          <a:srcRect/>
          <a:stretch>
            <a:fillRect/>
          </a:stretch>
        </p:blipFill>
        <p:spPr bwMode="auto">
          <a:xfrm>
            <a:off x="133077" y="1482145"/>
            <a:ext cx="2550319" cy="4038600"/>
          </a:xfrm>
          <a:prstGeom prst="rect">
            <a:avLst/>
          </a:prstGeom>
          <a:noFill/>
          <a:ln w="9525">
            <a:noFill/>
            <a:miter lim="800000"/>
            <a:headEnd/>
            <a:tailEnd/>
          </a:ln>
        </p:spPr>
      </p:pic>
      <p:pic>
        <p:nvPicPr>
          <p:cNvPr id="18" name="Picture 20" descr="Blue_rose"/>
          <p:cNvPicPr>
            <a:picLocks noChangeAspect="1" noChangeArrowheads="1" noCrop="1"/>
          </p:cNvPicPr>
          <p:nvPr/>
        </p:nvPicPr>
        <p:blipFill>
          <a:blip r:embed="rId15"/>
          <a:srcRect/>
          <a:stretch>
            <a:fillRect/>
          </a:stretch>
        </p:blipFill>
        <p:spPr bwMode="auto">
          <a:xfrm>
            <a:off x="5511687" y="5506720"/>
            <a:ext cx="766763" cy="1371600"/>
          </a:xfrm>
          <a:prstGeom prst="rect">
            <a:avLst/>
          </a:prstGeom>
          <a:noFill/>
          <a:ln w="9525">
            <a:noFill/>
            <a:miter lim="800000"/>
            <a:headEnd/>
            <a:tailEnd/>
          </a:ln>
        </p:spPr>
      </p:pic>
      <p:sp>
        <p:nvSpPr>
          <p:cNvPr id="21" name="Rectangle 20"/>
          <p:cNvSpPr/>
          <p:nvPr/>
        </p:nvSpPr>
        <p:spPr>
          <a:xfrm>
            <a:off x="12039600" y="2716615"/>
            <a:ext cx="228600" cy="27669113"/>
          </a:xfrm>
          <a:prstGeom prst="rect">
            <a:avLst/>
          </a:prstGeom>
        </p:spPr>
        <p:txBody>
          <a:bodyPr wrap="square">
            <a:spAutoFit/>
          </a:bodyPr>
          <a:lstStyle/>
          <a:p>
            <a:pPr algn="ctr">
              <a:defRPr/>
            </a:pPr>
            <a:r>
              <a:rPr lang="en-US" sz="3200" b="1" i="1" spc="50" dirty="0" smtClean="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NHIỆT LIỆT CHÀO MỪNG QUÝ THẦY CÔ GIÁO VỀ DỰ GIỜ THĂM LỚP</a:t>
            </a:r>
            <a:endParaRPr lang="en-US" sz="3200" b="1" i="1" spc="50" dirty="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endParaRPr>
          </a:p>
        </p:txBody>
      </p:sp>
      <p:sp>
        <p:nvSpPr>
          <p:cNvPr id="11" name="TextBox 10"/>
          <p:cNvSpPr txBox="1"/>
          <p:nvPr/>
        </p:nvSpPr>
        <p:spPr>
          <a:xfrm>
            <a:off x="304799" y="1316766"/>
            <a:ext cx="8775553" cy="923330"/>
          </a:xfrm>
          <a:prstGeom prst="rect">
            <a:avLst/>
          </a:prstGeom>
          <a:noFill/>
        </p:spPr>
        <p:txBody>
          <a:bodyPr wrap="square" rtlCol="0">
            <a:spAutoFit/>
          </a:bodyPr>
          <a:lstStyle/>
          <a:p>
            <a:r>
              <a:rPr lang="en-US" sz="5400" b="1" dirty="0" smtClean="0">
                <a:solidFill>
                  <a:srgbClr val="C00000"/>
                </a:solidFill>
              </a:rPr>
              <a:t>   </a:t>
            </a:r>
            <a:r>
              <a:rPr lang="vi-VN" sz="5400" b="1" dirty="0" smtClean="0">
                <a:solidFill>
                  <a:srgbClr val="C00000"/>
                </a:solidFill>
              </a:rPr>
              <a:t>TIỀN </a:t>
            </a:r>
            <a:r>
              <a:rPr lang="vi-VN" sz="5400" b="1" dirty="0" smtClean="0">
                <a:solidFill>
                  <a:srgbClr val="C00000"/>
                </a:solidFill>
              </a:rPr>
              <a:t>VIỆT NAM ( Tr 157 </a:t>
            </a:r>
            <a:r>
              <a:rPr lang="vi-VN" sz="5400" dirty="0" smtClean="0"/>
              <a:t>)</a:t>
            </a:r>
            <a:endParaRPr lang="en-US" sz="5400" dirty="0"/>
          </a:p>
        </p:txBody>
      </p:sp>
      <p:sp>
        <p:nvSpPr>
          <p:cNvPr id="22" name="TextBox 21"/>
          <p:cNvSpPr txBox="1"/>
          <p:nvPr/>
        </p:nvSpPr>
        <p:spPr>
          <a:xfrm>
            <a:off x="3429000" y="2717898"/>
            <a:ext cx="3993920" cy="523220"/>
          </a:xfrm>
          <a:prstGeom prst="rect">
            <a:avLst/>
          </a:prstGeom>
          <a:noFill/>
        </p:spPr>
        <p:txBody>
          <a:bodyPr wrap="square" rtlCol="0">
            <a:spAutoFit/>
          </a:bodyPr>
          <a:lstStyle/>
          <a:p>
            <a:r>
              <a:rPr lang="vi-VN" sz="2800" b="1" dirty="0" smtClean="0">
                <a:solidFill>
                  <a:schemeClr val="bg2">
                    <a:lumMod val="10000"/>
                  </a:schemeClr>
                </a:solidFill>
              </a:rPr>
              <a:t>MÔN : TOÁN</a:t>
            </a:r>
            <a:endParaRPr lang="en-US" sz="2800" b="1" dirty="0">
              <a:solidFill>
                <a:schemeClr val="bg2">
                  <a:lumMod val="10000"/>
                </a:schemeClr>
              </a:solidFill>
            </a:endParaRPr>
          </a:p>
        </p:txBody>
      </p:sp>
      <p:sp>
        <p:nvSpPr>
          <p:cNvPr id="25" name="TextBox 24"/>
          <p:cNvSpPr txBox="1"/>
          <p:nvPr/>
        </p:nvSpPr>
        <p:spPr>
          <a:xfrm>
            <a:off x="3810000" y="3501445"/>
            <a:ext cx="2667000" cy="830997"/>
          </a:xfrm>
          <a:prstGeom prst="rect">
            <a:avLst/>
          </a:prstGeom>
          <a:noFill/>
        </p:spPr>
        <p:txBody>
          <a:bodyPr wrap="square" rtlCol="0">
            <a:spAutoFit/>
          </a:bodyPr>
          <a:lstStyle/>
          <a:p>
            <a:r>
              <a:rPr lang="vi-VN" sz="4800" b="1" dirty="0" smtClean="0">
                <a:solidFill>
                  <a:srgbClr val="FF0000"/>
                </a:solidFill>
              </a:rPr>
              <a:t>LỚP </a:t>
            </a:r>
            <a:r>
              <a:rPr lang="vi-VN" sz="4800" b="1" dirty="0" smtClean="0">
                <a:solidFill>
                  <a:srgbClr val="FF0000"/>
                </a:solidFill>
              </a:rPr>
              <a:t>3</a:t>
            </a:r>
            <a:endParaRPr lang="en-US" sz="4800" b="1" dirty="0">
              <a:solidFill>
                <a:srgbClr val="FF0000"/>
              </a:solidFill>
            </a:endParaRPr>
          </a:p>
        </p:txBody>
      </p:sp>
    </p:spTree>
    <p:extLst>
      <p:ext uri="{BB962C8B-B14F-4D97-AF65-F5344CB8AC3E}">
        <p14:creationId xmlns:p14="http://schemas.microsoft.com/office/powerpoint/2010/main" val="3426430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ppt_x"/>
                                          </p:val>
                                        </p:tav>
                                        <p:tav tm="100000">
                                          <p:val>
                                            <p:strVal val="#ppt_x"/>
                                          </p:val>
                                        </p:tav>
                                      </p:tavLst>
                                    </p:anim>
                                    <p:anim calcmode="lin" valueType="num">
                                      <p:cBhvr additive="base">
                                        <p:cTn id="32"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4000" fill="hold"/>
                                        <p:tgtEl>
                                          <p:spTgt spid="3"/>
                                        </p:tgtEl>
                                        <p:attrNameLst>
                                          <p:attrName>ppt_x</p:attrName>
                                        </p:attrNameLst>
                                      </p:cBhvr>
                                      <p:tavLst>
                                        <p:tav tm="0">
                                          <p:val>
                                            <p:strVal val="1+#ppt_w/2"/>
                                          </p:val>
                                        </p:tav>
                                        <p:tav tm="100000">
                                          <p:val>
                                            <p:strVal val="#ppt_x"/>
                                          </p:val>
                                        </p:tav>
                                      </p:tavLst>
                                    </p:anim>
                                    <p:anim calcmode="lin" valueType="num">
                                      <p:cBhvr additive="base">
                                        <p:cTn id="42" dur="4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750" fill="hold"/>
                                        <p:tgtEl>
                                          <p:spTgt spid="20"/>
                                        </p:tgtEl>
                                        <p:attrNameLst>
                                          <p:attrName>ppt_x</p:attrName>
                                        </p:attrNameLst>
                                      </p:cBhvr>
                                      <p:tavLst>
                                        <p:tav tm="0">
                                          <p:val>
                                            <p:strVal val="1+#ppt_w/2"/>
                                          </p:val>
                                        </p:tav>
                                        <p:tav tm="100000">
                                          <p:val>
                                            <p:strVal val="#ppt_x"/>
                                          </p:val>
                                        </p:tav>
                                      </p:tavLst>
                                    </p:anim>
                                    <p:anim calcmode="lin" valueType="num">
                                      <p:cBhvr additive="base">
                                        <p:cTn id="48" dur="2750" fill="hold"/>
                                        <p:tgtEl>
                                          <p:spTgt spid="20"/>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nodePh="1">
                                  <p:stCondLst>
                                    <p:cond delay="1250"/>
                                  </p:stCondLst>
                                  <p:endCondLst>
                                    <p:cond evt="begin" delay="0">
                                      <p:tn val="49"/>
                                    </p:cond>
                                  </p:end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0"/>
                                        <p:tgtEl>
                                          <p:spTgt spid="13"/>
                                        </p:tgtEl>
                                      </p:cBhvr>
                                    </p:animEffect>
                                  </p:childTnLst>
                                </p:cTn>
                              </p:par>
                              <p:par>
                                <p:cTn id="52" presetID="30" presetClass="entr" presetSubtype="0" fill="hold" grpId="0" nodeType="withEffect">
                                  <p:stCondLst>
                                    <p:cond delay="325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800" decel="100000"/>
                                        <p:tgtEl>
                                          <p:spTgt spid="12"/>
                                        </p:tgtEl>
                                      </p:cBhvr>
                                    </p:animEffect>
                                    <p:anim calcmode="lin" valueType="num">
                                      <p:cBhvr>
                                        <p:cTn id="55" dur="800" decel="100000" fill="hold"/>
                                        <p:tgtEl>
                                          <p:spTgt spid="12"/>
                                        </p:tgtEl>
                                        <p:attrNameLst>
                                          <p:attrName>style.rotation</p:attrName>
                                        </p:attrNameLst>
                                      </p:cBhvr>
                                      <p:tavLst>
                                        <p:tav tm="0">
                                          <p:val>
                                            <p:fltVal val="-90"/>
                                          </p:val>
                                        </p:tav>
                                        <p:tav tm="100000">
                                          <p:val>
                                            <p:fltVal val="0"/>
                                          </p:val>
                                        </p:tav>
                                      </p:tavLst>
                                    </p:anim>
                                    <p:anim calcmode="lin" valueType="num">
                                      <p:cBhvr>
                                        <p:cTn id="56" dur="800" decel="100000" fill="hold"/>
                                        <p:tgtEl>
                                          <p:spTgt spid="12"/>
                                        </p:tgtEl>
                                        <p:attrNameLst>
                                          <p:attrName>ppt_x</p:attrName>
                                        </p:attrNameLst>
                                      </p:cBhvr>
                                      <p:tavLst>
                                        <p:tav tm="0">
                                          <p:val>
                                            <p:strVal val="#ppt_x+0.4"/>
                                          </p:val>
                                        </p:tav>
                                        <p:tav tm="100000">
                                          <p:val>
                                            <p:strVal val="#ppt_x-0.05"/>
                                          </p:val>
                                        </p:tav>
                                      </p:tavLst>
                                    </p:anim>
                                    <p:anim calcmode="lin" valueType="num">
                                      <p:cBhvr>
                                        <p:cTn id="57" dur="800" decel="100000" fill="hold"/>
                                        <p:tgtEl>
                                          <p:spTgt spid="12"/>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60" fill="hold" display="0">
                  <p:stCondLst>
                    <p:cond delay="indefinite"/>
                  </p:stCondLst>
                  <p:endCondLst>
                    <p:cond evt="onStopAudio" delay="0">
                      <p:tgtEl>
                        <p:sldTgt/>
                      </p:tgtEl>
                    </p:cond>
                  </p:endCondLst>
                </p:cTn>
                <p:tgtEl>
                  <p:spTgt spid="14"/>
                </p:tgtEl>
              </p:cMediaNode>
            </p:audio>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8" y="381000"/>
            <a:ext cx="8458201" cy="769441"/>
          </a:xfrm>
          <a:prstGeom prst="rect">
            <a:avLst/>
          </a:prstGeom>
          <a:noFill/>
        </p:spPr>
        <p:txBody>
          <a:bodyPr wrap="square" rtlCol="0">
            <a:spAutoFit/>
          </a:bodyPr>
          <a:lstStyle/>
          <a:p>
            <a:pPr algn="just"/>
            <a:r>
              <a:rPr lang="en-US" sz="2200" b="1" dirty="0" err="1" smtClean="0">
                <a:latin typeface="Times New Roman" pitchFamily="18" charset="0"/>
                <a:cs typeface="Times New Roman" pitchFamily="18" charset="0"/>
              </a:rPr>
              <a:t>2.</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cuốn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vở</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1200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bảng</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5946325"/>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471930">
                  <a:extLst>
                    <a:ext uri="{9D8B030D-6E8A-4147-A177-3AD203B41FA5}">
                      <a16:colId xmlns:a16="http://schemas.microsoft.com/office/drawing/2014/main" xmlns="" val="20001"/>
                    </a:ext>
                  </a:extLst>
                </a:gridCol>
                <a:gridCol w="149987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tblGrid>
              <a:tr h="762000">
                <a:tc>
                  <a:txBody>
                    <a:bodyPr/>
                    <a:lstStyle/>
                    <a:p>
                      <a:pPr algn="ctr">
                        <a:lnSpc>
                          <a:spcPct val="150000"/>
                        </a:lnSpc>
                      </a:pPr>
                      <a:r>
                        <a:rPr lang="en-US" sz="2000" dirty="0" err="1" smtClean="0">
                          <a:solidFill>
                            <a:schemeClr val="tx1"/>
                          </a:solidFill>
                          <a:latin typeface="Times New Roman" pitchFamily="18" charset="0"/>
                          <a:cs typeface="Times New Roman" pitchFamily="18" charset="0"/>
                        </a:rPr>
                        <a:t>Số</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tiền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dirty="0" smtClean="0">
                          <a:solidFill>
                            <a:schemeClr val="tx1"/>
                          </a:solidFill>
                          <a:latin typeface="Times New Roman" pitchFamily="18" charset="0"/>
                          <a:cs typeface="Times New Roman" pitchFamily="18" charset="0"/>
                        </a:rPr>
                        <a:t>1 </a:t>
                      </a:r>
                      <a:r>
                        <a:rPr lang="en-US" sz="2000" dirty="0" err="1" smtClean="0">
                          <a:solidFill>
                            <a:schemeClr val="tx1"/>
                          </a:solidFill>
                          <a:latin typeface="Times New Roman" pitchFamily="18" charset="0"/>
                          <a:cs typeface="Times New Roman" pitchFamily="18" charset="0"/>
                        </a:rPr>
                        <a:t>cuốn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2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3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4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85800">
                <a:tc>
                  <a:txBody>
                    <a:bodyPr/>
                    <a:lstStyle/>
                    <a:p>
                      <a:pPr algn="ctr">
                        <a:lnSpc>
                          <a:spcPct val="150000"/>
                        </a:lnSpc>
                      </a:pPr>
                      <a:r>
                        <a:rPr lang="en-US" sz="2000" b="1" smtClean="0">
                          <a:latin typeface="Times New Roman" pitchFamily="18" charset="0"/>
                          <a:cs typeface="Times New Roman" pitchFamily="18" charset="0"/>
                        </a:rPr>
                        <a:t>Thành</a:t>
                      </a:r>
                      <a:r>
                        <a:rPr lang="en-US" sz="2000" b="1" baseline="0" smtClean="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dirty="0" smtClean="0">
                          <a:solidFill>
                            <a:schemeClr val="tx1"/>
                          </a:solidFill>
                          <a:latin typeface="Times New Roman" pitchFamily="18" charset="0"/>
                          <a:cs typeface="Times New Roman" pitchFamily="18" charset="0"/>
                        </a:rPr>
                        <a:t>1200 </a:t>
                      </a:r>
                      <a:r>
                        <a:rPr lang="en-US" sz="2000" b="1"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3930460" y="2209620"/>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2400 đồng</a:t>
            </a:r>
            <a:endParaRPr lang="en-US" sz="2000" b="1">
              <a:solidFill>
                <a:srgbClr val="FF0000"/>
              </a:solidFill>
              <a:latin typeface="Times New Roman" pitchFamily="18" charset="0"/>
              <a:cs typeface="Times New Roman" pitchFamily="18" charset="0"/>
            </a:endParaRPr>
          </a:p>
        </p:txBody>
      </p:sp>
      <p:sp>
        <p:nvSpPr>
          <p:cNvPr id="7" name="TextBox 6"/>
          <p:cNvSpPr txBox="1"/>
          <p:nvPr/>
        </p:nvSpPr>
        <p:spPr>
          <a:xfrm>
            <a:off x="5400256"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3600 đồng</a:t>
            </a:r>
            <a:endParaRPr lang="en-US" sz="2000" b="1">
              <a:solidFill>
                <a:srgbClr val="FF0000"/>
              </a:solidFill>
              <a:latin typeface="Times New Roman" pitchFamily="18" charset="0"/>
              <a:cs typeface="Times New Roman" pitchFamily="18" charset="0"/>
            </a:endParaRPr>
          </a:p>
        </p:txBody>
      </p:sp>
      <p:sp>
        <p:nvSpPr>
          <p:cNvPr id="8" name="TextBox 7"/>
          <p:cNvSpPr txBox="1"/>
          <p:nvPr/>
        </p:nvSpPr>
        <p:spPr>
          <a:xfrm>
            <a:off x="6902382"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4800 đồng</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786861" y="3130582"/>
            <a:ext cx="5188087" cy="430887"/>
          </a:xfrm>
          <a:prstGeom prst="rect">
            <a:avLst/>
          </a:prstGeom>
          <a:noFill/>
        </p:spPr>
        <p:txBody>
          <a:bodyPr wrap="none" rtlCol="0">
            <a:spAutoFit/>
          </a:bodyPr>
          <a:lstStyle/>
          <a:p>
            <a:pPr algn="just"/>
            <a:r>
              <a:rPr lang="en-US" sz="2200" b="1" dirty="0" err="1" smtClean="0">
                <a:latin typeface="Times New Roman" pitchFamily="18" charset="0"/>
                <a:cs typeface="Times New Roman" pitchFamily="18" charset="0"/>
              </a:rPr>
              <a:t>4.</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theo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mẫu</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45327581"/>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370840">
                <a:tc rowSpan="2">
                  <a:txBody>
                    <a:bodyPr/>
                    <a:lstStyle/>
                    <a:p>
                      <a:pPr algn="ctr"/>
                      <a:r>
                        <a:rPr lang="en-US" sz="2000" b="1" dirty="0" err="1" smtClean="0">
                          <a:solidFill>
                            <a:schemeClr val="tx1"/>
                          </a:solidFill>
                          <a:latin typeface="Times New Roman" pitchFamily="18" charset="0"/>
                          <a:cs typeface="Times New Roman" pitchFamily="18" charset="0"/>
                        </a:rPr>
                        <a:t>Tổng</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số</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tiền</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smtClean="0">
                          <a:solidFill>
                            <a:schemeClr val="tx1"/>
                          </a:solidFill>
                          <a:latin typeface="Times New Roman" pitchFamily="18" charset="0"/>
                          <a:cs typeface="Times New Roman" pitchFamily="18" charset="0"/>
                        </a:rPr>
                        <a:t>Số</a:t>
                      </a:r>
                      <a:r>
                        <a:rPr lang="en-US" sz="2000" b="1" baseline="0" smtClean="0">
                          <a:solidFill>
                            <a:schemeClr val="tx1"/>
                          </a:solidFill>
                          <a:latin typeface="Times New Roman" pitchFamily="18" charset="0"/>
                          <a:cs typeface="Times New Roman" pitchFamily="18" charset="0"/>
                        </a:rPr>
                        <a:t> các tờ giấy bạc</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Times New Roman" pitchFamily="18" charset="0"/>
                          <a:cs typeface="Times New Roman" pitchFamily="18" charset="0"/>
                        </a:rPr>
                        <a:t>10</a:t>
                      </a:r>
                      <a:r>
                        <a:rPr lang="en-US" sz="2000" b="1" baseline="0" dirty="0" smtClean="0">
                          <a:solidFill>
                            <a:schemeClr val="tx1"/>
                          </a:solidFill>
                          <a:latin typeface="Times New Roman" pitchFamily="18" charset="0"/>
                          <a:cs typeface="Times New Roman" pitchFamily="18" charset="0"/>
                        </a:rPr>
                        <a:t> 000 </a:t>
                      </a:r>
                      <a:r>
                        <a:rPr lang="en-US" sz="2000" b="1" baseline="0"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20 000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50 000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lang="en-US" sz="2000" b="1" smtClean="0">
                          <a:solidFill>
                            <a:schemeClr val="tx1"/>
                          </a:solidFill>
                          <a:latin typeface="Times New Roman" pitchFamily="18" charset="0"/>
                          <a:cs typeface="Times New Roman" pitchFamily="18" charset="0"/>
                        </a:rPr>
                        <a:t>80 000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smtClean="0">
                          <a:solidFill>
                            <a:schemeClr val="tx1"/>
                          </a:solidFill>
                          <a:latin typeface="Times New Roman" pitchFamily="18" charset="0"/>
                          <a:cs typeface="Times New Roman" pitchFamily="18" charset="0"/>
                        </a:rPr>
                        <a:t>1</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807720">
                <a:tc>
                  <a:txBody>
                    <a:bodyPr/>
                    <a:lstStyle/>
                    <a:p>
                      <a:pPr algn="ctr"/>
                      <a:r>
                        <a:rPr lang="en-US" sz="2000" b="1" smtClean="0">
                          <a:solidFill>
                            <a:schemeClr val="tx1"/>
                          </a:solidFill>
                          <a:latin typeface="Times New Roman" pitchFamily="18" charset="0"/>
                          <a:cs typeface="Times New Roman" pitchFamily="18" charset="0"/>
                        </a:rPr>
                        <a:t>90 000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85800">
                <a:tc>
                  <a:txBody>
                    <a:bodyPr/>
                    <a:lstStyle/>
                    <a:p>
                      <a:pPr algn="ctr"/>
                      <a:r>
                        <a:rPr lang="en-US" sz="2000" b="1" smtClean="0">
                          <a:solidFill>
                            <a:schemeClr val="tx1"/>
                          </a:solidFill>
                          <a:latin typeface="Times New Roman" pitchFamily="18" charset="0"/>
                          <a:cs typeface="Times New Roman" pitchFamily="18" charset="0"/>
                        </a:rPr>
                        <a:t>100 000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1" name="TextBox 10"/>
          <p:cNvSpPr txBox="1"/>
          <p:nvPr/>
        </p:nvSpPr>
        <p:spPr>
          <a:xfrm>
            <a:off x="3366666" y="5006404"/>
            <a:ext cx="516349"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3" name="TextBox 12"/>
          <p:cNvSpPr txBox="1"/>
          <p:nvPr/>
        </p:nvSpPr>
        <p:spPr>
          <a:xfrm>
            <a:off x="7010400" y="5006404"/>
            <a:ext cx="685800" cy="400110"/>
          </a:xfrm>
          <a:prstGeom prst="rect">
            <a:avLst/>
          </a:prstGeom>
          <a:noFill/>
        </p:spPr>
        <p:txBody>
          <a:bodyPr wrap="square" rtlCol="0">
            <a:spAutoFit/>
          </a:bodyPr>
          <a:lstStyle/>
          <a:p>
            <a:pPr algn="ctr"/>
            <a:r>
              <a:rPr lang="en-US" sz="2000" b="1" smtClean="0">
                <a:solidFill>
                  <a:srgbClr val="FF0000"/>
                </a:solidFill>
                <a:latin typeface="Times New Roman" pitchFamily="18" charset="0"/>
                <a:cs typeface="Times New Roman" pitchFamily="18" charset="0"/>
              </a:rPr>
              <a:t>1</a:t>
            </a:r>
            <a:endParaRPr lang="en-US" sz="2000" b="1">
              <a:solidFill>
                <a:srgbClr val="FF0000"/>
              </a:solidFill>
              <a:latin typeface="Times New Roman" pitchFamily="18" charset="0"/>
              <a:cs typeface="Times New Roman" pitchFamily="18" charset="0"/>
            </a:endParaRP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sp>
        <p:nvSpPr>
          <p:cNvPr id="15" name="TextBox 14"/>
          <p:cNvSpPr txBox="1"/>
          <p:nvPr/>
        </p:nvSpPr>
        <p:spPr>
          <a:xfrm>
            <a:off x="3244759" y="579268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6" name="TextBox 15"/>
          <p:cNvSpPr txBox="1"/>
          <p:nvPr/>
        </p:nvSpPr>
        <p:spPr>
          <a:xfrm>
            <a:off x="5051407" y="582346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7" name="TextBox 16"/>
          <p:cNvSpPr txBox="1"/>
          <p:nvPr/>
        </p:nvSpPr>
        <p:spPr>
          <a:xfrm>
            <a:off x="6902382" y="5826071"/>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8" name="TextBox 17"/>
          <p:cNvSpPr txBox="1"/>
          <p:nvPr/>
        </p:nvSpPr>
        <p:spPr>
          <a:xfrm>
            <a:off x="3691277" y="5972403"/>
            <a:ext cx="325731"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3</a:t>
            </a:r>
            <a:endParaRPr lang="en-US" sz="2200" b="1">
              <a:solidFill>
                <a:schemeClr val="accent5">
                  <a:lumMod val="50000"/>
                </a:schemeClr>
              </a:solidFill>
              <a:latin typeface="Times New Roman" pitchFamily="18" charset="0"/>
              <a:cs typeface="Times New Roman" pitchFamily="18" charset="0"/>
            </a:endParaRPr>
          </a:p>
        </p:txBody>
      </p:sp>
      <p:sp>
        <p:nvSpPr>
          <p:cNvPr id="19" name="TextBox 18"/>
          <p:cNvSpPr txBox="1"/>
          <p:nvPr/>
        </p:nvSpPr>
        <p:spPr>
          <a:xfrm>
            <a:off x="5683491" y="6008130"/>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
        <p:nvSpPr>
          <p:cNvPr id="20" name="TextBox 19"/>
          <p:cNvSpPr txBox="1"/>
          <p:nvPr/>
        </p:nvSpPr>
        <p:spPr>
          <a:xfrm>
            <a:off x="7519893" y="6008131"/>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69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098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3962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038600"/>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427288"/>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0" y="73249"/>
            <a:ext cx="9144000" cy="579438"/>
          </a:xfrm>
          <a:prstGeom prst="rect">
            <a:avLst/>
          </a:prstGeom>
          <a:noFill/>
          <a:ln>
            <a:noFill/>
          </a:ln>
          <a:effectLst>
            <a:prstShdw prst="shdw11">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u="sng" dirty="0" smtClean="0">
                <a:latin typeface="Times New Roman" pitchFamily="18" charset="0"/>
              </a:rPr>
              <a:t>TOÁN</a:t>
            </a:r>
            <a:endParaRPr lang="en-US" sz="3200" b="1" u="sng" dirty="0">
              <a:latin typeface="Times New Roman" pitchFamily="18" charset="0"/>
            </a:endParaRPr>
          </a:p>
        </p:txBody>
      </p:sp>
      <p:sp>
        <p:nvSpPr>
          <p:cNvPr id="10" name="Text Box 12"/>
          <p:cNvSpPr txBox="1">
            <a:spLocks noChangeArrowheads="1"/>
          </p:cNvSpPr>
          <p:nvPr/>
        </p:nvSpPr>
        <p:spPr bwMode="auto">
          <a:xfrm>
            <a:off x="263525" y="89636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dirty="0" smtClean="0">
                <a:latin typeface="Times New Roman" pitchFamily="18" charset="0"/>
                <a:cs typeface="Times New Roman" pitchFamily="18" charset="0"/>
              </a:rPr>
              <a:t>TIỀN VIỆT NAM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men-pflanzen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0"/>
          <p:cNvSpPr>
            <a:spLocks noChangeArrowheads="1" noChangeShapeType="1" noTextEdit="1"/>
          </p:cNvSpPr>
          <p:nvPr/>
        </p:nvSpPr>
        <p:spPr bwMode="auto">
          <a:xfrm>
            <a:off x="1066800" y="990600"/>
            <a:ext cx="6858000" cy="4953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CHÀO CÁC EM !</a:t>
            </a:r>
          </a:p>
        </p:txBody>
      </p:sp>
    </p:spTree>
    <p:extLst>
      <p:ext uri="{BB962C8B-B14F-4D97-AF65-F5344CB8AC3E}">
        <p14:creationId xmlns:p14="http://schemas.microsoft.com/office/powerpoint/2010/main" val="146658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2195513"/>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3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348163"/>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2" name="Text Box 103"/>
          <p:cNvSpPr txBox="1">
            <a:spLocks noChangeArrowheads="1"/>
          </p:cNvSpPr>
          <p:nvPr/>
        </p:nvSpPr>
        <p:spPr bwMode="auto">
          <a:xfrm>
            <a:off x="2549208" y="1042095"/>
            <a:ext cx="33661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u="sng" dirty="0" smtClean="0">
                <a:latin typeface="Times New Roman" pitchFamily="18" charset="0"/>
              </a:rPr>
              <a:t>TOÁN</a:t>
            </a:r>
            <a:endParaRPr lang="vi-VN" sz="3200" b="1" u="sng" dirty="0">
              <a:latin typeface="Times New Roman" pitchFamily="18" charset="0"/>
            </a:endParaRPr>
          </a:p>
          <a:p>
            <a:pPr algn="ctr"/>
            <a:r>
              <a:rPr lang="vi-VN" sz="3200" b="1" dirty="0">
                <a:latin typeface="Times New Roman" pitchFamily="18" charset="0"/>
              </a:rPr>
              <a:t>TIỀN VIỆT NAM</a:t>
            </a:r>
          </a:p>
        </p:txBody>
      </p:sp>
    </p:spTree>
    <p:extLst>
      <p:ext uri="{BB962C8B-B14F-4D97-AF65-F5344CB8AC3E}">
        <p14:creationId xmlns:p14="http://schemas.microsoft.com/office/powerpoint/2010/main" val="257909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1713"/>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495800"/>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838200"/>
            <a:ext cx="8229600" cy="1401762"/>
          </a:xfrm>
        </p:spPr>
        <p:txBody>
          <a:bodyPr>
            <a:normAutofit/>
          </a:bodyPr>
          <a:lstStyle/>
          <a:p>
            <a:r>
              <a:rPr lang="vi-VN" sz="3200" b="1" u="sng" dirty="0" smtClean="0">
                <a:cs typeface="Times New Roman" pitchFamily="18" charset="0"/>
              </a:rPr>
              <a:t>TOÁN</a:t>
            </a: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a:t>
            </a:r>
            <a:r>
              <a:rPr lang="en-US" sz="3600" b="1" dirty="0">
                <a:cs typeface="Times New Roman" pitchFamily="18" charset="0"/>
              </a:rPr>
              <a:t>TIỀN VIỆT NAM</a:t>
            </a:r>
          </a:p>
        </p:txBody>
      </p:sp>
      <p:sp>
        <p:nvSpPr>
          <p:cNvPr id="5" name="Rectangle 4"/>
          <p:cNvSpPr txBox="1">
            <a:spLocks noChangeArrowheads="1"/>
          </p:cNvSpPr>
          <p:nvPr/>
        </p:nvSpPr>
        <p:spPr>
          <a:xfrm>
            <a:off x="381000" y="1981200"/>
            <a:ext cx="8534400" cy="4495800"/>
          </a:xfrm>
          <a:prstGeom prst="rect">
            <a:avLst/>
          </a:prstGeom>
          <a:solidFill>
            <a:srgbClr val="F7E3DD"/>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err="1" smtClean="0">
                <a:solidFill>
                  <a:srgbClr val="FF0000"/>
                </a:solidFill>
                <a:latin typeface="+mj-lt"/>
                <a:cs typeface="Times New Roman" pitchFamily="18" charset="0"/>
              </a:rPr>
              <a:t>Kết</a:t>
            </a:r>
            <a:r>
              <a:rPr lang="en-US" b="1" dirty="0" smtClean="0">
                <a:solidFill>
                  <a:srgbClr val="FF0000"/>
                </a:solidFill>
                <a:latin typeface="+mj-lt"/>
                <a:cs typeface="Times New Roman" pitchFamily="18" charset="0"/>
              </a:rPr>
              <a:t> </a:t>
            </a:r>
            <a:r>
              <a:rPr lang="en-US" b="1" dirty="0" err="1" smtClean="0">
                <a:solidFill>
                  <a:srgbClr val="FF0000"/>
                </a:solidFill>
                <a:latin typeface="+mj-lt"/>
                <a:cs typeface="Times New Roman" pitchFamily="18" charset="0"/>
              </a:rPr>
              <a:t>luận</a:t>
            </a:r>
            <a:r>
              <a:rPr lang="en-US" b="1" dirty="0" smtClean="0">
                <a:solidFill>
                  <a:srgbClr val="FF0000"/>
                </a:solidFill>
                <a:latin typeface="+mj-lt"/>
                <a:cs typeface="Times New Roman" pitchFamily="18" charset="0"/>
              </a:rPr>
              <a:t> :</a:t>
            </a:r>
          </a:p>
          <a:p>
            <a:pPr>
              <a:buFontTx/>
              <a:buNone/>
            </a:pPr>
            <a:endParaRPr lang="en-US" sz="2000" b="1" dirty="0" smtClean="0">
              <a:solidFill>
                <a:srgbClr val="FF0000"/>
              </a:solidFill>
              <a:latin typeface="+mj-lt"/>
            </a:endParaRPr>
          </a:p>
          <a:p>
            <a:pPr>
              <a:buFontTx/>
              <a:buNone/>
            </a:pPr>
            <a:r>
              <a:rPr lang="en-US" dirty="0" smtClean="0">
                <a:latin typeface="+mj-lt"/>
                <a:cs typeface="Times New Roman" pitchFamily="18" charset="0"/>
              </a:rPr>
              <a:t>1/ </a:t>
            </a:r>
            <a:r>
              <a:rPr lang="en-US" dirty="0" err="1" smtClean="0">
                <a:latin typeface="+mj-lt"/>
                <a:cs typeface="Times New Roman" pitchFamily="18" charset="0"/>
              </a:rPr>
              <a:t>Các</a:t>
            </a:r>
            <a:r>
              <a:rPr lang="en-US" dirty="0" smtClean="0">
                <a:latin typeface="+mj-lt"/>
                <a:cs typeface="Times New Roman" pitchFamily="18" charset="0"/>
              </a:rPr>
              <a:t> </a:t>
            </a:r>
            <a:r>
              <a:rPr lang="en-US" dirty="0" err="1" smtClean="0">
                <a:latin typeface="+mj-lt"/>
                <a:cs typeface="Times New Roman" pitchFamily="18" charset="0"/>
              </a:rPr>
              <a:t>tờ</a:t>
            </a:r>
            <a:r>
              <a:rPr lang="en-US" dirty="0" smtClean="0">
                <a:latin typeface="+mj-lt"/>
                <a:cs typeface="Times New Roman" pitchFamily="18" charset="0"/>
              </a:rPr>
              <a:t> </a:t>
            </a:r>
            <a:r>
              <a:rPr lang="en-US" dirty="0" err="1" smtClean="0">
                <a:latin typeface="+mj-lt"/>
                <a:cs typeface="Times New Roman" pitchFamily="18" charset="0"/>
              </a:rPr>
              <a:t>giấy</a:t>
            </a:r>
            <a:r>
              <a:rPr lang="en-US" dirty="0" smtClean="0">
                <a:latin typeface="+mj-lt"/>
                <a:cs typeface="Times New Roman" pitchFamily="18" charset="0"/>
              </a:rPr>
              <a:t> </a:t>
            </a:r>
            <a:r>
              <a:rPr lang="en-US" dirty="0" err="1" smtClean="0">
                <a:latin typeface="+mj-lt"/>
                <a:cs typeface="Times New Roman" pitchFamily="18" charset="0"/>
              </a:rPr>
              <a:t>bạc</a:t>
            </a:r>
            <a:r>
              <a:rPr lang="en-US" dirty="0" smtClean="0">
                <a:latin typeface="+mj-lt"/>
                <a:cs typeface="Times New Roman" pitchFamily="18" charset="0"/>
              </a:rPr>
              <a:t> </a:t>
            </a:r>
            <a:r>
              <a:rPr lang="en-US" dirty="0" err="1" smtClean="0">
                <a:latin typeface="+mj-lt"/>
                <a:cs typeface="Times New Roman" pitchFamily="18" charset="0"/>
              </a:rPr>
              <a:t>trên</a:t>
            </a:r>
            <a:r>
              <a:rPr lang="en-US" dirty="0" smtClean="0">
                <a:latin typeface="+mj-lt"/>
                <a:cs typeface="Times New Roman" pitchFamily="18" charset="0"/>
              </a:rPr>
              <a:t> </a:t>
            </a:r>
            <a:r>
              <a:rPr lang="en-US" dirty="0" err="1" smtClean="0">
                <a:latin typeface="+mj-lt"/>
                <a:cs typeface="Times New Roman" pitchFamily="18" charset="0"/>
              </a:rPr>
              <a:t>có</a:t>
            </a:r>
            <a:r>
              <a:rPr lang="en-US" dirty="0" smtClean="0">
                <a:latin typeface="+mj-lt"/>
                <a:cs typeface="Times New Roman" pitchFamily="18" charset="0"/>
              </a:rPr>
              <a:t> </a:t>
            </a:r>
            <a:r>
              <a:rPr lang="en-US" dirty="0" err="1" smtClean="0">
                <a:latin typeface="+mj-lt"/>
                <a:cs typeface="Times New Roman" pitchFamily="18" charset="0"/>
              </a:rPr>
              <a:t>trị</a:t>
            </a:r>
            <a:r>
              <a:rPr lang="en-US" dirty="0" smtClean="0">
                <a:latin typeface="+mj-lt"/>
                <a:cs typeface="Times New Roman" pitchFamily="18" charset="0"/>
              </a:rPr>
              <a:t> </a:t>
            </a:r>
            <a:r>
              <a:rPr lang="en-US" dirty="0" err="1" smtClean="0">
                <a:latin typeface="+mj-lt"/>
                <a:cs typeface="Times New Roman" pitchFamily="18" charset="0"/>
              </a:rPr>
              <a:t>giá</a:t>
            </a:r>
            <a:r>
              <a:rPr lang="en-US" dirty="0" smtClean="0">
                <a:latin typeface="+mj-lt"/>
                <a:cs typeface="Times New Roman" pitchFamily="18" charset="0"/>
              </a:rPr>
              <a:t> </a:t>
            </a:r>
            <a:r>
              <a:rPr lang="en-US" dirty="0" err="1" smtClean="0">
                <a:latin typeface="+mj-lt"/>
                <a:cs typeface="Times New Roman" pitchFamily="18" charset="0"/>
              </a:rPr>
              <a:t>là</a:t>
            </a:r>
            <a:r>
              <a:rPr lang="en-US" dirty="0" smtClean="0">
                <a:latin typeface="+mj-lt"/>
                <a:cs typeface="Times New Roman" pitchFamily="18" charset="0"/>
              </a:rPr>
              <a:t> </a:t>
            </a:r>
            <a:r>
              <a:rPr lang="en-US" dirty="0" err="1" smtClean="0">
                <a:latin typeface="+mj-lt"/>
                <a:cs typeface="Times New Roman" pitchFamily="18" charset="0"/>
              </a:rPr>
              <a:t>hai</a:t>
            </a:r>
            <a:r>
              <a:rPr lang="vi-VN" dirty="0" smtClean="0">
                <a:latin typeface="+mj-lt"/>
                <a:cs typeface="Times New Roman" pitchFamily="18" charset="0"/>
              </a:rPr>
              <a:t> mươi</a:t>
            </a:r>
            <a:r>
              <a:rPr lang="en-US" dirty="0" smtClean="0">
                <a:latin typeface="+mj-lt"/>
                <a:cs typeface="Times New Roman" pitchFamily="18" charset="0"/>
              </a:rPr>
              <a:t> </a:t>
            </a:r>
            <a:r>
              <a:rPr lang="en-US" dirty="0" err="1" smtClean="0">
                <a:latin typeface="+mj-lt"/>
                <a:cs typeface="Times New Roman" pitchFamily="18" charset="0"/>
              </a:rPr>
              <a:t>nghìn</a:t>
            </a:r>
            <a:r>
              <a:rPr lang="en-US" dirty="0" smtClean="0">
                <a:latin typeface="+mj-lt"/>
                <a:cs typeface="Times New Roman" pitchFamily="18" charset="0"/>
              </a:rPr>
              <a:t> </a:t>
            </a:r>
            <a:r>
              <a:rPr lang="en-US" dirty="0" err="1" smtClean="0">
                <a:latin typeface="+mj-lt"/>
                <a:cs typeface="Times New Roman" pitchFamily="18" charset="0"/>
              </a:rPr>
              <a:t>đồng</a:t>
            </a:r>
            <a:r>
              <a:rPr lang="en-US" dirty="0" smtClean="0">
                <a:latin typeface="+mj-lt"/>
                <a:cs typeface="Times New Roman" pitchFamily="18" charset="0"/>
              </a:rPr>
              <a:t> , </a:t>
            </a:r>
            <a:r>
              <a:rPr lang="en-US" dirty="0" err="1" smtClean="0">
                <a:latin typeface="+mj-lt"/>
                <a:cs typeface="Times New Roman" pitchFamily="18" charset="0"/>
              </a:rPr>
              <a:t>năm</a:t>
            </a:r>
            <a:r>
              <a:rPr lang="vi-VN" dirty="0" smtClean="0">
                <a:latin typeface="+mj-lt"/>
                <a:cs typeface="Times New Roman" pitchFamily="18" charset="0"/>
              </a:rPr>
              <a:t> mươi</a:t>
            </a:r>
            <a:r>
              <a:rPr lang="en-US" dirty="0" smtClean="0">
                <a:latin typeface="+mj-lt"/>
                <a:cs typeface="Times New Roman" pitchFamily="18" charset="0"/>
              </a:rPr>
              <a:t> </a:t>
            </a:r>
            <a:r>
              <a:rPr lang="en-US" dirty="0" err="1" smtClean="0">
                <a:latin typeface="+mj-lt"/>
                <a:cs typeface="Times New Roman" pitchFamily="18" charset="0"/>
              </a:rPr>
              <a:t>nghìn</a:t>
            </a:r>
            <a:r>
              <a:rPr lang="en-US" dirty="0" smtClean="0">
                <a:latin typeface="+mj-lt"/>
                <a:cs typeface="Times New Roman" pitchFamily="18" charset="0"/>
              </a:rPr>
              <a:t> </a:t>
            </a:r>
            <a:r>
              <a:rPr lang="en-US" dirty="0" err="1" smtClean="0">
                <a:latin typeface="+mj-lt"/>
                <a:cs typeface="Times New Roman" pitchFamily="18" charset="0"/>
              </a:rPr>
              <a:t>đồng</a:t>
            </a:r>
            <a:r>
              <a:rPr lang="en-US" dirty="0" smtClean="0">
                <a:latin typeface="+mj-lt"/>
                <a:cs typeface="Times New Roman" pitchFamily="18" charset="0"/>
              </a:rPr>
              <a:t> , m</a:t>
            </a:r>
            <a:r>
              <a:rPr lang="vi-VN" dirty="0" smtClean="0">
                <a:latin typeface="+mj-lt"/>
                <a:cs typeface="Times New Roman" pitchFamily="18" charset="0"/>
              </a:rPr>
              <a:t>ột trăm</a:t>
            </a:r>
            <a:r>
              <a:rPr lang="en-US" dirty="0" smtClean="0">
                <a:latin typeface="+mj-lt"/>
                <a:cs typeface="Times New Roman" pitchFamily="18" charset="0"/>
              </a:rPr>
              <a:t> </a:t>
            </a:r>
            <a:r>
              <a:rPr lang="en-US" dirty="0" err="1" smtClean="0">
                <a:latin typeface="+mj-lt"/>
                <a:cs typeface="Times New Roman" pitchFamily="18" charset="0"/>
              </a:rPr>
              <a:t>nghìn</a:t>
            </a:r>
            <a:r>
              <a:rPr lang="en-US" dirty="0" smtClean="0">
                <a:latin typeface="+mj-lt"/>
                <a:cs typeface="Times New Roman" pitchFamily="18" charset="0"/>
              </a:rPr>
              <a:t> </a:t>
            </a:r>
            <a:r>
              <a:rPr lang="en-US" dirty="0" err="1" smtClean="0">
                <a:latin typeface="+mj-lt"/>
                <a:cs typeface="Times New Roman" pitchFamily="18" charset="0"/>
              </a:rPr>
              <a:t>đồng</a:t>
            </a:r>
            <a:r>
              <a:rPr lang="en-US" dirty="0" smtClean="0">
                <a:latin typeface="+mj-lt"/>
                <a:cs typeface="Times New Roman" pitchFamily="18" charset="0"/>
              </a:rPr>
              <a:t> .</a:t>
            </a:r>
          </a:p>
          <a:p>
            <a:pPr>
              <a:buFontTx/>
              <a:buNone/>
            </a:pPr>
            <a:endParaRPr lang="en-US" dirty="0" smtClean="0">
              <a:latin typeface="+mj-lt"/>
              <a:cs typeface="Times New Roman" pitchFamily="18" charset="0"/>
            </a:endParaRPr>
          </a:p>
          <a:p>
            <a:pPr>
              <a:buFontTx/>
              <a:buNone/>
            </a:pPr>
            <a:r>
              <a:rPr lang="en-US" dirty="0" smtClean="0">
                <a:latin typeface="+mj-lt"/>
                <a:cs typeface="Times New Roman" pitchFamily="18" charset="0"/>
              </a:rPr>
              <a:t>2/ </a:t>
            </a:r>
            <a:r>
              <a:rPr lang="en-US" dirty="0" err="1" smtClean="0">
                <a:latin typeface="+mj-lt"/>
                <a:cs typeface="Times New Roman" pitchFamily="18" charset="0"/>
              </a:rPr>
              <a:t>Tờ</a:t>
            </a:r>
            <a:r>
              <a:rPr lang="en-US" dirty="0" smtClean="0">
                <a:latin typeface="+mj-lt"/>
                <a:cs typeface="Times New Roman" pitchFamily="18" charset="0"/>
              </a:rPr>
              <a:t> </a:t>
            </a:r>
            <a:r>
              <a:rPr lang="en-US" dirty="0" err="1" smtClean="0">
                <a:latin typeface="+mj-lt"/>
                <a:cs typeface="Times New Roman" pitchFamily="18" charset="0"/>
              </a:rPr>
              <a:t>hai</a:t>
            </a:r>
            <a:r>
              <a:rPr lang="vi-VN" dirty="0" smtClean="0">
                <a:latin typeface="+mj-lt"/>
                <a:cs typeface="Times New Roman" pitchFamily="18" charset="0"/>
              </a:rPr>
              <a:t> mươi</a:t>
            </a:r>
            <a:r>
              <a:rPr lang="en-US" dirty="0" smtClean="0">
                <a:latin typeface="+mj-lt"/>
                <a:cs typeface="Times New Roman" pitchFamily="18" charset="0"/>
              </a:rPr>
              <a:t> </a:t>
            </a:r>
            <a:r>
              <a:rPr lang="en-US" dirty="0" err="1" smtClean="0">
                <a:latin typeface="+mj-lt"/>
                <a:cs typeface="Times New Roman" pitchFamily="18" charset="0"/>
              </a:rPr>
              <a:t>nghìn</a:t>
            </a:r>
            <a:r>
              <a:rPr lang="en-US" dirty="0" smtClean="0">
                <a:latin typeface="+mj-lt"/>
                <a:cs typeface="Times New Roman" pitchFamily="18" charset="0"/>
              </a:rPr>
              <a:t> </a:t>
            </a:r>
            <a:r>
              <a:rPr lang="en-US" dirty="0" err="1" smtClean="0">
                <a:latin typeface="+mj-lt"/>
                <a:cs typeface="Times New Roman" pitchFamily="18" charset="0"/>
              </a:rPr>
              <a:t>đồng</a:t>
            </a:r>
            <a:r>
              <a:rPr lang="en-US" dirty="0" smtClean="0">
                <a:latin typeface="+mj-lt"/>
                <a:cs typeface="Times New Roman" pitchFamily="18" charset="0"/>
              </a:rPr>
              <a:t> </a:t>
            </a:r>
            <a:r>
              <a:rPr lang="en-US" dirty="0" err="1" smtClean="0">
                <a:latin typeface="+mj-lt"/>
                <a:cs typeface="Times New Roman" pitchFamily="18" charset="0"/>
              </a:rPr>
              <a:t>có</a:t>
            </a:r>
            <a:r>
              <a:rPr lang="en-US" dirty="0" smtClean="0">
                <a:latin typeface="+mj-lt"/>
                <a:cs typeface="Times New Roman" pitchFamily="18" charset="0"/>
              </a:rPr>
              <a:t> </a:t>
            </a:r>
            <a:r>
              <a:rPr lang="en-US" dirty="0" err="1" smtClean="0">
                <a:latin typeface="+mj-lt"/>
                <a:cs typeface="Times New Roman" pitchFamily="18" charset="0"/>
              </a:rPr>
              <a:t>màu</a:t>
            </a:r>
            <a:r>
              <a:rPr lang="en-US" dirty="0" smtClean="0">
                <a:latin typeface="+mj-lt"/>
                <a:cs typeface="Times New Roman" pitchFamily="18" charset="0"/>
              </a:rPr>
              <a:t> </a:t>
            </a:r>
            <a:r>
              <a:rPr lang="vi-VN" dirty="0" smtClean="0">
                <a:latin typeface="+mj-lt"/>
                <a:cs typeface="Times New Roman" pitchFamily="18" charset="0"/>
              </a:rPr>
              <a:t>xanh lam đậm</a:t>
            </a:r>
            <a:r>
              <a:rPr lang="en-US" dirty="0" smtClean="0">
                <a:latin typeface="+mj-lt"/>
                <a:cs typeface="Times New Roman" pitchFamily="18" charset="0"/>
              </a:rPr>
              <a:t> .</a:t>
            </a:r>
          </a:p>
          <a:p>
            <a:pPr>
              <a:buFontTx/>
              <a:buNone/>
            </a:pPr>
            <a:r>
              <a:rPr lang="en-US" dirty="0" smtClean="0">
                <a:latin typeface="+mj-lt"/>
                <a:cs typeface="Times New Roman" pitchFamily="18" charset="0"/>
              </a:rPr>
              <a:t>    </a:t>
            </a:r>
            <a:r>
              <a:rPr lang="en-US" dirty="0" err="1" smtClean="0">
                <a:latin typeface="+mj-lt"/>
                <a:cs typeface="Times New Roman" pitchFamily="18" charset="0"/>
              </a:rPr>
              <a:t>Tờ</a:t>
            </a:r>
            <a:r>
              <a:rPr lang="en-US" dirty="0" smtClean="0">
                <a:latin typeface="+mj-lt"/>
                <a:cs typeface="Times New Roman" pitchFamily="18" charset="0"/>
              </a:rPr>
              <a:t> </a:t>
            </a:r>
            <a:r>
              <a:rPr lang="en-US" dirty="0" err="1" smtClean="0">
                <a:latin typeface="+mj-lt"/>
                <a:cs typeface="Times New Roman" pitchFamily="18" charset="0"/>
              </a:rPr>
              <a:t>năm</a:t>
            </a:r>
            <a:r>
              <a:rPr lang="vi-VN" dirty="0" smtClean="0">
                <a:latin typeface="+mj-lt"/>
                <a:cs typeface="Times New Roman" pitchFamily="18" charset="0"/>
              </a:rPr>
              <a:t> mươi</a:t>
            </a:r>
            <a:r>
              <a:rPr lang="en-US" dirty="0" smtClean="0">
                <a:latin typeface="+mj-lt"/>
                <a:cs typeface="Times New Roman" pitchFamily="18" charset="0"/>
              </a:rPr>
              <a:t> </a:t>
            </a:r>
            <a:r>
              <a:rPr lang="en-US" dirty="0" err="1" smtClean="0">
                <a:latin typeface="+mj-lt"/>
                <a:cs typeface="Times New Roman" pitchFamily="18" charset="0"/>
              </a:rPr>
              <a:t>nghìn</a:t>
            </a:r>
            <a:r>
              <a:rPr lang="en-US" dirty="0" smtClean="0">
                <a:latin typeface="+mj-lt"/>
                <a:cs typeface="Times New Roman" pitchFamily="18" charset="0"/>
              </a:rPr>
              <a:t> </a:t>
            </a:r>
            <a:r>
              <a:rPr lang="en-US" dirty="0" err="1" smtClean="0">
                <a:latin typeface="+mj-lt"/>
                <a:cs typeface="Times New Roman" pitchFamily="18" charset="0"/>
              </a:rPr>
              <a:t>đồng</a:t>
            </a:r>
            <a:r>
              <a:rPr lang="en-US" dirty="0" smtClean="0">
                <a:latin typeface="+mj-lt"/>
                <a:cs typeface="Times New Roman" pitchFamily="18" charset="0"/>
              </a:rPr>
              <a:t> </a:t>
            </a:r>
            <a:r>
              <a:rPr lang="en-US" dirty="0" err="1" smtClean="0">
                <a:latin typeface="+mj-lt"/>
                <a:cs typeface="Times New Roman" pitchFamily="18" charset="0"/>
              </a:rPr>
              <a:t>có</a:t>
            </a:r>
            <a:r>
              <a:rPr lang="en-US" dirty="0" smtClean="0">
                <a:latin typeface="+mj-lt"/>
                <a:cs typeface="Times New Roman" pitchFamily="18" charset="0"/>
              </a:rPr>
              <a:t> </a:t>
            </a:r>
            <a:r>
              <a:rPr lang="en-US" dirty="0" err="1" smtClean="0">
                <a:latin typeface="+mj-lt"/>
                <a:cs typeface="Times New Roman" pitchFamily="18" charset="0"/>
              </a:rPr>
              <a:t>màu</a:t>
            </a:r>
            <a:r>
              <a:rPr lang="en-US" dirty="0" smtClean="0">
                <a:latin typeface="+mj-lt"/>
                <a:cs typeface="Times New Roman" pitchFamily="18" charset="0"/>
              </a:rPr>
              <a:t> </a:t>
            </a:r>
            <a:r>
              <a:rPr lang="vi-VN" dirty="0" smtClean="0">
                <a:latin typeface="+mj-lt"/>
                <a:cs typeface="Times New Roman" pitchFamily="18" charset="0"/>
              </a:rPr>
              <a:t>nâu tím đỏ</a:t>
            </a:r>
            <a:r>
              <a:rPr lang="en-US" dirty="0" smtClean="0">
                <a:latin typeface="+mj-lt"/>
                <a:cs typeface="Times New Roman" pitchFamily="18" charset="0"/>
              </a:rPr>
              <a:t> .</a:t>
            </a:r>
          </a:p>
          <a:p>
            <a:pPr>
              <a:buFontTx/>
              <a:buNone/>
            </a:pPr>
            <a:r>
              <a:rPr lang="en-US" dirty="0" smtClean="0">
                <a:latin typeface="+mj-lt"/>
                <a:cs typeface="Times New Roman" pitchFamily="18" charset="0"/>
              </a:rPr>
              <a:t>    </a:t>
            </a:r>
            <a:r>
              <a:rPr lang="en-US" dirty="0" err="1" smtClean="0">
                <a:latin typeface="+mj-lt"/>
                <a:cs typeface="Times New Roman" pitchFamily="18" charset="0"/>
              </a:rPr>
              <a:t>Tờ</a:t>
            </a:r>
            <a:r>
              <a:rPr lang="en-US" dirty="0" smtClean="0">
                <a:latin typeface="+mj-lt"/>
                <a:cs typeface="Times New Roman" pitchFamily="18" charset="0"/>
              </a:rPr>
              <a:t> m</a:t>
            </a:r>
            <a:r>
              <a:rPr lang="vi-VN" dirty="0" smtClean="0">
                <a:latin typeface="+mj-lt"/>
                <a:cs typeface="Times New Roman" pitchFamily="18" charset="0"/>
              </a:rPr>
              <a:t>ột trăm</a:t>
            </a:r>
            <a:r>
              <a:rPr lang="en-US" dirty="0" smtClean="0">
                <a:latin typeface="+mj-lt"/>
                <a:cs typeface="Times New Roman" pitchFamily="18" charset="0"/>
              </a:rPr>
              <a:t> </a:t>
            </a:r>
            <a:r>
              <a:rPr lang="en-US" dirty="0" err="1" smtClean="0">
                <a:latin typeface="+mj-lt"/>
                <a:cs typeface="Times New Roman" pitchFamily="18" charset="0"/>
              </a:rPr>
              <a:t>nghìn</a:t>
            </a:r>
            <a:r>
              <a:rPr lang="en-US" dirty="0" smtClean="0">
                <a:latin typeface="+mj-lt"/>
                <a:cs typeface="Times New Roman" pitchFamily="18" charset="0"/>
              </a:rPr>
              <a:t> </a:t>
            </a:r>
            <a:r>
              <a:rPr lang="en-US" dirty="0" err="1" smtClean="0">
                <a:latin typeface="+mj-lt"/>
                <a:cs typeface="Times New Roman" pitchFamily="18" charset="0"/>
              </a:rPr>
              <a:t>đồng</a:t>
            </a:r>
            <a:r>
              <a:rPr lang="en-US" dirty="0" smtClean="0">
                <a:latin typeface="+mj-lt"/>
                <a:cs typeface="Times New Roman" pitchFamily="18" charset="0"/>
              </a:rPr>
              <a:t> </a:t>
            </a:r>
            <a:r>
              <a:rPr lang="en-US" dirty="0" err="1" smtClean="0">
                <a:latin typeface="+mj-lt"/>
                <a:cs typeface="Times New Roman" pitchFamily="18" charset="0"/>
              </a:rPr>
              <a:t>có</a:t>
            </a:r>
            <a:r>
              <a:rPr lang="en-US" dirty="0" smtClean="0">
                <a:latin typeface="+mj-lt"/>
                <a:cs typeface="Times New Roman" pitchFamily="18" charset="0"/>
              </a:rPr>
              <a:t> </a:t>
            </a:r>
            <a:r>
              <a:rPr lang="en-US" dirty="0" err="1" smtClean="0">
                <a:latin typeface="+mj-lt"/>
                <a:cs typeface="Times New Roman" pitchFamily="18" charset="0"/>
              </a:rPr>
              <a:t>màu</a:t>
            </a:r>
            <a:r>
              <a:rPr lang="en-US" dirty="0" smtClean="0">
                <a:latin typeface="+mj-lt"/>
                <a:cs typeface="Times New Roman" pitchFamily="18" charset="0"/>
              </a:rPr>
              <a:t> </a:t>
            </a:r>
            <a:r>
              <a:rPr lang="vi-VN" dirty="0" smtClean="0">
                <a:latin typeface="+mj-lt"/>
                <a:cs typeface="Times New Roman" pitchFamily="18" charset="0"/>
              </a:rPr>
              <a:t>xanh lá cây đậm</a:t>
            </a:r>
            <a:r>
              <a:rPr lang="en-US" dirty="0" smtClean="0">
                <a:latin typeface="+mj-lt"/>
                <a:cs typeface="Times New Roman" pitchFamily="18" charset="0"/>
              </a:rPr>
              <a:t> .</a:t>
            </a:r>
            <a:endParaRPr lang="en-US" dirty="0">
              <a:latin typeface="+mj-lt"/>
              <a:cs typeface="Times New Roman" pitchFamily="18" charset="0"/>
            </a:endParaRPr>
          </a:p>
        </p:txBody>
      </p:sp>
    </p:spTree>
    <p:extLst>
      <p:ext uri="{BB962C8B-B14F-4D97-AF65-F5344CB8AC3E}">
        <p14:creationId xmlns:p14="http://schemas.microsoft.com/office/powerpoint/2010/main" val="23197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345" y="377588"/>
            <a:ext cx="8015524"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916197"/>
            <a:ext cx="2920992" cy="646331"/>
          </a:xfrm>
          <a:prstGeom prst="rect">
            <a:avLst/>
          </a:prstGeom>
          <a:noFill/>
        </p:spPr>
        <p:txBody>
          <a:bodyPr wrap="none" rtlCol="0">
            <a:spAutoFit/>
          </a:bodyPr>
          <a:lstStyle/>
          <a:p>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Giống</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hòa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seri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290395" y="5943600"/>
            <a:ext cx="8458790" cy="523220"/>
          </a:xfrm>
          <a:prstGeom prst="rect">
            <a:avLst/>
          </a:prstGeom>
          <a:noFill/>
        </p:spPr>
        <p:txBody>
          <a:bodyPr wrap="none" rtlCol="0">
            <a:spAutoFit/>
          </a:bodyPr>
          <a:lstStyle/>
          <a:p>
            <a:pPr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2758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Khác</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Chùa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An</a:t>
            </a:r>
            <a:endParaRPr lang="en-US" sz="2800" b="1" dirty="0">
              <a:latin typeface="Times New Roman" pitchFamily="18" charset="0"/>
              <a:cs typeface="Times New Roman" pitchFamily="18" charset="0"/>
            </a:endParaRPr>
          </a:p>
        </p:txBody>
      </p:sp>
      <p:sp>
        <p:nvSpPr>
          <p:cNvPr id="9" name="TextBox 8"/>
          <p:cNvSpPr txBox="1"/>
          <p:nvPr/>
        </p:nvSpPr>
        <p:spPr>
          <a:xfrm>
            <a:off x="3200398" y="4757947"/>
            <a:ext cx="2685799" cy="1953868"/>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Nghênh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Giám</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557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val="295648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là hình ảnh ngôi nhà tranh 5 gian tại Làng Sen, Nam Đàn, Nghệ An. Đây là quê hương của Chủ tịch Hồ Chí Minh. </a:t>
            </a:r>
            <a:endParaRPr lang="en-US" sz="3200" b="1" dirty="0">
              <a:latin typeface="+mj-lt"/>
            </a:endParaRPr>
          </a:p>
        </p:txBody>
      </p:sp>
    </p:spTree>
    <p:extLst>
      <p:ext uri="{BB962C8B-B14F-4D97-AF65-F5344CB8AC3E}">
        <p14:creationId xmlns:p14="http://schemas.microsoft.com/office/powerpoint/2010/main" val="334229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smtClean="0"/>
          </a:p>
          <a:p>
            <a:pPr marL="0" indent="0">
              <a:buNone/>
            </a:pPr>
            <a:endParaRPr lang="en-US" dirty="0"/>
          </a:p>
        </p:txBody>
      </p:sp>
      <p:sp>
        <p:nvSpPr>
          <p:cNvPr id="4" name="TextBox 3"/>
          <p:cNvSpPr txBox="1"/>
          <p:nvPr/>
        </p:nvSpPr>
        <p:spPr>
          <a:xfrm>
            <a:off x="464053" y="296203"/>
            <a:ext cx="3778599" cy="430887"/>
          </a:xfrm>
          <a:prstGeom prst="rect">
            <a:avLst/>
          </a:prstGeom>
          <a:noFill/>
        </p:spPr>
        <p:txBody>
          <a:bodyPr wrap="none" rtlCol="0">
            <a:spAutoFit/>
          </a:bodyPr>
          <a:lstStyle/>
          <a:p>
            <a:r>
              <a:rPr lang="en-US" sz="2200" b="1" dirty="0" smtClean="0">
                <a:latin typeface="Times New Roman" pitchFamily="18" charset="0"/>
                <a:cs typeface="Times New Roman" pitchFamily="18" charset="0"/>
              </a:rPr>
              <a:t>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+ 20 000 + 20 000 = 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4" name="TextBox 23"/>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28" name="TextBox 27"/>
          <p:cNvSpPr txBox="1"/>
          <p:nvPr/>
        </p:nvSpPr>
        <p:spPr>
          <a:xfrm>
            <a:off x="7072359" y="3171757"/>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0" name="TextBox 29"/>
          <p:cNvSpPr txBox="1"/>
          <p:nvPr/>
        </p:nvSpPr>
        <p:spPr>
          <a:xfrm>
            <a:off x="5111726" y="4124326"/>
            <a:ext cx="3921266"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+ 500 + 2000 = 12 500 đồng</a:t>
            </a:r>
            <a:endParaRPr lang="en-US" sz="2000" b="1">
              <a:latin typeface="Times New Roman" pitchFamily="18" charset="0"/>
              <a:cs typeface="Times New Roman" pitchFamily="18" charset="0"/>
            </a:endParaRP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6" name="TextBox 35"/>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8373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ppt_x"/>
                                          </p:val>
                                        </p:tav>
                                        <p:tav tm="100000">
                                          <p:val>
                                            <p:strVal val="#ppt_x"/>
                                          </p:val>
                                        </p:tav>
                                      </p:tavLst>
                                    </p:anim>
                                    <p:anim calcmode="lin" valueType="num">
                                      <p:cBhvr additive="base">
                                        <p:cTn id="1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500"/>
                                        <p:tgtEl>
                                          <p:spTgt spid="3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500"/>
                                        <p:tgtEl>
                                          <p:spTgt spid="3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6"/>
                                        </p:tgtEl>
                                        <p:attrNameLst>
                                          <p:attrName>style.visibility</p:attrName>
                                        </p:attrNameLst>
                                      </p:cBhvr>
                                      <p:to>
                                        <p:strVal val="visible"/>
                                      </p:to>
                                    </p:set>
                                    <p:anim calcmode="lin" valueType="num">
                                      <p:cBhvr additive="base">
                                        <p:cTn id="171" dur="500" fill="hold"/>
                                        <p:tgtEl>
                                          <p:spTgt spid="36"/>
                                        </p:tgtEl>
                                        <p:attrNameLst>
                                          <p:attrName>ppt_x</p:attrName>
                                        </p:attrNameLst>
                                      </p:cBhvr>
                                      <p:tavLst>
                                        <p:tav tm="0">
                                          <p:val>
                                            <p:strVal val="#ppt_x"/>
                                          </p:val>
                                        </p:tav>
                                        <p:tav tm="100000">
                                          <p:val>
                                            <p:strVal val="#ppt_x"/>
                                          </p:val>
                                        </p:tav>
                                      </p:tavLst>
                                    </p:anim>
                                    <p:anim calcmode="lin" valueType="num">
                                      <p:cBhvr additive="base">
                                        <p:cTn id="1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animBg="1"/>
      <p:bldP spid="13" grpId="0"/>
      <p:bldP spid="14" grpId="0"/>
      <p:bldP spid="15" grpId="0"/>
      <p:bldP spid="16" grpId="0"/>
      <p:bldP spid="17" grpId="0"/>
      <p:bldP spid="18" grpId="0"/>
      <p:bldP spid="19" grpId="0" animBg="1"/>
      <p:bldP spid="20" grpId="0"/>
      <p:bldP spid="21" grpId="0"/>
      <p:bldP spid="22" grpId="0"/>
      <p:bldP spid="23" grpId="0"/>
      <p:bldP spid="24" grpId="0"/>
      <p:bldP spid="25" grpId="0"/>
      <p:bldP spid="26" grpId="0" animBg="1"/>
      <p:bldP spid="27" grpId="0"/>
      <p:bldP spid="28" grpId="0"/>
      <p:bldP spid="29" grpId="0"/>
      <p:bldP spid="30" grpId="0"/>
      <p:bldP spid="31" grpId="0"/>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492</Words>
  <Application>Microsoft Office PowerPoint</Application>
  <PresentationFormat>On-screen Show (4:3)</PresentationFormat>
  <Paragraphs>93</Paragraphs>
  <Slides>12</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宋体</vt:lpstr>
      <vt:lpstr>Arial</vt:lpstr>
      <vt:lpstr>Calibri</vt:lpstr>
      <vt:lpstr>华文琥珀</vt:lpstr>
      <vt:lpstr>Times</vt:lpstr>
      <vt:lpstr>Times New Roman</vt:lpstr>
      <vt:lpstr>VNI-Times</vt:lpstr>
      <vt:lpstr>方正粗圆_GBK</vt:lpstr>
      <vt:lpstr>Office Theme</vt:lpstr>
      <vt:lpstr>PowerPoint Presentation</vt:lpstr>
      <vt:lpstr>PowerPoint Presentation</vt:lpstr>
      <vt:lpstr>PowerPoint Presentation</vt:lpstr>
      <vt:lpstr>TOÁN  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user</cp:lastModifiedBy>
  <cp:revision>28</cp:revision>
  <dcterms:created xsi:type="dcterms:W3CDTF">2017-04-01T00:34:19Z</dcterms:created>
  <dcterms:modified xsi:type="dcterms:W3CDTF">2021-04-08T07:28:41Z</dcterms:modified>
</cp:coreProperties>
</file>