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2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13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04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6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2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9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8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4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3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6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588BE-6F7A-4733-B83E-BEB8192B0955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F7EF0-6996-4642-93E9-313083985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4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4495800" y="2153467"/>
            <a:ext cx="3657600" cy="3657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78" name="Group 6"/>
          <p:cNvGrpSpPr>
            <a:grpSpLocks/>
          </p:cNvGrpSpPr>
          <p:nvPr/>
        </p:nvGrpSpPr>
        <p:grpSpPr bwMode="auto">
          <a:xfrm>
            <a:off x="6038850" y="2800350"/>
            <a:ext cx="533400" cy="2667000"/>
            <a:chOff x="3648" y="2256"/>
            <a:chExt cx="336" cy="1680"/>
          </a:xfrm>
        </p:grpSpPr>
        <p:sp>
          <p:nvSpPr>
            <p:cNvPr id="3079" name="AutoShape 7"/>
            <p:cNvSpPr>
              <a:spLocks noChangeArrowheads="1"/>
            </p:cNvSpPr>
            <p:nvPr/>
          </p:nvSpPr>
          <p:spPr bwMode="auto">
            <a:xfrm>
              <a:off x="3648" y="2256"/>
              <a:ext cx="336" cy="1680"/>
            </a:xfrm>
            <a:prstGeom prst="upArrow">
              <a:avLst>
                <a:gd name="adj1" fmla="val 50000"/>
                <a:gd name="adj2" fmla="val 125000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auto">
            <a:xfrm>
              <a:off x="3731" y="3120"/>
              <a:ext cx="144" cy="144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336052" y="381000"/>
            <a:ext cx="44687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TIỂU HỌC 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ÁI MỘ B</a:t>
            </a:r>
            <a:endParaRPr lang="en-US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2" name="WordArt 10"/>
          <p:cNvSpPr>
            <a:spLocks noChangeArrowheads="1" noChangeShapeType="1" noTextEdit="1"/>
          </p:cNvSpPr>
          <p:nvPr/>
        </p:nvSpPr>
        <p:spPr bwMode="auto">
          <a:xfrm rot="18263474">
            <a:off x="3525044" y="2060599"/>
            <a:ext cx="4572000" cy="34020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1741548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 tròn-Đường tròn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4" name="Picture 12" descr="vo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1739900"/>
            <a:ext cx="19812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99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800600" y="-609600"/>
            <a:ext cx="480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US" sz="3000" b="1" i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066800" y="35814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 Đường kính 5cm. 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115230" y="1231434"/>
            <a:ext cx="53879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38200" y="2286000"/>
            <a:ext cx="3733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0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+ Mở rộng compa bằng với </a:t>
            </a:r>
          </a:p>
          <a:p>
            <a:pPr eaLnBrk="0" hangingPunct="0"/>
            <a:r>
              <a:rPr lang="en-US" sz="20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bán kính 3 cm.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1177925" y="1600200"/>
            <a:ext cx="240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Bán kính 3cm;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838200" y="1965325"/>
            <a:ext cx="2119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20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+ Xác định tâm O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838200" y="2895600"/>
            <a:ext cx="464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0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+ Đặt đầu kim cố định ở tâm O, quay đầu bút chì. 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838200" y="8382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2-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7224713" y="1708150"/>
            <a:ext cx="3048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391400" y="1600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3cm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7162800" y="4953000"/>
            <a:ext cx="295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400800" y="4953000"/>
            <a:ext cx="1905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010400" y="4495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  5cm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143000" y="41148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Bán kính hình tròn là :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733800" y="4114800"/>
            <a:ext cx="1844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5 : 2 = 2,5 cm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239000" y="4524375"/>
            <a:ext cx="304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6324600" y="1219200"/>
            <a:ext cx="2133600" cy="22098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7543800" y="48768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2,5cm</a:t>
            </a:r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 flipH="1" flipV="1">
            <a:off x="7391400" y="1219200"/>
            <a:ext cx="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9" name="Oval 21"/>
          <p:cNvSpPr>
            <a:spLocks noChangeArrowheads="1"/>
          </p:cNvSpPr>
          <p:nvPr/>
        </p:nvSpPr>
        <p:spPr bwMode="auto">
          <a:xfrm>
            <a:off x="6400800" y="4038600"/>
            <a:ext cx="1905000" cy="19050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7207250" y="685800"/>
            <a:ext cx="41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1304925" y="4583113"/>
            <a:ext cx="30909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(Làm tương tự như Câu a).</a:t>
            </a:r>
          </a:p>
        </p:txBody>
      </p:sp>
    </p:spTree>
    <p:extLst>
      <p:ext uri="{BB962C8B-B14F-4D97-AF65-F5344CB8AC3E}">
        <p14:creationId xmlns:p14="http://schemas.microsoft.com/office/powerpoint/2010/main" val="190293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2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2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5" grpId="0"/>
      <p:bldP spid="12296" grpId="0"/>
      <p:bldP spid="12301" grpId="0" animBg="1"/>
      <p:bldP spid="12303" grpId="0" build="allAtOnce"/>
      <p:bldP spid="12306" grpId="0" animBg="1"/>
      <p:bldP spid="12307" grpId="0"/>
      <p:bldP spid="12308" grpId="0" animBg="1"/>
      <p:bldP spid="12309" grpId="0" animBg="1"/>
      <p:bldP spid="12310" grpId="0"/>
      <p:bldP spid="123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09600" y="1295400"/>
            <a:ext cx="281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2800" b="1" u="sng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r>
              <a:rPr lang="en-US" sz="28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90600" y="1828800"/>
            <a:ext cx="66294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àm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20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AB = 4cm.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2cm.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895600" y="4267200"/>
            <a:ext cx="328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029200" y="4267200"/>
            <a:ext cx="328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276600" y="4495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200400" y="41910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2cm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419600" y="4191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2cm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886200" y="41910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810000" y="4419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4cm</a:t>
            </a:r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4191000" y="3581400"/>
            <a:ext cx="1828800" cy="19050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2362200" y="3581400"/>
            <a:ext cx="1828800" cy="19050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899025" y="4114800"/>
            <a:ext cx="206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124200" y="4191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169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nimBg="1"/>
      <p:bldP spid="13323" grpId="0" animBg="1"/>
      <p:bldP spid="13324" grpId="0" animBg="1"/>
      <p:bldP spid="133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20388" y="166688"/>
            <a:ext cx="23791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2362200" y="1498600"/>
            <a:ext cx="3960813" cy="41148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Arc 4"/>
          <p:cNvSpPr>
            <a:spLocks/>
          </p:cNvSpPr>
          <p:nvPr/>
        </p:nvSpPr>
        <p:spPr bwMode="auto">
          <a:xfrm rot="74468" flipV="1">
            <a:off x="2362200" y="3295650"/>
            <a:ext cx="1981200" cy="1285875"/>
          </a:xfrm>
          <a:custGeom>
            <a:avLst/>
            <a:gdLst>
              <a:gd name="G0" fmla="+- 21554 0 0"/>
              <a:gd name="G1" fmla="+- 21600 0 0"/>
              <a:gd name="G2" fmla="+- 21600 0 0"/>
              <a:gd name="T0" fmla="*/ 0 w 43154"/>
              <a:gd name="T1" fmla="*/ 20187 h 25089"/>
              <a:gd name="T2" fmla="*/ 42870 w 43154"/>
              <a:gd name="T3" fmla="*/ 25089 h 25089"/>
              <a:gd name="T4" fmla="*/ 21554 w 43154"/>
              <a:gd name="T5" fmla="*/ 21600 h 25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54" h="25089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</a:path>
              <a:path w="43154" h="25089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  <a:lnTo>
                  <a:pt x="21554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Arc 5"/>
          <p:cNvSpPr>
            <a:spLocks/>
          </p:cNvSpPr>
          <p:nvPr/>
        </p:nvSpPr>
        <p:spPr bwMode="auto">
          <a:xfrm rot="10853119" flipV="1">
            <a:off x="4343400" y="2527300"/>
            <a:ext cx="1979613" cy="1027113"/>
          </a:xfrm>
          <a:custGeom>
            <a:avLst/>
            <a:gdLst>
              <a:gd name="G0" fmla="+- 21554 0 0"/>
              <a:gd name="G1" fmla="+- 21600 0 0"/>
              <a:gd name="G2" fmla="+- 21600 0 0"/>
              <a:gd name="T0" fmla="*/ 0 w 43070"/>
              <a:gd name="T1" fmla="*/ 20187 h 21600"/>
              <a:gd name="T2" fmla="*/ 43070 w 43070"/>
              <a:gd name="T3" fmla="*/ 19700 h 21600"/>
              <a:gd name="T4" fmla="*/ 21554 w 430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070" h="21600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</a:path>
              <a:path w="43070" h="21600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  <a:lnTo>
                  <a:pt x="21554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342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64039"/>
              </p:ext>
            </p:extLst>
          </p:nvPr>
        </p:nvGraphicFramePr>
        <p:xfrm>
          <a:off x="1828800" y="965200"/>
          <a:ext cx="5029200" cy="5212715"/>
        </p:xfrm>
        <a:graphic>
          <a:graphicData uri="http://schemas.openxmlformats.org/drawingml/2006/table">
            <a:tbl>
              <a:tblPr/>
              <a:tblGrid>
                <a:gridCol w="533400"/>
                <a:gridCol w="471488"/>
                <a:gridCol w="506412"/>
                <a:gridCol w="500063"/>
                <a:gridCol w="503237"/>
                <a:gridCol w="503238"/>
                <a:gridCol w="501650"/>
                <a:gridCol w="506412"/>
                <a:gridCol w="500063"/>
                <a:gridCol w="50323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4419600" y="1531937"/>
            <a:ext cx="3960813" cy="41148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Arc 3"/>
          <p:cNvSpPr>
            <a:spLocks/>
          </p:cNvSpPr>
          <p:nvPr/>
        </p:nvSpPr>
        <p:spPr bwMode="auto">
          <a:xfrm rot="74468" flipV="1">
            <a:off x="4419600" y="3328987"/>
            <a:ext cx="1981200" cy="1285875"/>
          </a:xfrm>
          <a:custGeom>
            <a:avLst/>
            <a:gdLst>
              <a:gd name="G0" fmla="+- 21554 0 0"/>
              <a:gd name="G1" fmla="+- 21600 0 0"/>
              <a:gd name="G2" fmla="+- 21600 0 0"/>
              <a:gd name="T0" fmla="*/ 0 w 43154"/>
              <a:gd name="T1" fmla="*/ 20187 h 25089"/>
              <a:gd name="T2" fmla="*/ 42870 w 43154"/>
              <a:gd name="T3" fmla="*/ 25089 h 25089"/>
              <a:gd name="T4" fmla="*/ 21554 w 43154"/>
              <a:gd name="T5" fmla="*/ 21600 h 25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54" h="25089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</a:path>
              <a:path w="43154" h="25089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3483" y="0"/>
                  <a:pt x="43154" y="9670"/>
                  <a:pt x="43154" y="21600"/>
                </a:cubicBezTo>
                <a:cubicBezTo>
                  <a:pt x="43154" y="22768"/>
                  <a:pt x="43059" y="23935"/>
                  <a:pt x="42870" y="25089"/>
                </a:cubicBezTo>
                <a:lnTo>
                  <a:pt x="21554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Arc 4"/>
          <p:cNvSpPr>
            <a:spLocks/>
          </p:cNvSpPr>
          <p:nvPr/>
        </p:nvSpPr>
        <p:spPr bwMode="auto">
          <a:xfrm rot="10853119" flipV="1">
            <a:off x="6400800" y="2560637"/>
            <a:ext cx="1979613" cy="1027113"/>
          </a:xfrm>
          <a:custGeom>
            <a:avLst/>
            <a:gdLst>
              <a:gd name="G0" fmla="+- 21554 0 0"/>
              <a:gd name="G1" fmla="+- 21600 0 0"/>
              <a:gd name="G2" fmla="+- 21600 0 0"/>
              <a:gd name="T0" fmla="*/ 0 w 43070"/>
              <a:gd name="T1" fmla="*/ 20187 h 21600"/>
              <a:gd name="T2" fmla="*/ 43070 w 43070"/>
              <a:gd name="T3" fmla="*/ 19700 h 21600"/>
              <a:gd name="T4" fmla="*/ 21554 w 430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070" h="21600" fill="none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</a:path>
              <a:path w="43070" h="21600" stroke="0" extrusionOk="0">
                <a:moveTo>
                  <a:pt x="0" y="20187"/>
                </a:moveTo>
                <a:cubicBezTo>
                  <a:pt x="744" y="8830"/>
                  <a:pt x="10173" y="-1"/>
                  <a:pt x="21554" y="0"/>
                </a:cubicBezTo>
                <a:cubicBezTo>
                  <a:pt x="32746" y="0"/>
                  <a:pt x="42085" y="8550"/>
                  <a:pt x="43070" y="19699"/>
                </a:cubicBezTo>
                <a:lnTo>
                  <a:pt x="21554" y="21600"/>
                </a:lnTo>
                <a:close/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36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275807"/>
              </p:ext>
            </p:extLst>
          </p:nvPr>
        </p:nvGraphicFramePr>
        <p:xfrm>
          <a:off x="3886200" y="998537"/>
          <a:ext cx="5029200" cy="5181600"/>
        </p:xfrm>
        <a:graphic>
          <a:graphicData uri="http://schemas.openxmlformats.org/drawingml/2006/table">
            <a:tbl>
              <a:tblPr/>
              <a:tblGrid>
                <a:gridCol w="533400"/>
                <a:gridCol w="471488"/>
                <a:gridCol w="506412"/>
                <a:gridCol w="500063"/>
                <a:gridCol w="503237"/>
                <a:gridCol w="503238"/>
                <a:gridCol w="487362"/>
                <a:gridCol w="520700"/>
                <a:gridCol w="500063"/>
                <a:gridCol w="503237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88" name="Text Box 128"/>
          <p:cNvSpPr txBox="1">
            <a:spLocks noChangeArrowheads="1"/>
          </p:cNvSpPr>
          <p:nvPr/>
        </p:nvSpPr>
        <p:spPr bwMode="auto">
          <a:xfrm>
            <a:off x="2003425" y="76200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89" name="Text Box 129"/>
          <p:cNvSpPr txBox="1">
            <a:spLocks noChangeArrowheads="1"/>
          </p:cNvSpPr>
          <p:nvPr/>
        </p:nvSpPr>
        <p:spPr bwMode="auto">
          <a:xfrm>
            <a:off x="609600" y="693737"/>
            <a:ext cx="1981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Luyện tập :</a:t>
            </a:r>
          </a:p>
          <a:p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90" name="Text Box 130"/>
          <p:cNvSpPr txBox="1">
            <a:spLocks noChangeArrowheads="1"/>
          </p:cNvSpPr>
          <p:nvPr/>
        </p:nvSpPr>
        <p:spPr bwMode="auto">
          <a:xfrm>
            <a:off x="304800" y="1227137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5491" name="Text Box 131"/>
          <p:cNvSpPr txBox="1">
            <a:spLocks noChangeArrowheads="1"/>
          </p:cNvSpPr>
          <p:nvPr/>
        </p:nvSpPr>
        <p:spPr bwMode="auto">
          <a:xfrm>
            <a:off x="304800" y="1766887"/>
            <a:ext cx="3276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buFontTx/>
              <a:buChar char="-"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ô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ô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just"/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ô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492" name="Text Box 132"/>
          <p:cNvSpPr txBox="1">
            <a:spLocks noChangeArrowheads="1"/>
          </p:cNvSpPr>
          <p:nvPr/>
        </p:nvSpPr>
        <p:spPr bwMode="auto">
          <a:xfrm>
            <a:off x="6232525" y="2827337"/>
            <a:ext cx="473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6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493" name="Line 133"/>
          <p:cNvSpPr>
            <a:spLocks noChangeShapeType="1"/>
          </p:cNvSpPr>
          <p:nvPr/>
        </p:nvSpPr>
        <p:spPr bwMode="auto">
          <a:xfrm flipV="1">
            <a:off x="6400800" y="1531937"/>
            <a:ext cx="0" cy="198120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94" name="Text Box 134"/>
          <p:cNvSpPr txBox="1">
            <a:spLocks noChangeArrowheads="1"/>
          </p:cNvSpPr>
          <p:nvPr/>
        </p:nvSpPr>
        <p:spPr bwMode="auto">
          <a:xfrm>
            <a:off x="7223125" y="2827337"/>
            <a:ext cx="473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6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495" name="Text Box 135"/>
          <p:cNvSpPr txBox="1">
            <a:spLocks noChangeArrowheads="1"/>
          </p:cNvSpPr>
          <p:nvPr/>
        </p:nvSpPr>
        <p:spPr bwMode="auto">
          <a:xfrm>
            <a:off x="5181600" y="2827337"/>
            <a:ext cx="473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6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496" name="Line 136"/>
          <p:cNvSpPr>
            <a:spLocks noChangeShapeType="1"/>
          </p:cNvSpPr>
          <p:nvPr/>
        </p:nvSpPr>
        <p:spPr bwMode="auto">
          <a:xfrm flipV="1">
            <a:off x="7391400" y="3589337"/>
            <a:ext cx="990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97" name="Line 137"/>
          <p:cNvSpPr>
            <a:spLocks noChangeShapeType="1"/>
          </p:cNvSpPr>
          <p:nvPr/>
        </p:nvSpPr>
        <p:spPr bwMode="auto">
          <a:xfrm flipH="1" flipV="1">
            <a:off x="4419600" y="3589337"/>
            <a:ext cx="9906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19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4" dur="2000"/>
                                        <p:tgtEl>
                                          <p:spTgt spid="15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5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6" dur="1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5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5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 autoUpdateAnimBg="0"/>
      <p:bldP spid="15363" grpId="0" animBg="1"/>
      <p:bldP spid="15364" grpId="0" animBg="1" autoUpdateAnimBg="0"/>
      <p:bldP spid="15492" grpId="0"/>
      <p:bldP spid="15493" grpId="0" animBg="1"/>
      <p:bldP spid="15493" grpId="1" animBg="1"/>
      <p:bldP spid="15494" grpId="0"/>
      <p:bldP spid="15494" grpId="1"/>
      <p:bldP spid="15495" grpId="0"/>
      <p:bldP spid="15495" grpId="1"/>
      <p:bldP spid="15496" grpId="0" animBg="1"/>
      <p:bldP spid="15496" grpId="1" animBg="1"/>
      <p:bldP spid="15497" grpId="0" animBg="1"/>
      <p:bldP spid="1549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16953" y="381000"/>
            <a:ext cx="477566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540753" y="1828800"/>
            <a:ext cx="2286000" cy="2286000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2939466" y="1870075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5877928" y="19050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1226553" y="3124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96278" y="4343400"/>
            <a:ext cx="13724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Hình tròn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2979153" y="38100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140953" y="4343400"/>
            <a:ext cx="1617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5860466" y="30480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 flipV="1">
            <a:off x="6986003" y="301307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 flipV="1">
            <a:off x="8108366" y="300672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 flipV="1">
            <a:off x="5850941" y="3006725"/>
            <a:ext cx="76200" cy="762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7398753" y="1524000"/>
            <a:ext cx="609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7246353" y="1133475"/>
            <a:ext cx="16690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Đường kính</a:t>
            </a:r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 flipV="1">
            <a:off x="7135228" y="4135438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7032041" y="3048000"/>
            <a:ext cx="138112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6027153" y="35814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5249278" y="4383088"/>
            <a:ext cx="13805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Bán kính 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6789153" y="2757488"/>
            <a:ext cx="36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576303" y="2870200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8195678" y="287496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7017753" y="4164013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769353" y="5302052"/>
            <a:ext cx="6629400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/>
            <a:endParaRPr lang="en-US" sz="2400" b="1" dirty="0"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1/2độ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b="1" dirty="0"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sz="2400" b="1" dirty="0"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769353" y="48006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852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800" decel="100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1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9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7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2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5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3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6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 tmFilter="0,0; .5, 1; 1, 1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animBg="1"/>
      <p:bldP spid="16388" grpId="0" animBg="1"/>
      <p:bldP spid="16389" grpId="0" animBg="1"/>
      <p:bldP spid="16390" grpId="0" animBg="1"/>
      <p:bldP spid="16391" grpId="0"/>
      <p:bldP spid="16392" grpId="0" animBg="1"/>
      <p:bldP spid="16393" grpId="0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/>
      <p:bldP spid="16400" grpId="0" animBg="1"/>
      <p:bldP spid="16401" grpId="0" animBg="1"/>
      <p:bldP spid="16402" grpId="0" animBg="1"/>
      <p:bldP spid="16403" grpId="0"/>
      <p:bldP spid="16404" grpId="0"/>
      <p:bldP spid="16405" grpId="0"/>
      <p:bldP spid="16406" grpId="0"/>
      <p:bldP spid="16407" grpId="0"/>
      <p:bldP spid="16408" grpId="0" build="allAtOnce"/>
      <p:bldP spid="164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762000" y="457200"/>
            <a:ext cx="7543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838200" y="1087438"/>
            <a:ext cx="74676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4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thạo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bìa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2cm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“Chu vi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195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28600" y="2133600"/>
            <a:ext cx="846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CHÚC QUÍ THẦY CÔ VÀ CÁC EM KHỎE MẠNH, CÔNG TÁC VÀ HỌC TẬP TỐT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897188" y="3160713"/>
            <a:ext cx="3122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XIN CHÂN THÀNH CÁM ƠN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045897"/>
              </p:ext>
            </p:extLst>
          </p:nvPr>
        </p:nvGraphicFramePr>
        <p:xfrm>
          <a:off x="701675" y="509588"/>
          <a:ext cx="4005263" cy="504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3" imgW="3531960" imgH="4445640" progId="MS_ClipArt_Gallery.2">
                  <p:embed/>
                </p:oleObj>
              </mc:Choice>
              <mc:Fallback>
                <p:oleObj name="Clip" r:id="rId3" imgW="3531960" imgH="44456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509588"/>
                        <a:ext cx="4005263" cy="504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7" name="Picture 5" descr="sunflowers_wave_hb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225" y="3463925"/>
            <a:ext cx="3962400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22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84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9388" y="423863"/>
            <a:ext cx="80404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990600" y="2286000"/>
            <a:ext cx="2133600" cy="15240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3505200" y="2286000"/>
            <a:ext cx="2971800" cy="1371600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304800" y="4191000"/>
            <a:ext cx="3048000" cy="16764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3733800" y="3810000"/>
            <a:ext cx="4114800" cy="1752600"/>
          </a:xfrm>
          <a:prstGeom prst="flowChartExtra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2819400" y="6858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!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nhật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 rot="-5400000">
            <a:off x="1657350" y="28003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1219200" y="25146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2209800" y="25146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 rot="-5400000">
            <a:off x="4629150" y="27622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4191000" y="2476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5181600" y="2476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4953000" y="12192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Chào các bạn ! Còn mình là hình bình hành.</a:t>
            </a:r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 rot="-5400000">
            <a:off x="1504950" y="48196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1066800" y="45339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2057400" y="45339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4" name="AutoShape 18"/>
          <p:cNvSpPr>
            <a:spLocks noChangeArrowheads="1"/>
          </p:cNvSpPr>
          <p:nvPr/>
        </p:nvSpPr>
        <p:spPr bwMode="auto">
          <a:xfrm>
            <a:off x="1828800" y="33528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Hello các bạn ! Còn mình là hình thoi</a:t>
            </a:r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 rot="-5400000">
            <a:off x="5467350" y="4667250"/>
            <a:ext cx="647700" cy="1066800"/>
          </a:xfrm>
          <a:prstGeom prst="moon">
            <a:avLst>
              <a:gd name="adj" fmla="val 50000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>
            <a:off x="5029200" y="4381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>
            <a:off x="6019800" y="4381500"/>
            <a:ext cx="4572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8" name="AutoShape 22"/>
          <p:cNvSpPr>
            <a:spLocks noChangeArrowheads="1"/>
          </p:cNvSpPr>
          <p:nvPr/>
        </p:nvSpPr>
        <p:spPr bwMode="auto">
          <a:xfrm>
            <a:off x="5943600" y="3124200"/>
            <a:ext cx="2438400" cy="1828800"/>
          </a:xfrm>
          <a:prstGeom prst="cloudCallout">
            <a:avLst>
              <a:gd name="adj1" fmla="val -44338"/>
              <a:gd name="adj2" fmla="val 67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Còn mình, ai cũng biết, mình là hình tam giác</a:t>
            </a:r>
          </a:p>
        </p:txBody>
      </p:sp>
    </p:spTree>
    <p:extLst>
      <p:ext uri="{BB962C8B-B14F-4D97-AF65-F5344CB8AC3E}">
        <p14:creationId xmlns:p14="http://schemas.microsoft.com/office/powerpoint/2010/main" val="132900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decel="1000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decel="1000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41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41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41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decel="1000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decel="100000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decel="1000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decel="10000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200" decel="10000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" decel="10000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animBg="1"/>
      <p:bldP spid="4100" grpId="0" animBg="1"/>
      <p:bldP spid="4101" grpId="0" animBg="1"/>
      <p:bldP spid="4102" grpId="0" animBg="1"/>
      <p:bldP spid="4103" grpId="0" animBg="1"/>
      <p:bldP spid="4103" grpId="1" animBg="1"/>
      <p:bldP spid="4104" grpId="0" animBg="1"/>
      <p:bldP spid="4104" grpId="1" animBg="1"/>
      <p:bldP spid="4105" grpId="0" animBg="1"/>
      <p:bldP spid="4105" grpId="1" animBg="1"/>
      <p:bldP spid="4106" grpId="0" animBg="1"/>
      <p:bldP spid="4106" grpId="1" animBg="1"/>
      <p:bldP spid="4107" grpId="0" animBg="1"/>
      <p:bldP spid="4108" grpId="0" animBg="1"/>
      <p:bldP spid="4109" grpId="0" animBg="1"/>
      <p:bldP spid="4110" grpId="0" animBg="1"/>
      <p:bldP spid="4110" grpId="1" animBg="1"/>
      <p:bldP spid="4111" grpId="0" animBg="1"/>
      <p:bldP spid="4112" grpId="0" animBg="1"/>
      <p:bldP spid="4113" grpId="0" animBg="1"/>
      <p:bldP spid="4114" grpId="0" animBg="1"/>
      <p:bldP spid="4114" grpId="1" animBg="1"/>
      <p:bldP spid="4115" grpId="0" animBg="1"/>
      <p:bldP spid="4116" grpId="0" animBg="1"/>
      <p:bldP spid="4117" grpId="0" animBg="1"/>
      <p:bldP spid="4118" grpId="0" animBg="1"/>
      <p:bldP spid="41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2362200" y="2286000"/>
            <a:ext cx="3581400" cy="3581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 rot="5400000">
            <a:off x="3095625" y="2705100"/>
            <a:ext cx="342900" cy="95250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 rot="5400000">
            <a:off x="4572000" y="2693988"/>
            <a:ext cx="342900" cy="95250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 rot="5400000">
            <a:off x="3733800" y="3733800"/>
            <a:ext cx="838200" cy="1905000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4495800" y="457200"/>
            <a:ext cx="3581400" cy="34290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Các bạn ơi, các bạn đâu rồi!</a:t>
            </a:r>
          </a:p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Ai cũng có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tên,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sao mình chưa có tên nhỉ? Các bạn học sinh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ơi,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mình là hình gì?</a:t>
            </a: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5219700" y="1880755"/>
            <a:ext cx="2743200" cy="1981200"/>
          </a:xfrm>
          <a:prstGeom prst="cloudCallout">
            <a:avLst>
              <a:gd name="adj1" fmla="val -42361"/>
              <a:gd name="adj2" fmla="val 7612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ồ,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cám ơn các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bạn!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ình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tên là hình tròn.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667000" y="61722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Hình tròn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04800" y="-76200"/>
            <a:ext cx="8610600" cy="149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MÔN: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BÀI: HÌNH TRÒN, ĐƯỜNG TRÒN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8789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8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2" grpId="1" animBg="1"/>
      <p:bldP spid="5123" grpId="0" animBg="1"/>
      <p:bldP spid="5123" grpId="1" animBg="1"/>
      <p:bldP spid="5124" grpId="0" animBg="1"/>
      <p:bldP spid="5124" grpId="1" animBg="1"/>
      <p:bldP spid="5125" grpId="0" animBg="1"/>
      <p:bldP spid="5125" grpId="1" animBg="1"/>
      <p:bldP spid="5125" grpId="2" animBg="1"/>
      <p:bldP spid="5126" grpId="0" animBg="1"/>
      <p:bldP spid="5126" grpId="1" animBg="1"/>
      <p:bldP spid="5126" grpId="2" animBg="1"/>
      <p:bldP spid="5127" grpId="0" animBg="1"/>
      <p:bldP spid="5127" grpId="1" animBg="1"/>
      <p:bldP spid="5128" grpId="0"/>
      <p:bldP spid="51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239837" y="1782763"/>
            <a:ext cx="74469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239837" y="2620963"/>
            <a:ext cx="65325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A. Dùng thước.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239837" y="3306763"/>
            <a:ext cx="65325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eke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239837" y="3992563"/>
            <a:ext cx="65325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C. Dùng compa</a:t>
            </a:r>
          </a:p>
        </p:txBody>
      </p:sp>
    </p:spTree>
    <p:extLst>
      <p:ext uri="{BB962C8B-B14F-4D97-AF65-F5344CB8AC3E}">
        <p14:creationId xmlns:p14="http://schemas.microsoft.com/office/powerpoint/2010/main" val="335293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61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49" grpId="1"/>
      <p:bldP spid="6150" grpId="0"/>
      <p:bldP spid="6150" grpId="1"/>
      <p:bldP spid="6151" grpId="0"/>
      <p:bldP spid="615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457200" y="762000"/>
            <a:ext cx="2819400" cy="27432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98525" y="3519488"/>
            <a:ext cx="15712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Hình tròn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5029200" y="533400"/>
            <a:ext cx="2971800" cy="29718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838700" y="3519488"/>
            <a:ext cx="28103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Đây là đường tròn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6200" y="4037013"/>
            <a:ext cx="9132888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Khi dùng compa đễ vẽ hình tròn, đầu bút chì của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com-pa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vẽ ra một đường tròn.</a:t>
            </a:r>
          </a:p>
          <a:p>
            <a:pPr algn="ctr"/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1113" y="4997450"/>
            <a:ext cx="91328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Cả lớp lấy compa và giấy ra để vẽ một hình tròn.</a:t>
            </a:r>
          </a:p>
          <a:p>
            <a:pPr algn="ctr"/>
            <a:endParaRPr lang="en-US" sz="280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54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3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2" grpId="1" animBg="1"/>
      <p:bldP spid="7173" grpId="0"/>
      <p:bldP spid="7174" grpId="0"/>
      <p:bldP spid="71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3505200" y="533400"/>
            <a:ext cx="2819400" cy="372427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36017" y="4208463"/>
            <a:ext cx="828464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Khi vẽ hình tròn bằng compa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nơi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đầu nhọn của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com-pa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đặt vào gọi là tâm.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181475" y="1803400"/>
            <a:ext cx="466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524000" y="5248275"/>
            <a:ext cx="51187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Hình  tròn trên là </a:t>
            </a:r>
            <a:r>
              <a:rPr lang="en-US" sz="28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hình tròn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tâm 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4899025" y="2333625"/>
            <a:ext cx="130175" cy="130175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06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7" grpId="0"/>
      <p:bldP spid="81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2517259" y="685800"/>
            <a:ext cx="4267200" cy="3657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304784" y="1830387"/>
            <a:ext cx="549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 flipV="1">
            <a:off x="6139934" y="11969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174859" y="798512"/>
            <a:ext cx="444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H="1">
            <a:off x="4533384" y="1239837"/>
            <a:ext cx="1641475" cy="127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96397" y="4360862"/>
            <a:ext cx="78325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. Ở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OA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 flipV="1">
            <a:off x="5260459" y="1981200"/>
            <a:ext cx="23622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936859" y="2624137"/>
            <a:ext cx="18261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 kính OA</a:t>
            </a: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4484172" y="2376487"/>
            <a:ext cx="152400" cy="1524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5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 animBg="1"/>
      <p:bldP spid="9221" grpId="0"/>
      <p:bldP spid="9222" grpId="0" animBg="1"/>
      <p:bldP spid="9223" grpId="0"/>
      <p:bldP spid="9224" grpId="0" animBg="1"/>
      <p:bldP spid="92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2"/>
          <p:cNvSpPr>
            <a:spLocks noChangeArrowheads="1"/>
          </p:cNvSpPr>
          <p:nvPr/>
        </p:nvSpPr>
        <p:spPr bwMode="auto">
          <a:xfrm>
            <a:off x="379413" y="838200"/>
            <a:ext cx="4267200" cy="3657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166938" y="2136775"/>
            <a:ext cx="5492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 flipV="1">
            <a:off x="4022725" y="1371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037013" y="950913"/>
            <a:ext cx="444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H="1">
            <a:off x="2438400" y="1427163"/>
            <a:ext cx="1606550" cy="1239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H="1">
            <a:off x="2438400" y="2514600"/>
            <a:ext cx="2209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 flipV="1">
            <a:off x="2438400" y="2667000"/>
            <a:ext cx="1017588" cy="1620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097338" y="95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724400" y="2209800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276600" y="4205288"/>
            <a:ext cx="4235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898525" y="4484688"/>
            <a:ext cx="5755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Một hình tròn có thể có vô số bán kính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96838" y="5207000"/>
            <a:ext cx="76845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Các bán kính OA ; OB ; OC ; ở trên có đặc điểm gì?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57800" y="1709801"/>
            <a:ext cx="3581400" cy="1143000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sz="2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Tất cả các bán kính của hình tròn</a:t>
            </a:r>
          </a:p>
          <a:p>
            <a:pPr algn="ctr"/>
            <a:r>
              <a:rPr lang="en-US" sz="2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đều bằng nhau.</a:t>
            </a:r>
          </a:p>
          <a:p>
            <a:pPr algn="ctr"/>
            <a:r>
              <a:rPr lang="en-US" sz="2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OA = OB = OC</a:t>
            </a: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2397125" y="2652713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77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8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2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8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2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 animBg="1"/>
      <p:bldP spid="10245" grpId="0"/>
      <p:bldP spid="10246" grpId="0" animBg="1"/>
      <p:bldP spid="10247" grpId="0" animBg="1"/>
      <p:bldP spid="10249" grpId="0" animBg="1"/>
      <p:bldP spid="10251" grpId="0"/>
      <p:bldP spid="10252" grpId="0"/>
      <p:bldP spid="10255" grpId="0"/>
      <p:bldP spid="10256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2"/>
          <p:cNvSpPr>
            <a:spLocks noChangeArrowheads="1"/>
          </p:cNvSpPr>
          <p:nvPr/>
        </p:nvSpPr>
        <p:spPr bwMode="auto">
          <a:xfrm>
            <a:off x="609600" y="533400"/>
            <a:ext cx="3657600" cy="3657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609600" y="23622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382838" y="232092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201863" y="1946275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8600" y="1912937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219575" y="2112962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34950" y="4395787"/>
            <a:ext cx="81917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Trên đương tròn , lấy hai điểm A ;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B. Đoạn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thẳng AB nối hai điểm A;B của đường tròn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 đi qua tâm O là </a:t>
            </a:r>
            <a:r>
              <a:rPr lang="en-US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 kính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của hình tròn.</a:t>
            </a: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576263" y="232727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4232275" y="2306637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974725" y="5026025"/>
            <a:ext cx="62456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 kính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của hình tròn có đặc điểm gì?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922520" y="1544637"/>
            <a:ext cx="3504224" cy="1524000"/>
          </a:xfrm>
          <a:prstGeom prst="rect">
            <a:avLst/>
          </a:prstGeom>
          <a:solidFill>
            <a:srgbClr val="00FF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FF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AB = OA + OB</a:t>
            </a:r>
          </a:p>
        </p:txBody>
      </p:sp>
    </p:spTree>
    <p:extLst>
      <p:ext uri="{BB962C8B-B14F-4D97-AF65-F5344CB8AC3E}">
        <p14:creationId xmlns:p14="http://schemas.microsoft.com/office/powerpoint/2010/main" val="22717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70" decel="100000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770" decel="100000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70" decel="100000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770" decel="100000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0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6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2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2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0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3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70" grpId="0"/>
      <p:bldP spid="11271" grpId="0"/>
      <p:bldP spid="11272" grpId="0" build="allAtOnce"/>
      <p:bldP spid="11273" grpId="0" animBg="1"/>
      <p:bldP spid="11274" grpId="0" animBg="1"/>
      <p:bldP spid="11275" grpId="0"/>
      <p:bldP spid="11276" grpId="0" build="allAtOnce" animBg="1"/>
      <p:bldP spid="11276" grpId="1" build="allAtOnce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10091&quot;&gt;&lt;object type=&quot;3&quot; unique_id=&quot;10092&quot;&gt;&lt;property id=&quot;20148&quot; value=&quot;5&quot;/&gt;&lt;property id=&quot;20300&quot; value=&quot;Slide 1&quot;/&gt;&lt;property id=&quot;20307&quot; value=&quot;257&quot;/&gt;&lt;/object&gt;&lt;object type=&quot;3&quot; unique_id=&quot;10093&quot;&gt;&lt;property id=&quot;20148&quot; value=&quot;5&quot;/&gt;&lt;property id=&quot;20300&quot; value=&quot;Slide 2&quot;/&gt;&lt;property id=&quot;20307&quot; value=&quot;258&quot;/&gt;&lt;/object&gt;&lt;object type=&quot;3&quot; unique_id=&quot;10094&quot;&gt;&lt;property id=&quot;20148&quot; value=&quot;5&quot;/&gt;&lt;property id=&quot;20300&quot; value=&quot;Slide 3&quot;/&gt;&lt;property id=&quot;20307&quot; value=&quot;259&quot;/&gt;&lt;/object&gt;&lt;object type=&quot;3&quot; unique_id=&quot;10095&quot;&gt;&lt;property id=&quot;20148&quot; value=&quot;5&quot;/&gt;&lt;property id=&quot;20300&quot; value=&quot;Slide 4&quot;/&gt;&lt;property id=&quot;20307&quot; value=&quot;260&quot;/&gt;&lt;/object&gt;&lt;object type=&quot;3&quot; unique_id=&quot;10096&quot;&gt;&lt;property id=&quot;20148&quot; value=&quot;5&quot;/&gt;&lt;property id=&quot;20300&quot; value=&quot;Slide 5&quot;/&gt;&lt;property id=&quot;20307&quot; value=&quot;261&quot;/&gt;&lt;/object&gt;&lt;object type=&quot;3&quot; unique_id=&quot;10097&quot;&gt;&lt;property id=&quot;20148&quot; value=&quot;5&quot;/&gt;&lt;property id=&quot;20300&quot; value=&quot;Slide 6&quot;/&gt;&lt;property id=&quot;20307&quot; value=&quot;262&quot;/&gt;&lt;/object&gt;&lt;object type=&quot;3&quot; unique_id=&quot;10098&quot;&gt;&lt;property id=&quot;20148&quot; value=&quot;5&quot;/&gt;&lt;property id=&quot;20300&quot; value=&quot;Slide 7&quot;/&gt;&lt;property id=&quot;20307&quot; value=&quot;263&quot;/&gt;&lt;/object&gt;&lt;object type=&quot;3&quot; unique_id=&quot;10099&quot;&gt;&lt;property id=&quot;20148&quot; value=&quot;5&quot;/&gt;&lt;property id=&quot;20300&quot; value=&quot;Slide 8&quot;/&gt;&lt;property id=&quot;20307&quot; value=&quot;264&quot;/&gt;&lt;/object&gt;&lt;object type=&quot;3&quot; unique_id=&quot;10100&quot;&gt;&lt;property id=&quot;20148&quot; value=&quot;5&quot;/&gt;&lt;property id=&quot;20300&quot; value=&quot;Slide 9&quot;/&gt;&lt;property id=&quot;20307&quot; value=&quot;265&quot;/&gt;&lt;/object&gt;&lt;object type=&quot;3&quot; unique_id=&quot;10101&quot;&gt;&lt;property id=&quot;20148&quot; value=&quot;5&quot;/&gt;&lt;property id=&quot;20300&quot; value=&quot;Slide 10&quot;/&gt;&lt;property id=&quot;20307&quot; value=&quot;266&quot;/&gt;&lt;/object&gt;&lt;object type=&quot;3&quot; unique_id=&quot;10102&quot;&gt;&lt;property id=&quot;20148&quot; value=&quot;5&quot;/&gt;&lt;property id=&quot;20300&quot; value=&quot;Slide 11&quot;/&gt;&lt;property id=&quot;20307&quot; value=&quot;267&quot;/&gt;&lt;/object&gt;&lt;object type=&quot;3&quot; unique_id=&quot;10103&quot;&gt;&lt;property id=&quot;20148&quot; value=&quot;5&quot;/&gt;&lt;property id=&quot;20300&quot; value=&quot;Slide 12&quot;/&gt;&lt;property id=&quot;20307&quot; value=&quot;268&quot;/&gt;&lt;/object&gt;&lt;object type=&quot;3&quot; unique_id=&quot;10104&quot;&gt;&lt;property id=&quot;20148&quot; value=&quot;5&quot;/&gt;&lt;property id=&quot;20300&quot; value=&quot;Slide 13&quot;/&gt;&lt;property id=&quot;20307&quot; value=&quot;269&quot;/&gt;&lt;/object&gt;&lt;object type=&quot;3&quot; unique_id=&quot;10105&quot;&gt;&lt;property id=&quot;20148&quot; value=&quot;5&quot;/&gt;&lt;property id=&quot;20300&quot; value=&quot;Slide 14&quot;/&gt;&lt;property id=&quot;20307&quot; value=&quot;270&quot;/&gt;&lt;/object&gt;&lt;object type=&quot;3&quot; unique_id=&quot;10106&quot;&gt;&lt;property id=&quot;20148&quot; value=&quot;5&quot;/&gt;&lt;property id=&quot;20300&quot; value=&quot;Slide 15&quot;/&gt;&lt;property id=&quot;20307&quot; value=&quot;271&quot;/&gt;&lt;/object&gt;&lt;object type=&quot;3&quot; unique_id=&quot;10107&quot;&gt;&lt;property id=&quot;20148&quot; value=&quot;5&quot;/&gt;&lt;property id=&quot;20300&quot; value=&quot;Slide 16&quot;/&gt;&lt;property id=&quot;20307&quot; value=&quot;272&quot;/&gt;&lt;/object&gt;&lt;/object&gt;&lt;object type=&quot;8&quot; unique_id=&quot;1012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672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A</cp:lastModifiedBy>
  <cp:revision>5</cp:revision>
  <dcterms:created xsi:type="dcterms:W3CDTF">2018-01-05T06:57:28Z</dcterms:created>
  <dcterms:modified xsi:type="dcterms:W3CDTF">2020-01-08T05:22:17Z</dcterms:modified>
</cp:coreProperties>
</file>