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2" r:id="rId4"/>
    <p:sldId id="271" r:id="rId5"/>
    <p:sldId id="272" r:id="rId6"/>
    <p:sldId id="273" r:id="rId7"/>
    <p:sldId id="274" r:id="rId8"/>
    <p:sldId id="275" r:id="rId9"/>
    <p:sldId id="276" r:id="rId10"/>
    <p:sldId id="270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2" d="100"/>
          <a:sy n="72" d="100"/>
        </p:scale>
        <p:origin x="-45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DFFC-8571-4E53-B04A-054C31CAF97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4C1-6BEE-4F4F-8238-0D9063900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84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DFFC-8571-4E53-B04A-054C31CAF97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4C1-6BEE-4F4F-8238-0D9063900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28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DFFC-8571-4E53-B04A-054C31CAF97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4C1-6BEE-4F4F-8238-0D9063900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10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/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/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E2046-D028-415C-A316-1F722B1FED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859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DFFC-8571-4E53-B04A-054C31CAF97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4C1-6BEE-4F4F-8238-0D9063900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19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DFFC-8571-4E53-B04A-054C31CAF97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4C1-6BEE-4F4F-8238-0D9063900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70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DFFC-8571-4E53-B04A-054C31CAF97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4C1-6BEE-4F4F-8238-0D9063900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622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DFFC-8571-4E53-B04A-054C31CAF97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4C1-6BEE-4F4F-8238-0D9063900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80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DFFC-8571-4E53-B04A-054C31CAF97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4C1-6BEE-4F4F-8238-0D9063900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33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DFFC-8571-4E53-B04A-054C31CAF97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4C1-6BEE-4F4F-8238-0D9063900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8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DFFC-8571-4E53-B04A-054C31CAF97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4C1-6BEE-4F4F-8238-0D9063900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8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DFFC-8571-4E53-B04A-054C31CAF97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F64C1-6BEE-4F4F-8238-0D9063900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824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5DFFC-8571-4E53-B04A-054C31CAF97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F64C1-6BEE-4F4F-8238-0D9063900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4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024630"/>
              </p:ext>
            </p:extLst>
          </p:nvPr>
        </p:nvGraphicFramePr>
        <p:xfrm>
          <a:off x="474260" y="1190625"/>
          <a:ext cx="3221038" cy="440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lip" r:id="rId3" imgW="2191817" imgH="1424635" progId="MS_ClipArt_Gallery.2">
                  <p:embed/>
                </p:oleObj>
              </mc:Choice>
              <mc:Fallback>
                <p:oleObj name="Clip" r:id="rId3" imgW="2191817" imgH="1424635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260" y="1190625"/>
                        <a:ext cx="3221038" cy="440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WordArt 4"/>
          <p:cNvSpPr>
            <a:spLocks noChangeArrowheads="1" noChangeShapeType="1" noTextEdit="1"/>
          </p:cNvSpPr>
          <p:nvPr/>
        </p:nvSpPr>
        <p:spPr bwMode="auto">
          <a:xfrm>
            <a:off x="3678238" y="2590800"/>
            <a:ext cx="4953000" cy="289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b="1" kern="10" dirty="0" err="1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166)</a:t>
            </a:r>
            <a:endParaRPr lang="en-US" sz="3600" b="1" kern="10" dirty="0">
              <a:ln w="9525">
                <a:solidFill>
                  <a:srgbClr val="0000CC"/>
                </a:solidFill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52" name="Group 5"/>
          <p:cNvGrpSpPr>
            <a:grpSpLocks/>
          </p:cNvGrpSpPr>
          <p:nvPr/>
        </p:nvGrpSpPr>
        <p:grpSpPr bwMode="auto">
          <a:xfrm>
            <a:off x="3678238" y="1588477"/>
            <a:ext cx="3962400" cy="773723"/>
            <a:chOff x="1508" y="624"/>
            <a:chExt cx="3840" cy="576"/>
          </a:xfrm>
        </p:grpSpPr>
        <p:sp>
          <p:nvSpPr>
            <p:cNvPr id="2065" name="WordArt 6"/>
            <p:cNvSpPr>
              <a:spLocks noChangeArrowheads="1" noChangeShapeType="1" noTextEdit="1"/>
            </p:cNvSpPr>
            <p:nvPr/>
          </p:nvSpPr>
          <p:spPr bwMode="auto">
            <a:xfrm>
              <a:off x="2468" y="624"/>
              <a:ext cx="2880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 dirty="0" err="1">
                  <a:ln w="9525">
                    <a:solidFill>
                      <a:srgbClr val="FFFF99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33CC33"/>
                      </a:gs>
                      <a:gs pos="50000">
                        <a:srgbClr val="FF0000"/>
                      </a:gs>
                      <a:gs pos="100000">
                        <a:srgbClr val="33CC33"/>
                      </a:gs>
                    </a:gsLst>
                    <a:lin ang="5400000" scaled="1"/>
                  </a:gra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Toán</a:t>
              </a:r>
              <a:endParaRPr lang="en-US" sz="3600" b="1" kern="10" dirty="0">
                <a:ln w="9525">
                  <a:solidFill>
                    <a:srgbClr val="FFFF99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CC33"/>
                    </a:gs>
                    <a:gs pos="50000">
                      <a:srgbClr val="FF0000"/>
                    </a:gs>
                    <a:gs pos="100000">
                      <a:srgbClr val="33CC33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6" name="Line 7"/>
            <p:cNvSpPr>
              <a:spLocks noChangeShapeType="1"/>
            </p:cNvSpPr>
            <p:nvPr/>
          </p:nvSpPr>
          <p:spPr bwMode="auto">
            <a:xfrm>
              <a:off x="1508" y="1200"/>
              <a:ext cx="2832" cy="0"/>
            </a:xfrm>
            <a:prstGeom prst="line">
              <a:avLst/>
            </a:prstGeom>
            <a:noFill/>
            <a:ln w="57150">
              <a:solidFill>
                <a:srgbClr val="66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381000" y="4572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Line 10"/>
          <p:cNvSpPr>
            <a:spLocks noChangeShapeType="1"/>
          </p:cNvSpPr>
          <p:nvPr/>
        </p:nvSpPr>
        <p:spPr bwMode="auto">
          <a:xfrm>
            <a:off x="8839200" y="457200"/>
            <a:ext cx="0" cy="594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381000" y="4572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Line 12"/>
          <p:cNvSpPr>
            <a:spLocks noChangeShapeType="1"/>
          </p:cNvSpPr>
          <p:nvPr/>
        </p:nvSpPr>
        <p:spPr bwMode="auto">
          <a:xfrm>
            <a:off x="381000" y="6324600"/>
            <a:ext cx="845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7" name="Line 13"/>
          <p:cNvSpPr>
            <a:spLocks noChangeShapeType="1"/>
          </p:cNvSpPr>
          <p:nvPr/>
        </p:nvSpPr>
        <p:spPr bwMode="auto">
          <a:xfrm>
            <a:off x="381000" y="457200"/>
            <a:ext cx="0" cy="586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8" name="Line 14"/>
          <p:cNvSpPr>
            <a:spLocks noChangeShapeType="1"/>
          </p:cNvSpPr>
          <p:nvPr/>
        </p:nvSpPr>
        <p:spPr bwMode="auto">
          <a:xfrm>
            <a:off x="381000" y="4572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Line 15"/>
          <p:cNvSpPr>
            <a:spLocks noChangeShapeType="1"/>
          </p:cNvSpPr>
          <p:nvPr/>
        </p:nvSpPr>
        <p:spPr bwMode="auto">
          <a:xfrm>
            <a:off x="381000" y="6324600"/>
            <a:ext cx="845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0" name="Line 16"/>
          <p:cNvSpPr>
            <a:spLocks noChangeShapeType="1"/>
          </p:cNvSpPr>
          <p:nvPr/>
        </p:nvSpPr>
        <p:spPr bwMode="auto">
          <a:xfrm>
            <a:off x="8839200" y="457200"/>
            <a:ext cx="0" cy="59436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1" name="Line 17"/>
          <p:cNvSpPr>
            <a:spLocks noChangeShapeType="1"/>
          </p:cNvSpPr>
          <p:nvPr/>
        </p:nvSpPr>
        <p:spPr bwMode="auto">
          <a:xfrm>
            <a:off x="381000" y="457200"/>
            <a:ext cx="0" cy="58674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2" name="Line 18"/>
          <p:cNvSpPr>
            <a:spLocks noChangeShapeType="1"/>
          </p:cNvSpPr>
          <p:nvPr/>
        </p:nvSpPr>
        <p:spPr bwMode="auto">
          <a:xfrm>
            <a:off x="381000" y="457200"/>
            <a:ext cx="84582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3" name="Line 19"/>
          <p:cNvSpPr>
            <a:spLocks noChangeShapeType="1"/>
          </p:cNvSpPr>
          <p:nvPr/>
        </p:nvSpPr>
        <p:spPr bwMode="auto">
          <a:xfrm>
            <a:off x="381000" y="6324600"/>
            <a:ext cx="8458200" cy="762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4" name="Text Box 8"/>
          <p:cNvSpPr txBox="1">
            <a:spLocks noChangeArrowheads="1"/>
          </p:cNvSpPr>
          <p:nvPr/>
        </p:nvSpPr>
        <p:spPr bwMode="auto">
          <a:xfrm>
            <a:off x="2540000" y="628650"/>
            <a:ext cx="4708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16200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3" name="Picture 4" descr="nen cop cua ho a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7594" name="WordArt 10" descr="Paper bag"/>
          <p:cNvSpPr>
            <a:spLocks noChangeArrowheads="1" noChangeShapeType="1" noTextEdit="1"/>
          </p:cNvSpPr>
          <p:nvPr/>
        </p:nvSpPr>
        <p:spPr bwMode="auto">
          <a:xfrm>
            <a:off x="928688" y="1295400"/>
            <a:ext cx="7286625" cy="3124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 TẠM BIỆT,</a:t>
            </a:r>
          </a:p>
          <a:p>
            <a:pPr algn="ctr"/>
            <a:r>
              <a:rPr lang="en-US" sz="3600" kern="1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 QUÝ THẦY CÔ SỨC KHOẺ,</a:t>
            </a:r>
          </a:p>
          <a:p>
            <a:pPr algn="ctr"/>
            <a:r>
              <a:rPr lang="en-US" sz="3600" kern="10">
                <a:ln w="9525">
                  <a:solidFill>
                    <a:srgbClr val="B8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 CÁC EM HỌC GIỎI, CHĂM NGOAN</a:t>
            </a:r>
          </a:p>
        </p:txBody>
      </p:sp>
    </p:spTree>
    <p:extLst>
      <p:ext uri="{BB962C8B-B14F-4D97-AF65-F5344CB8AC3E}">
        <p14:creationId xmlns:p14="http://schemas.microsoft.com/office/powerpoint/2010/main" val="388123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4" grpId="0" animBg="1"/>
      <p:bldP spid="6759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3" name="Object 20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610350" y="25844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25844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5128" name="Rectangle 29"/>
          <p:cNvSpPr>
            <a:spLocks noChangeArrowheads="1"/>
          </p:cNvSpPr>
          <p:nvPr/>
        </p:nvSpPr>
        <p:spPr bwMode="auto">
          <a:xfrm>
            <a:off x="4294188" y="3590925"/>
            <a:ext cx="4849812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altLang="en-US" sz="2800" b="1">
                <a:solidFill>
                  <a:srgbClr val="FF33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5129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62496" name="Rectangle 32"/>
          <p:cNvSpPr>
            <a:spLocks noChangeArrowheads="1"/>
          </p:cNvSpPr>
          <p:nvPr/>
        </p:nvSpPr>
        <p:spPr bwMode="auto">
          <a:xfrm>
            <a:off x="2732372" y="355434"/>
            <a:ext cx="4008437" cy="86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3600" b="1" dirty="0" err="1">
                <a:solidFill>
                  <a:srgbClr val="FF0000"/>
                </a:solidFill>
                <a:latin typeface="Times New Roman" pitchFamily="18" charset="0"/>
              </a:rPr>
              <a:t>Luyện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tập</a:t>
            </a:r>
            <a:endParaRPr lang="en-US" alt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43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2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70866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en-US" alt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Tìm vận tốc của một ô tô đó đi được 120km trong 2 giờ 30 phút.</a:t>
            </a:r>
          </a:p>
          <a:p>
            <a:pPr marL="0" indent="0" algn="just">
              <a:buNone/>
            </a:pP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Bình đi xe đạp với vận tốc 15km/giờ từ nhà đến bến xe mất nửa giờ. Hỏi nhà Bình cách bến  xe bao nhiêu ki-lô-mét ?</a:t>
            </a:r>
          </a:p>
          <a:p>
            <a:pPr marL="0" indent="0" algn="just">
              <a:buNone/>
            </a:pP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Một người đi bộ với vận tốc 5km/giờ và đi được quãng đường 6km. Hỏi người đó đã đi trong thời gian bao lâu ?</a:t>
            </a:r>
            <a:endParaRPr lang="vi-VN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1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Rectangle 13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46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52400"/>
            <a:ext cx="82296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 giải:</a:t>
            </a:r>
          </a:p>
          <a:p>
            <a:pPr algn="just"/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2 giờ 30 phút = 2,5 giờ.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Vận tốc của ô tô là: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120 : 2,5 = 48 (km/giờ)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vi-VN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Đáp số</a:t>
            </a:r>
            <a:r>
              <a:rPr lang="vi-VN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48km/giờ </a:t>
            </a:r>
            <a:endParaRPr lang="vi-VN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Nửa giờ = 0,5 giờ.</a:t>
            </a:r>
          </a:p>
          <a:p>
            <a:pPr algn="just"/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Quãng đường từ nhà Bình đến bến xe là: 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 x 0,5 = 7,5 </a:t>
            </a:r>
            <a:r>
              <a:rPr lang="vi-VN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km)</a:t>
            </a:r>
            <a:endParaRPr lang="vi-VN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Đáp </a:t>
            </a:r>
            <a:r>
              <a:rPr lang="vi-VN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vi-VN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7,5km/giờ </a:t>
            </a:r>
          </a:p>
          <a:p>
            <a:pPr algn="just"/>
            <a:r>
              <a:rPr lang="vi-VN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Thời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gian người đi bộ đi quãng đường 6km là: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 : 5 = 1,2 (giờ)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1,2 giờ = 1 giờ 12 phút.</a:t>
            </a:r>
          </a:p>
          <a:p>
            <a:pPr algn="just"/>
            <a:r>
              <a:rPr lang="en-US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vi-VN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Đáp </a:t>
            </a:r>
            <a:r>
              <a:rPr lang="vi-VN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vi-VN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1giờ </a:t>
            </a:r>
            <a:r>
              <a:rPr lang="vi-VN" sz="28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12phút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8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26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85800"/>
            <a:ext cx="7696200" cy="4539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 tô và một xe máy xuất phát cùng một lúc từ A đến B. Quãng đường AB dài 90km. Hỏi ô tô đến B trước xe máy bao lâu, biết thời gian ô tô đi là 1,5 giờ và vận tốc ô tô gấp 2 lần vận tốc xe máy?</a:t>
            </a:r>
          </a:p>
          <a:p>
            <a:pPr algn="just">
              <a:lnSpc>
                <a:spcPct val="150000"/>
              </a:lnSpc>
            </a:pP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800" dirty="0">
                <a:latin typeface="Times New Roman" pitchFamily="18" charset="0"/>
                <a:cs typeface="Times New Roman" pitchFamily="18" charset="0"/>
              </a:rPr>
            </a:b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62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533400"/>
            <a:ext cx="73914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 giải:</a:t>
            </a:r>
          </a:p>
          <a:p>
            <a:pPr algn="just"/>
            <a:r>
              <a:rPr lang="vi-VN" sz="280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 1:</a:t>
            </a:r>
          </a:p>
          <a:p>
            <a:pPr algn="just"/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Vận tốc của ô tô là: 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90 : 1,5 = 60 (km/giờ)</a:t>
            </a:r>
          </a:p>
          <a:p>
            <a:pPr algn="just"/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Vận tốc của xe máy là: 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60 : 2 = 30 (km/giờ)</a:t>
            </a:r>
          </a:p>
          <a:p>
            <a:pPr algn="just"/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Thời gian xe máy đi quãng đường AB là: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90 : 30 = 3 (giờ)</a:t>
            </a:r>
          </a:p>
          <a:p>
            <a:pPr algn="just"/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Vậy ô tô đến B trước xe máy một khoảng thời gian là: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3 - 1,5 = 1,5 (giờ)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1,5 giờ = 1giờ 30phút.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Đáp số: 1 giờ 30 phút.</a:t>
            </a:r>
          </a:p>
        </p:txBody>
      </p:sp>
    </p:spTree>
    <p:extLst>
      <p:ext uri="{BB962C8B-B14F-4D97-AF65-F5344CB8AC3E}">
        <p14:creationId xmlns:p14="http://schemas.microsoft.com/office/powerpoint/2010/main" val="48910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81000"/>
            <a:ext cx="8305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 2: </a:t>
            </a:r>
          </a:p>
          <a:p>
            <a:pPr algn="just"/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 cùng một quãng đường, thời gian và vận tốc là hai đại lượng tỉ lệ nghịch với nhau. Vận tốc ô tô gấp 2 lần vận tốc xe máy thì thời gian xe máy đi từ A đến B gấp 2 lần thời gian ô tô đi từ A đến B.</a:t>
            </a:r>
          </a:p>
          <a:p>
            <a:pPr algn="just"/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 tô đi từ A đến B mất 1,5giờ thì xe máy đi từ A đến B mất: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1,5 x  2 = 3 (giờ)</a:t>
            </a:r>
          </a:p>
          <a:p>
            <a:pPr algn="just"/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Vậy ô tô đến B trước xe máy một khoảng thời gian là: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3 - 1,5 = 1,5 (giờ)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1,5giờ = 1giờ 30phút.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Đáp số: 1giờ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30phút.</a:t>
            </a:r>
          </a:p>
          <a:p>
            <a:pPr algn="just"/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753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09600"/>
            <a:ext cx="8153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 tô xuất phát từ A và B cùng một lúc và đi ngược chiều nhau, sau 2 giờ chúng gặp nhau. Quãng đường AB dài 180km. Tìm vận tốc của mỗi ô tô, biết vận tốc ô tô đi từ A bằng 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vận tốc ô tô đi từ B.</a:t>
            </a:r>
          </a:p>
          <a:p>
            <a:pPr algn="just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800" dirty="0">
                <a:latin typeface="Times New Roman" pitchFamily="18" charset="0"/>
                <a:cs typeface="Times New Roman" pitchFamily="18" charset="0"/>
              </a:rPr>
            </a:b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18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381000"/>
            <a:ext cx="7010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 giải:</a:t>
            </a:r>
          </a:p>
          <a:p>
            <a:pPr algn="just"/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Tổng vận tốc của hai ô tô là: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180 : 2 = 90(km)</a:t>
            </a:r>
          </a:p>
          <a:p>
            <a:pPr algn="just"/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 có sơ đồ: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V(A):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V(B):</a:t>
            </a:r>
            <a:endParaRPr lang="vi-VN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Vận tốc của ô tô đi từ A là: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90 : (2 + 3) x 2 = 36(km/giờ)</a:t>
            </a:r>
          </a:p>
          <a:p>
            <a:pPr algn="just"/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Vận tốc của ô tô đi từ B là: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90 : (2 + 3) x 3 = 54(km/giờ)</a:t>
            </a:r>
          </a:p>
          <a:p>
            <a:pPr algn="just"/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 90 - 36 = 54 (km/giờ)</a:t>
            </a:r>
          </a:p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Đáp số: 54km/giờ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36 km/giờ.</a:t>
            </a:r>
            <a:endParaRPr lang="vi-VN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4191000" y="1922060"/>
            <a:ext cx="1828800" cy="4571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1000" y="2362200"/>
            <a:ext cx="27432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86563" y="1891579"/>
            <a:ext cx="45719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79627" y="2308859"/>
            <a:ext cx="45719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29200" y="1845860"/>
            <a:ext cx="45719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76468" y="1868719"/>
            <a:ext cx="45719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59681" y="2286000"/>
            <a:ext cx="45719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996940" y="2302035"/>
            <a:ext cx="45719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888481" y="2295099"/>
            <a:ext cx="45719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ight Brace 14"/>
          <p:cNvSpPr/>
          <p:nvPr/>
        </p:nvSpPr>
        <p:spPr>
          <a:xfrm>
            <a:off x="7010400" y="1600200"/>
            <a:ext cx="228600" cy="861059"/>
          </a:xfrm>
          <a:prstGeom prst="rightBrac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99959" y="1790286"/>
            <a:ext cx="1097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90(km)</a:t>
            </a:r>
          </a:p>
        </p:txBody>
      </p:sp>
    </p:spTree>
    <p:extLst>
      <p:ext uri="{BB962C8B-B14F-4D97-AF65-F5344CB8AC3E}">
        <p14:creationId xmlns:p14="http://schemas.microsoft.com/office/powerpoint/2010/main" val="27248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2&quot; unique_id=&quot;31315&quot;&gt;&lt;object type=&quot;3&quot; unique_id=&quot;31316&quot;&gt;&lt;property id=&quot;20148&quot; value=&quot;5&quot;/&gt;&lt;property id=&quot;20300&quot; value=&quot;Slide 1&quot;/&gt;&lt;property id=&quot;20307&quot; value=&quot;257&quot;/&gt;&lt;/object&gt;&lt;object type=&quot;3&quot; unique_id=&quot;31317&quot;&gt;&lt;property id=&quot;20148&quot; value=&quot;5&quot;/&gt;&lt;property id=&quot;20300&quot; value=&quot;Slide 2&quot;/&gt;&lt;property id=&quot;20307&quot; value=&quot;260&quot;/&gt;&lt;/object&gt;&lt;object type=&quot;3&quot; unique_id=&quot;31318&quot;&gt;&lt;property id=&quot;20148&quot; value=&quot;5&quot;/&gt;&lt;property id=&quot;20300&quot; value=&quot;Slide 3&quot;/&gt;&lt;property id=&quot;20307&quot; value=&quot;262&quot;/&gt;&lt;/object&gt;&lt;object type=&quot;3&quot; unique_id=&quot;31319&quot;&gt;&lt;property id=&quot;20148&quot; value=&quot;5&quot;/&gt;&lt;property id=&quot;20300&quot; value=&quot;Slide 4&quot;/&gt;&lt;property id=&quot;20307&quot; value=&quot;271&quot;/&gt;&lt;/object&gt;&lt;object type=&quot;3&quot; unique_id=&quot;31327&quot;&gt;&lt;property id=&quot;20148&quot; value=&quot;5&quot;/&gt;&lt;property id=&quot;20300&quot; value=&quot;Slide 10&quot;/&gt;&lt;property id=&quot;20307&quot; value=&quot;270&quot;/&gt;&lt;/object&gt;&lt;object type=&quot;3&quot; unique_id=&quot;31440&quot;&gt;&lt;property id=&quot;20148&quot; value=&quot;5&quot;/&gt;&lt;property id=&quot;20300&quot; value=&quot;Slide 5&quot;/&gt;&lt;property id=&quot;20307&quot; value=&quot;272&quot;/&gt;&lt;/object&gt;&lt;object type=&quot;3&quot; unique_id=&quot;31441&quot;&gt;&lt;property id=&quot;20148&quot; value=&quot;5&quot;/&gt;&lt;property id=&quot;20300&quot; value=&quot;Slide 6&quot;/&gt;&lt;property id=&quot;20307&quot; value=&quot;273&quot;/&gt;&lt;/object&gt;&lt;object type=&quot;3&quot; unique_id=&quot;31442&quot;&gt;&lt;property id=&quot;20148&quot; value=&quot;5&quot;/&gt;&lt;property id=&quot;20300&quot; value=&quot;Slide 7&quot;/&gt;&lt;property id=&quot;20307&quot; value=&quot;274&quot;/&gt;&lt;/object&gt;&lt;object type=&quot;3&quot; unique_id=&quot;31500&quot;&gt;&lt;property id=&quot;20148&quot; value=&quot;5&quot;/&gt;&lt;property id=&quot;20300&quot; value=&quot;Slide 8&quot;/&gt;&lt;property id=&quot;20307&quot; value=&quot;275&quot;/&gt;&lt;/object&gt;&lt;object type=&quot;3&quot; unique_id=&quot;31501&quot;&gt;&lt;property id=&quot;20148&quot; value=&quot;5&quot;/&gt;&lt;property id=&quot;20300&quot; value=&quot;Slide 9&quot;/&gt;&lt;property id=&quot;20307&quot; value=&quot;276&quot;/&gt;&lt;/object&gt;&lt;/object&gt;&lt;object type=&quot;8&quot; unique_id=&quot;31341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411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Clip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A</cp:lastModifiedBy>
  <cp:revision>9</cp:revision>
  <dcterms:created xsi:type="dcterms:W3CDTF">2018-04-24T08:32:11Z</dcterms:created>
  <dcterms:modified xsi:type="dcterms:W3CDTF">2019-05-02T03:28:35Z</dcterms:modified>
</cp:coreProperties>
</file>