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0" r:id="rId2"/>
    <p:sldId id="292" r:id="rId3"/>
    <p:sldId id="404" r:id="rId4"/>
    <p:sldId id="334" r:id="rId5"/>
    <p:sldId id="337" r:id="rId6"/>
    <p:sldId id="365" r:id="rId7"/>
    <p:sldId id="358" r:id="rId8"/>
    <p:sldId id="399" r:id="rId9"/>
    <p:sldId id="403" r:id="rId10"/>
    <p:sldId id="3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5" clrIdx="0">
    <p:extLst>
      <p:ext uri="{19B8F6BF-5375-455C-9EA6-DF929625EA0E}">
        <p15:presenceInfo xmlns=""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8"/>
    <p:restoredTop sz="94637"/>
  </p:normalViewPr>
  <p:slideViewPr>
    <p:cSldViewPr snapToGrid="0">
      <p:cViewPr varScale="1">
        <p:scale>
          <a:sx n="69" d="100"/>
          <a:sy n="69" d="100"/>
        </p:scale>
        <p:origin x="-100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pairs.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 A look at Part E for ten seconds, then close their book. 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9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 B ask questions about Part E using the useful language from the lesson and have Student A answer.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swap roles and repeat.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Afterwards, have some pairs demonstrate the activity in front of the class.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38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3: School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46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=""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456390" y="1843460"/>
            <a:ext cx="6051285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When do you have ………..? </a:t>
            </a:r>
            <a:endParaRPr lang="en-US" sz="60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- I have ……… on ………..</a:t>
            </a:r>
            <a:endParaRPr lang="en-US" sz="60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When do you have </a:t>
            </a:r>
            <a:r>
              <a:rPr lang="en-US" sz="3600" i="1" dirty="0">
                <a:solidFill>
                  <a:srgbClr val="FF0000"/>
                </a:solidFill>
              </a:rPr>
              <a:t>art</a:t>
            </a:r>
            <a:r>
              <a:rPr lang="en-US" sz="3600" i="1" dirty="0">
                <a:solidFill>
                  <a:srgbClr val="0070C0"/>
                </a:solidFill>
              </a:rPr>
              <a:t>?</a:t>
            </a:r>
            <a:endParaRPr lang="en-US" sz="60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- I have </a:t>
            </a:r>
            <a:r>
              <a:rPr lang="en-US" sz="3600" i="1" dirty="0">
                <a:solidFill>
                  <a:srgbClr val="FF0000"/>
                </a:solidFill>
              </a:rPr>
              <a:t>art </a:t>
            </a:r>
            <a:r>
              <a:rPr lang="en-US" sz="3600" i="1" dirty="0">
                <a:solidFill>
                  <a:srgbClr val="0070C0"/>
                </a:solidFill>
              </a:rPr>
              <a:t>on </a:t>
            </a:r>
            <a:r>
              <a:rPr lang="en-US" sz="3600" i="1" dirty="0">
                <a:solidFill>
                  <a:srgbClr val="FF0000"/>
                </a:solidFill>
              </a:rPr>
              <a:t>Mondays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  <a:r>
              <a:rPr lang="en-US" sz="3600" i="1" dirty="0">
                <a:solidFill>
                  <a:srgbClr val="00B050"/>
                </a:solidFill>
              </a:rPr>
              <a:t> </a:t>
            </a:r>
            <a:endParaRPr lang="en-US" sz="60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08419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game&#10;&#10;Description automatically generated with low confidence">
            <a:extLst>
              <a:ext uri="{FF2B5EF4-FFF2-40B4-BE49-F238E27FC236}">
                <a16:creationId xmlns="" xmlns:a16="http://schemas.microsoft.com/office/drawing/2014/main" id="{CE33171B-4713-12AC-E4C7-D6CF4D35B4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495" y="1272720"/>
            <a:ext cx="9315450" cy="52066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30170" y="348735"/>
            <a:ext cx="29730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Slap the board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42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=""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83153" y="464170"/>
            <a:ext cx="5933505" cy="592966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3600" i="1" dirty="0"/>
          </a:p>
        </p:txBody>
      </p:sp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23400B19-FBB4-D717-5440-EB962919CDAD}"/>
              </a:ext>
            </a:extLst>
          </p:cNvPr>
          <p:cNvSpPr/>
          <p:nvPr/>
        </p:nvSpPr>
        <p:spPr>
          <a:xfrm>
            <a:off x="2407244" y="2199190"/>
            <a:ext cx="4986436" cy="706056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7030A0"/>
                </a:solidFill>
              </a:rPr>
              <a:t>When</a:t>
            </a:r>
            <a:r>
              <a:rPr lang="en-US" sz="3200" dirty="0">
                <a:solidFill>
                  <a:schemeClr val="tx1"/>
                </a:solidFill>
              </a:rPr>
              <a:t> do you have </a:t>
            </a:r>
            <a:r>
              <a:rPr lang="en-US" sz="3200" dirty="0">
                <a:solidFill>
                  <a:srgbClr val="FF0000"/>
                </a:solidFill>
              </a:rPr>
              <a:t>English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71CA2F09-7FC9-7B47-641A-2FF2BD56612A}"/>
              </a:ext>
            </a:extLst>
          </p:cNvPr>
          <p:cNvSpPr/>
          <p:nvPr/>
        </p:nvSpPr>
        <p:spPr>
          <a:xfrm>
            <a:off x="2695617" y="3355597"/>
            <a:ext cx="4698063" cy="1194316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- I have </a:t>
            </a:r>
            <a:r>
              <a:rPr lang="en-US" sz="3200" dirty="0">
                <a:solidFill>
                  <a:srgbClr val="FF0000"/>
                </a:solidFill>
              </a:rPr>
              <a:t>English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rgbClr val="7030A0"/>
                </a:solidFill>
              </a:rPr>
              <a:t>on Wednesdays and Fridays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endParaRPr lang="x-none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DFF43C1-2960-AA0F-3BB3-10A0CB5BAC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3436" y="619549"/>
            <a:ext cx="4442564" cy="1051925"/>
          </a:xfrm>
          <a:prstGeom prst="rect">
            <a:avLst/>
          </a:prstGeom>
        </p:spPr>
      </p:pic>
      <p:pic>
        <p:nvPicPr>
          <p:cNvPr id="3" name="Picture 2" descr="A screenshot of a game&#10;&#10;Description automatically generated with low confidence">
            <a:extLst>
              <a:ext uri="{FF2B5EF4-FFF2-40B4-BE49-F238E27FC236}">
                <a16:creationId xmlns="" xmlns:a16="http://schemas.microsoft.com/office/drawing/2014/main" id="{CE33171B-4713-12AC-E4C7-D6CF4D35B4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095" y="1272720"/>
            <a:ext cx="9315450" cy="5206652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4C6F5C9F-F41C-3143-15EF-162746872B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0366"/>
            <a:ext cx="3629890" cy="4571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person's face on a yellow background&#10;&#10;Description automatically generated with low confidence">
            <a:extLst>
              <a:ext uri="{FF2B5EF4-FFF2-40B4-BE49-F238E27FC236}">
                <a16:creationId xmlns="" xmlns:a16="http://schemas.microsoft.com/office/drawing/2014/main" id="{13F0D937-D569-AC9D-41E2-7EA9FE43F1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65602"/>
            <a:ext cx="1653436" cy="1811744"/>
          </a:xfrm>
          <a:prstGeom prst="rect">
            <a:avLst/>
          </a:prstGeom>
        </p:spPr>
      </p:pic>
      <p:pic>
        <p:nvPicPr>
          <p:cNvPr id="7" name="Picture 6" descr="A close-up of a person&#10;&#10;Description automatically generated with medium confidence">
            <a:extLst>
              <a:ext uri="{FF2B5EF4-FFF2-40B4-BE49-F238E27FC236}">
                <a16:creationId xmlns="" xmlns:a16="http://schemas.microsoft.com/office/drawing/2014/main" id="{A4049049-56D5-F130-463B-F4069D80F87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3559" y="322795"/>
            <a:ext cx="1309972" cy="11828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7D4870A-21C7-0845-16BA-09AD213D1B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0499" y="322795"/>
            <a:ext cx="4323060" cy="105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4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BEA78FB-3CF5-8B39-BF08-6F5A980C6F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00" y="361950"/>
            <a:ext cx="7391400" cy="825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screenshot of a game&#10;&#10;Description automatically generated with low confidence">
            <a:extLst>
              <a:ext uri="{FF2B5EF4-FFF2-40B4-BE49-F238E27FC236}">
                <a16:creationId xmlns="" xmlns:a16="http://schemas.microsoft.com/office/drawing/2014/main" id="{C8D13F89-ECA3-0731-4AD0-615895E71B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491837"/>
            <a:ext cx="5562600" cy="3109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40F6A2C-82C4-2410-1C25-E971C3A2E7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1752600"/>
            <a:ext cx="54102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="" xmlns:a16="http://schemas.microsoft.com/office/drawing/2014/main" id="{BB226052-9BE7-1A47-E2FC-4617E13049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700" y="423118"/>
            <a:ext cx="6292202" cy="57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27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7A81556C-AF74-5160-3865-A0A061B46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761214"/>
              </p:ext>
            </p:extLst>
          </p:nvPr>
        </p:nvGraphicFramePr>
        <p:xfrm>
          <a:off x="1171386" y="1936876"/>
          <a:ext cx="9549689" cy="430440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909938">
                  <a:extLst>
                    <a:ext uri="{9D8B030D-6E8A-4147-A177-3AD203B41FA5}">
                      <a16:colId xmlns="" xmlns:a16="http://schemas.microsoft.com/office/drawing/2014/main" val="3187014349"/>
                    </a:ext>
                  </a:extLst>
                </a:gridCol>
                <a:gridCol w="1804631">
                  <a:extLst>
                    <a:ext uri="{9D8B030D-6E8A-4147-A177-3AD203B41FA5}">
                      <a16:colId xmlns="" xmlns:a16="http://schemas.microsoft.com/office/drawing/2014/main" val="2805588521"/>
                    </a:ext>
                  </a:extLst>
                </a:gridCol>
                <a:gridCol w="2015244">
                  <a:extLst>
                    <a:ext uri="{9D8B030D-6E8A-4147-A177-3AD203B41FA5}">
                      <a16:colId xmlns="" xmlns:a16="http://schemas.microsoft.com/office/drawing/2014/main" val="1276763955"/>
                    </a:ext>
                  </a:extLst>
                </a:gridCol>
                <a:gridCol w="1909938">
                  <a:extLst>
                    <a:ext uri="{9D8B030D-6E8A-4147-A177-3AD203B41FA5}">
                      <a16:colId xmlns="" xmlns:a16="http://schemas.microsoft.com/office/drawing/2014/main" val="2416458754"/>
                    </a:ext>
                  </a:extLst>
                </a:gridCol>
                <a:gridCol w="1909938">
                  <a:extLst>
                    <a:ext uri="{9D8B030D-6E8A-4147-A177-3AD203B41FA5}">
                      <a16:colId xmlns="" xmlns:a16="http://schemas.microsoft.com/office/drawing/2014/main" val="3400622052"/>
                    </a:ext>
                  </a:extLst>
                </a:gridCol>
              </a:tblGrid>
              <a:tr h="738249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</a:rPr>
                        <a:t>Monday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</a:rPr>
                        <a:t>Tuesday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</a:rPr>
                        <a:t>Wednesday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</a:rPr>
                        <a:t>Thursday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</a:rPr>
                        <a:t>Friday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592026"/>
                  </a:ext>
                </a:extLst>
              </a:tr>
              <a:tr h="738249">
                <a:tc>
                  <a:txBody>
                    <a:bodyPr/>
                    <a:lstStyle/>
                    <a:p>
                      <a:endParaRPr lang="x-none" dirty="0"/>
                    </a:p>
                    <a:p>
                      <a:endParaRPr lang="x-none" dirty="0"/>
                    </a:p>
                    <a:p>
                      <a:endParaRPr lang="x-none" dirty="0"/>
                    </a:p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7893743"/>
                  </a:ext>
                </a:extLst>
              </a:tr>
              <a:tr h="738249">
                <a:tc>
                  <a:txBody>
                    <a:bodyPr/>
                    <a:lstStyle/>
                    <a:p>
                      <a:endParaRPr lang="x-none" dirty="0"/>
                    </a:p>
                    <a:p>
                      <a:endParaRPr lang="x-none" dirty="0"/>
                    </a:p>
                    <a:p>
                      <a:endParaRPr lang="x-none" dirty="0"/>
                    </a:p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24623225"/>
                  </a:ext>
                </a:extLst>
              </a:tr>
              <a:tr h="738249">
                <a:tc>
                  <a:txBody>
                    <a:bodyPr/>
                    <a:lstStyle/>
                    <a:p>
                      <a:endParaRPr lang="x-none" dirty="0"/>
                    </a:p>
                    <a:p>
                      <a:endParaRPr lang="x-none" dirty="0"/>
                    </a:p>
                    <a:p>
                      <a:endParaRPr lang="x-none" dirty="0"/>
                    </a:p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761994"/>
                  </a:ext>
                </a:extLst>
              </a:tr>
            </a:tbl>
          </a:graphicData>
        </a:graphic>
      </p:graphicFrame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="" xmlns:a16="http://schemas.microsoft.com/office/drawing/2014/main" id="{57001A3A-7AC5-F5B5-3B1B-78607EE724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7831" y="2730537"/>
            <a:ext cx="1807098" cy="1129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picture containing text, outdoor, sign&#10;&#10;Description automatically generated">
            <a:extLst>
              <a:ext uri="{FF2B5EF4-FFF2-40B4-BE49-F238E27FC236}">
                <a16:creationId xmlns="" xmlns:a16="http://schemas.microsoft.com/office/drawing/2014/main" id="{F208C1FE-5A7D-64D7-460B-80A8EDD32F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7831" y="3859986"/>
            <a:ext cx="1807098" cy="1141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="" xmlns:a16="http://schemas.microsoft.com/office/drawing/2014/main" id="{CDB527B7-3B65-2CBF-F1AD-0C47FE70DD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7830" y="5096313"/>
            <a:ext cx="1774441" cy="1141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C4373446-FEB3-F52B-2DE2-F18F96FA50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247" y="2712312"/>
            <a:ext cx="1629888" cy="1147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A picture containing text, sign&#10;&#10;Description automatically generated">
            <a:extLst>
              <a:ext uri="{FF2B5EF4-FFF2-40B4-BE49-F238E27FC236}">
                <a16:creationId xmlns="" xmlns:a16="http://schemas.microsoft.com/office/drawing/2014/main" id="{45BC365C-D6FE-9F8F-4AFF-79CFCA7374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2167" y="5102271"/>
            <a:ext cx="1582756" cy="1129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254F3FED-CC01-E13E-3B06-968E354717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4379" y="3948639"/>
            <a:ext cx="1273877" cy="1147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A picture containing text, outdoor, sign&#10;&#10;Description automatically generated">
            <a:extLst>
              <a:ext uri="{FF2B5EF4-FFF2-40B4-BE49-F238E27FC236}">
                <a16:creationId xmlns="" xmlns:a16="http://schemas.microsoft.com/office/drawing/2014/main" id="{7F325912-0CDD-5467-D876-0C5E0A1F81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8736" y="2744588"/>
            <a:ext cx="1424791" cy="1141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="" xmlns:a16="http://schemas.microsoft.com/office/drawing/2014/main" id="{8580ADF1-9930-3B1F-8B7F-AD21411745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8737" y="3928400"/>
            <a:ext cx="1424791" cy="1141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F7022CF5-A163-C835-8A4C-DAD612277D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8738" y="5096313"/>
            <a:ext cx="1424790" cy="1141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A computer with a blue screen&#10;&#10;Description automatically generated with low confidence">
            <a:extLst>
              <a:ext uri="{FF2B5EF4-FFF2-40B4-BE49-F238E27FC236}">
                <a16:creationId xmlns="" xmlns:a16="http://schemas.microsoft.com/office/drawing/2014/main" id="{66B1D2EB-CD94-EB85-E98F-28AF5FD29D6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247" y="4021175"/>
            <a:ext cx="1693593" cy="10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A computer with a blue screen&#10;&#10;Description automatically generated with low confidence">
            <a:extLst>
              <a:ext uri="{FF2B5EF4-FFF2-40B4-BE49-F238E27FC236}">
                <a16:creationId xmlns="" xmlns:a16="http://schemas.microsoft.com/office/drawing/2014/main" id="{76EA42EF-458D-E9A8-9D87-A42850E2A37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9787" y="2807272"/>
            <a:ext cx="1690274" cy="10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EA7563F0-E3E3-1C36-CF83-45A86503F13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167" y="3956059"/>
            <a:ext cx="1683697" cy="10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AE607D88-DBD6-A20C-2AEC-B1BA5BC0205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117" y="5158995"/>
            <a:ext cx="1858342" cy="10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0D0E9F30-64B4-4159-A36B-92F304E375C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117" y="2830713"/>
            <a:ext cx="1700111" cy="910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DF937CAD-5A54-AD88-32A0-4A93BA38408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594" y="5233308"/>
            <a:ext cx="1859193" cy="910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A cartoon of a child&#10;&#10;Description automatically generated with low confidence">
            <a:extLst>
              <a:ext uri="{FF2B5EF4-FFF2-40B4-BE49-F238E27FC236}">
                <a16:creationId xmlns="" xmlns:a16="http://schemas.microsoft.com/office/drawing/2014/main" id="{32C6903C-DE29-E3E8-5739-168A16D5FA2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4194"/>
            <a:ext cx="1384300" cy="1460500"/>
          </a:xfrm>
          <a:prstGeom prst="rect">
            <a:avLst/>
          </a:prstGeom>
        </p:spPr>
      </p:pic>
      <p:pic>
        <p:nvPicPr>
          <p:cNvPr id="24" name="Picture 23" descr="A picture containing vector graphics, doll&#10;&#10;Description automatically generated">
            <a:extLst>
              <a:ext uri="{FF2B5EF4-FFF2-40B4-BE49-F238E27FC236}">
                <a16:creationId xmlns="" xmlns:a16="http://schemas.microsoft.com/office/drawing/2014/main" id="{374BEE72-ACB9-69E4-5819-38502E0AB25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0400" y="498456"/>
            <a:ext cx="1371600" cy="1384300"/>
          </a:xfrm>
          <a:prstGeom prst="rect">
            <a:avLst/>
          </a:prstGeom>
        </p:spPr>
      </p:pic>
      <p:sp>
        <p:nvSpPr>
          <p:cNvPr id="28" name="81 Llamada rectangular redondeada">
            <a:extLst>
              <a:ext uri="{FF2B5EF4-FFF2-40B4-BE49-F238E27FC236}">
                <a16:creationId xmlns="" xmlns:a16="http://schemas.microsoft.com/office/drawing/2014/main" id="{17403A17-E0E0-8B30-B899-F693A72604D4}"/>
              </a:ext>
            </a:extLst>
          </p:cNvPr>
          <p:cNvSpPr/>
          <p:nvPr/>
        </p:nvSpPr>
        <p:spPr>
          <a:xfrm>
            <a:off x="5864924" y="322696"/>
            <a:ext cx="4867950" cy="595649"/>
          </a:xfrm>
          <a:prstGeom prst="wedgeRoundRectCallout">
            <a:avLst>
              <a:gd name="adj1" fmla="val 59637"/>
              <a:gd name="adj2" fmla="val 33224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>
                <a:solidFill>
                  <a:srgbClr val="FF0000"/>
                </a:solidFill>
                <a:latin typeface="Calibri"/>
              </a:rPr>
              <a:t>When</a:t>
            </a:r>
            <a:r>
              <a:rPr lang="es-ES_tradnl" sz="3200" dirty="0">
                <a:solidFill>
                  <a:srgbClr val="FF0000"/>
                </a:solidFill>
                <a:latin typeface="Calibri"/>
              </a:rPr>
              <a:t> do </a:t>
            </a:r>
            <a:r>
              <a:rPr lang="es-ES_tradnl" sz="3200" dirty="0" err="1">
                <a:solidFill>
                  <a:srgbClr val="FF0000"/>
                </a:solidFill>
                <a:latin typeface="Calibri"/>
              </a:rPr>
              <a:t>you</a:t>
            </a:r>
            <a:r>
              <a:rPr lang="es-ES_tradnl" sz="32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s-ES_tradnl" sz="3200" dirty="0" err="1">
                <a:solidFill>
                  <a:srgbClr val="FF0000"/>
                </a:solidFill>
                <a:latin typeface="Calibri"/>
              </a:rPr>
              <a:t>have</a:t>
            </a:r>
            <a:r>
              <a:rPr lang="es-ES_tradnl" sz="32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s-ES_tradnl" sz="3200" dirty="0" smtClean="0">
                <a:solidFill>
                  <a:srgbClr val="FF0000"/>
                </a:solidFill>
                <a:latin typeface="Calibri"/>
              </a:rPr>
              <a:t>____?</a:t>
            </a:r>
            <a:endParaRPr lang="es-ES" sz="32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9" name="74 Llamada rectangular redondeada">
            <a:extLst>
              <a:ext uri="{FF2B5EF4-FFF2-40B4-BE49-F238E27FC236}">
                <a16:creationId xmlns="" xmlns:a16="http://schemas.microsoft.com/office/drawing/2014/main" id="{D686D559-5667-C831-5610-BD67B455C1C0}"/>
              </a:ext>
            </a:extLst>
          </p:cNvPr>
          <p:cNvSpPr/>
          <p:nvPr/>
        </p:nvSpPr>
        <p:spPr>
          <a:xfrm>
            <a:off x="1482813" y="1016349"/>
            <a:ext cx="4192274" cy="618432"/>
          </a:xfrm>
          <a:prstGeom prst="wedgeRoundRectCallout">
            <a:avLst>
              <a:gd name="adj1" fmla="val -55912"/>
              <a:gd name="adj2" fmla="val 26342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>
                <a:solidFill>
                  <a:srgbClr val="0070C0"/>
                </a:solidFill>
                <a:latin typeface="Calibri"/>
              </a:rPr>
              <a:t>I </a:t>
            </a:r>
            <a:r>
              <a:rPr lang="es-ES_tradnl" sz="2800" dirty="0" err="1">
                <a:solidFill>
                  <a:srgbClr val="0070C0"/>
                </a:solidFill>
                <a:latin typeface="Calibri"/>
              </a:rPr>
              <a:t>have</a:t>
            </a:r>
            <a:r>
              <a:rPr lang="es-ES_tradnl" sz="28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s-ES_tradnl" sz="2800" dirty="0" smtClean="0">
                <a:solidFill>
                  <a:srgbClr val="0070C0"/>
                </a:solidFill>
                <a:latin typeface="Calibri"/>
              </a:rPr>
              <a:t>____ </a:t>
            </a:r>
            <a:r>
              <a:rPr lang="es-ES_tradnl" sz="2800" dirty="0" err="1" smtClean="0">
                <a:solidFill>
                  <a:srgbClr val="0070C0"/>
                </a:solidFill>
                <a:latin typeface="Calibri"/>
              </a:rPr>
              <a:t>on</a:t>
            </a:r>
            <a:r>
              <a:rPr lang="es-ES_tradnl" sz="2800" dirty="0" smtClean="0">
                <a:solidFill>
                  <a:srgbClr val="0070C0"/>
                </a:solidFill>
                <a:latin typeface="Calibri"/>
              </a:rPr>
              <a:t> ________.</a:t>
            </a:r>
            <a:endParaRPr lang="es-ES" sz="2800" dirty="0">
              <a:solidFill>
                <a:srgbClr val="0070C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018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6513</TotalTime>
  <Words>147</Words>
  <Application>Microsoft Office PowerPoint</Application>
  <PresentationFormat>Custom</PresentationFormat>
  <Paragraphs>40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CMC</cp:lastModifiedBy>
  <cp:revision>135</cp:revision>
  <dcterms:created xsi:type="dcterms:W3CDTF">2020-12-08T03:17:05Z</dcterms:created>
  <dcterms:modified xsi:type="dcterms:W3CDTF">2022-11-09T15:17:19Z</dcterms:modified>
</cp:coreProperties>
</file>