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3" r:id="rId6"/>
    <p:sldMasterId id="214748365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9" roundtripDataSignature="AMtx7mi6BMym2H0iZuprlLlSMNbTa7wP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506147-AF1D-4B02-A50A-5C6E455A66BF}">
  <a:tblStyle styleId="{E0506147-AF1D-4B02-A50A-5C6E455A66BF}" styleName="Table_0">
    <a:wholeTbl>
      <a:tcTxStyle b="off" i="off">
        <a:font>
          <a:latin typeface="UTM Duepuntozero"/>
          <a:ea typeface="UTM Duepuntozero"/>
          <a:cs typeface="UTM Duepuntozero"/>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2"/>
          </a:solidFill>
        </a:fill>
      </a:tcStyle>
    </a:wholeTbl>
    <a:band1H>
      <a:tcTxStyle/>
      <a:tcStyle>
        <a:fill>
          <a:solidFill>
            <a:srgbClr val="82A41F"/>
          </a:solidFill>
        </a:fill>
      </a:tcStyle>
    </a:band1H>
    <a:band2H>
      <a:tcTxStyle/>
    </a:band2H>
    <a:band1V>
      <a:tcTxStyle/>
      <a:tcStyle>
        <a:fill>
          <a:solidFill>
            <a:srgbClr val="82A41F"/>
          </a:solidFill>
        </a:fill>
      </a:tcStyle>
    </a:band1V>
    <a:band2V>
      <a:tcTxStyle/>
    </a:band2V>
    <a:lastCol>
      <a:tcTxStyle b="on" i="off"/>
      <a:tcStyle>
        <a:tcBdr>
          <a:left>
            <a:ln cap="flat" cmpd="sng" w="25400">
              <a:solidFill>
                <a:schemeClr val="lt1"/>
              </a:solidFill>
              <a:prstDash val="solid"/>
              <a:round/>
              <a:headEnd len="sm" w="sm" type="none"/>
              <a:tailEnd len="sm" w="sm" type="none"/>
            </a:ln>
          </a:left>
        </a:tcBdr>
        <a:fill>
          <a:solidFill>
            <a:srgbClr val="82A41F"/>
          </a:solidFill>
        </a:fill>
      </a:tcStyle>
    </a:lastCol>
    <a:firstCol>
      <a:tcTxStyle b="on" i="off"/>
      <a:tcStyle>
        <a:tcBdr>
          <a:right>
            <a:ln cap="flat" cmpd="sng" w="25400">
              <a:solidFill>
                <a:schemeClr val="lt1"/>
              </a:solidFill>
              <a:prstDash val="solid"/>
              <a:round/>
              <a:headEnd len="sm" w="sm" type="none"/>
              <a:tailEnd len="sm" w="sm" type="none"/>
            </a:ln>
          </a:right>
        </a:tcBdr>
        <a:fill>
          <a:solidFill>
            <a:srgbClr val="82A41F"/>
          </a:solidFill>
        </a:fill>
      </a:tcStyle>
    </a:firstCol>
    <a:lastRow>
      <a:tcTxStyle b="on" i="off"/>
      <a:tcStyle>
        <a:tcBdr>
          <a:top>
            <a:ln cap="flat" cmpd="sng" w="25400">
              <a:solidFill>
                <a:schemeClr val="lt1"/>
              </a:solidFill>
              <a:prstDash val="solid"/>
              <a:round/>
              <a:headEnd len="sm" w="sm" type="none"/>
              <a:tailEnd len="sm" w="sm" type="none"/>
            </a:ln>
          </a:top>
        </a:tcBdr>
        <a:fill>
          <a:solidFill>
            <a:srgbClr val="6C891A"/>
          </a:solidFill>
        </a:fill>
      </a:tcStyle>
    </a:lastRow>
    <a:seCell>
      <a:tcTxStyle/>
      <a:tcStyle>
        <a:tcBdr>
          <a:left>
            <a:ln cap="flat" cmpd="sng" w="9525">
              <a:solidFill>
                <a:srgbClr val="000000">
                  <a:alpha val="0"/>
                </a:srgbClr>
              </a:solidFill>
              <a:prstDash val="solid"/>
              <a:round/>
              <a:headEnd len="sm" w="sm" type="none"/>
              <a:tailEnd len="sm" w="sm" type="none"/>
            </a:ln>
          </a:left>
        </a:tcBdr>
      </a:tcStyle>
    </a:seCell>
    <a:swCell>
      <a:tcTxStyle/>
      <a:tcStyle>
        <a:tcBdr>
          <a:right>
            <a:ln cap="flat" cmpd="sng" w="9525">
              <a:solidFill>
                <a:srgbClr val="000000">
                  <a:alpha val="0"/>
                </a:srgbClr>
              </a:solidFill>
              <a:prstDash val="solid"/>
              <a:round/>
              <a:headEnd len="sm" w="sm" type="none"/>
              <a:tailEnd len="sm" w="sm" type="none"/>
            </a:ln>
          </a:right>
        </a:tcBdr>
      </a:tcStyle>
    </a:swCell>
    <a:firstRow>
      <a:tcTxStyle b="on" i="off"/>
      <a:tcStyle>
        <a:tcBdr>
          <a:bottom>
            <a:ln cap="flat" cmpd="sng" w="25400">
              <a:solidFill>
                <a:schemeClr val="lt1"/>
              </a:solidFill>
              <a:prstDash val="solid"/>
              <a:round/>
              <a:headEnd len="sm" w="sm" type="none"/>
              <a:tailEnd len="sm" w="sm" type="none"/>
            </a:ln>
          </a:bottom>
        </a:tcBdr>
        <a:fill>
          <a:solidFill>
            <a:schemeClr val="dk1"/>
          </a:solidFill>
        </a:fill>
      </a:tcStyle>
    </a:firstRow>
    <a:neCell>
      <a:tcTxStyle/>
      <a:tcStyle>
        <a:tcBdr>
          <a:left>
            <a:ln cap="flat" cmpd="sng" w="9525">
              <a:solidFill>
                <a:srgbClr val="000000">
                  <a:alpha val="0"/>
                </a:srgbClr>
              </a:solidFill>
              <a:prstDash val="solid"/>
              <a:round/>
              <a:headEnd len="sm" w="sm" type="none"/>
              <a:tailEnd len="sm" w="sm" type="none"/>
            </a:ln>
          </a:left>
        </a:tcBdr>
      </a:tcStyle>
    </a:neCell>
    <a:nwCell>
      <a:tcTxStyle/>
      <a:tcStyle>
        <a:tcBdr>
          <a:right>
            <a:ln cap="flat" cmpd="sng" w="9525">
              <a:solidFill>
                <a:srgbClr val="000000">
                  <a:alpha val="0"/>
                </a:srgbClr>
              </a:solidFill>
              <a:prstDash val="solid"/>
              <a:round/>
              <a:headEnd len="sm" w="sm" type="none"/>
              <a:tailEnd len="sm" w="sm" type="none"/>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customschemas.google.com/relationships/presentationmetadata" Target="metadata"/><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êu Đề Bài 1-Quyển 3-Internet" showMasterSp="0" type="title">
  <p:cSld name="TITLE">
    <p:spTree>
      <p:nvGrpSpPr>
        <p:cNvPr id="16" name="Shape 16"/>
        <p:cNvGrpSpPr/>
        <p:nvPr/>
      </p:nvGrpSpPr>
      <p:grpSpPr>
        <a:xfrm>
          <a:off x="0" y="0"/>
          <a:ext cx="0" cy="0"/>
          <a:chOff x="0" y="0"/>
          <a:chExt cx="0" cy="0"/>
        </a:xfrm>
      </p:grpSpPr>
      <p:sp>
        <p:nvSpPr>
          <p:cNvPr id="17" name="Google Shape;17;p22"/>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2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23" name="Google Shape;23;p22"/>
          <p:cNvPicPr preferRelativeResize="0"/>
          <p:nvPr/>
        </p:nvPicPr>
        <p:blipFill rotWithShape="1">
          <a:blip r:embed="rId2">
            <a:alphaModFix/>
          </a:blip>
          <a:srcRect b="0" l="0" r="0" t="0"/>
          <a:stretch/>
        </p:blipFill>
        <p:spPr>
          <a:xfrm>
            <a:off x="365759" y="-15913"/>
            <a:ext cx="1943100" cy="2057026"/>
          </a:xfrm>
          <a:prstGeom prst="rect">
            <a:avLst/>
          </a:prstGeom>
          <a:noFill/>
          <a:ln>
            <a:noFill/>
          </a:ln>
        </p:spPr>
      </p:pic>
      <p:pic>
        <p:nvPicPr>
          <p:cNvPr id="24" name="Google Shape;24;p22"/>
          <p:cNvPicPr preferRelativeResize="0"/>
          <p:nvPr/>
        </p:nvPicPr>
        <p:blipFill rotWithShape="1">
          <a:blip r:embed="rId3">
            <a:alphaModFix/>
          </a:blip>
          <a:srcRect b="0" l="0" r="0" t="0"/>
          <a:stretch/>
        </p:blipFill>
        <p:spPr>
          <a:xfrm>
            <a:off x="10325088" y="115342"/>
            <a:ext cx="1502698" cy="2118710"/>
          </a:xfrm>
          <a:prstGeom prst="rect">
            <a:avLst/>
          </a:prstGeom>
          <a:noFill/>
          <a:ln>
            <a:noFill/>
          </a:ln>
        </p:spPr>
      </p:pic>
      <p:pic>
        <p:nvPicPr>
          <p:cNvPr id="25" name="Google Shape;25;p22"/>
          <p:cNvPicPr preferRelativeResize="0"/>
          <p:nvPr/>
        </p:nvPicPr>
        <p:blipFill rotWithShape="1">
          <a:blip r:embed="rId4">
            <a:alphaModFix/>
          </a:blip>
          <a:srcRect b="0" l="0" r="0" t="0"/>
          <a:stretch/>
        </p:blipFill>
        <p:spPr>
          <a:xfrm>
            <a:off x="9454036" y="4523280"/>
            <a:ext cx="2373750" cy="1901250"/>
          </a:xfrm>
          <a:prstGeom prst="rect">
            <a:avLst/>
          </a:prstGeom>
          <a:noFill/>
          <a:ln>
            <a:noFill/>
          </a:ln>
        </p:spPr>
      </p:pic>
      <p:pic>
        <p:nvPicPr>
          <p:cNvPr id="26" name="Google Shape;26;p22"/>
          <p:cNvPicPr preferRelativeResize="0"/>
          <p:nvPr/>
        </p:nvPicPr>
        <p:blipFill rotWithShape="1">
          <a:blip r:embed="rId5">
            <a:alphaModFix/>
          </a:blip>
          <a:srcRect b="0" l="0" r="0" t="0"/>
          <a:stretch/>
        </p:blipFill>
        <p:spPr>
          <a:xfrm>
            <a:off x="720976" y="5023060"/>
            <a:ext cx="1232666" cy="123266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áo hiệu Bài tập" showMasterSp="0">
  <p:cSld name="Báo hiệu Bài tập">
    <p:bg>
      <p:bgPr>
        <a:solidFill>
          <a:schemeClr val="lt1"/>
        </a:solidFill>
      </p:bgPr>
    </p:bg>
    <p:spTree>
      <p:nvGrpSpPr>
        <p:cNvPr id="128" name="Shape 128"/>
        <p:cNvGrpSpPr/>
        <p:nvPr/>
      </p:nvGrpSpPr>
      <p:grpSpPr>
        <a:xfrm>
          <a:off x="0" y="0"/>
          <a:ext cx="0" cy="0"/>
          <a:chOff x="0" y="0"/>
          <a:chExt cx="0" cy="0"/>
        </a:xfrm>
      </p:grpSpPr>
      <p:sp>
        <p:nvSpPr>
          <p:cNvPr id="129" name="Google Shape;129;p3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sz="1200">
                <a:solidFill>
                  <a:schemeClr val="dk2"/>
                </a:solidFill>
                <a:latin typeface="Arial"/>
                <a:ea typeface="Arial"/>
                <a:cs typeface="Arial"/>
                <a:sym typeface="Arial"/>
              </a:defRPr>
            </a:lvl1pPr>
            <a:lvl2pPr indent="0" lvl="1" marL="0" algn="l">
              <a:spcBef>
                <a:spcPts val="0"/>
              </a:spcBef>
              <a:buNone/>
              <a:defRPr b="0" sz="1200">
                <a:solidFill>
                  <a:schemeClr val="dk2"/>
                </a:solidFill>
                <a:latin typeface="Arial"/>
                <a:ea typeface="Arial"/>
                <a:cs typeface="Arial"/>
                <a:sym typeface="Arial"/>
              </a:defRPr>
            </a:lvl2pPr>
            <a:lvl3pPr indent="0" lvl="2" marL="0" algn="l">
              <a:spcBef>
                <a:spcPts val="0"/>
              </a:spcBef>
              <a:buNone/>
              <a:defRPr b="0" sz="1200">
                <a:solidFill>
                  <a:schemeClr val="dk2"/>
                </a:solidFill>
                <a:latin typeface="Arial"/>
                <a:ea typeface="Arial"/>
                <a:cs typeface="Arial"/>
                <a:sym typeface="Arial"/>
              </a:defRPr>
            </a:lvl3pPr>
            <a:lvl4pPr indent="0" lvl="3" marL="0" algn="l">
              <a:spcBef>
                <a:spcPts val="0"/>
              </a:spcBef>
              <a:buNone/>
              <a:defRPr b="0" sz="1200">
                <a:solidFill>
                  <a:schemeClr val="dk2"/>
                </a:solidFill>
                <a:latin typeface="Arial"/>
                <a:ea typeface="Arial"/>
                <a:cs typeface="Arial"/>
                <a:sym typeface="Arial"/>
              </a:defRPr>
            </a:lvl4pPr>
            <a:lvl5pPr indent="0" lvl="4" marL="0" algn="l">
              <a:spcBef>
                <a:spcPts val="0"/>
              </a:spcBef>
              <a:buNone/>
              <a:defRPr b="0" sz="1200">
                <a:solidFill>
                  <a:schemeClr val="dk2"/>
                </a:solidFill>
                <a:latin typeface="Arial"/>
                <a:ea typeface="Arial"/>
                <a:cs typeface="Arial"/>
                <a:sym typeface="Arial"/>
              </a:defRPr>
            </a:lvl5pPr>
            <a:lvl6pPr indent="0" lvl="5" marL="0" algn="l">
              <a:spcBef>
                <a:spcPts val="0"/>
              </a:spcBef>
              <a:buNone/>
              <a:defRPr b="0" sz="1200">
                <a:solidFill>
                  <a:schemeClr val="dk2"/>
                </a:solidFill>
                <a:latin typeface="Arial"/>
                <a:ea typeface="Arial"/>
                <a:cs typeface="Arial"/>
                <a:sym typeface="Arial"/>
              </a:defRPr>
            </a:lvl6pPr>
            <a:lvl7pPr indent="0" lvl="6" marL="0" algn="l">
              <a:spcBef>
                <a:spcPts val="0"/>
              </a:spcBef>
              <a:buNone/>
              <a:defRPr b="0" sz="1200">
                <a:solidFill>
                  <a:schemeClr val="dk2"/>
                </a:solidFill>
                <a:latin typeface="Arial"/>
                <a:ea typeface="Arial"/>
                <a:cs typeface="Arial"/>
                <a:sym typeface="Arial"/>
              </a:defRPr>
            </a:lvl7pPr>
            <a:lvl8pPr indent="0" lvl="7" marL="0" algn="l">
              <a:spcBef>
                <a:spcPts val="0"/>
              </a:spcBef>
              <a:buNone/>
              <a:defRPr b="0" sz="1200">
                <a:solidFill>
                  <a:schemeClr val="dk2"/>
                </a:solidFill>
                <a:latin typeface="Arial"/>
                <a:ea typeface="Arial"/>
                <a:cs typeface="Arial"/>
                <a:sym typeface="Arial"/>
              </a:defRPr>
            </a:lvl8pPr>
            <a:lvl9pPr indent="0" lvl="8" marL="0" algn="l">
              <a:spcBef>
                <a:spcPts val="0"/>
              </a:spcBef>
              <a:buNone/>
              <a:defRPr b="0" sz="12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32" name="Google Shape;132;p33"/>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133" name="Google Shape;133;p33"/>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pic>
        <p:nvPicPr>
          <p:cNvPr id="134" name="Google Shape;134;p33"/>
          <p:cNvPicPr preferRelativeResize="0"/>
          <p:nvPr/>
        </p:nvPicPr>
        <p:blipFill rotWithShape="1">
          <a:blip r:embed="rId4">
            <a:alphaModFix/>
          </a:blip>
          <a:srcRect b="0" l="0" r="0" t="0"/>
          <a:stretch/>
        </p:blipFill>
        <p:spPr>
          <a:xfrm>
            <a:off x="2361000" y="1044000"/>
            <a:ext cx="7470001" cy="4770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han 2-Chủ đề A-Bài 1-Nội dung">
  <p:cSld name="8- Phan 2-Chủ đề A-Bài 1-Nội dung">
    <p:bg>
      <p:bgPr>
        <a:solidFill>
          <a:schemeClr val="lt1"/>
        </a:solidFill>
      </p:bgPr>
    </p:bg>
    <p:spTree>
      <p:nvGrpSpPr>
        <p:cNvPr id="27" name="Shape 27"/>
        <p:cNvGrpSpPr/>
        <p:nvPr/>
      </p:nvGrpSpPr>
      <p:grpSpPr>
        <a:xfrm>
          <a:off x="0" y="0"/>
          <a:ext cx="0" cy="0"/>
          <a:chOff x="0" y="0"/>
          <a:chExt cx="0" cy="0"/>
        </a:xfrm>
      </p:grpSpPr>
      <p:sp>
        <p:nvSpPr>
          <p:cNvPr id="28" name="Google Shape;28;p2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26"/>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 name="Google Shape;32;p26"/>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Chủ đề A. Internet và truyền thông số</a:t>
            </a:r>
            <a:endParaRPr/>
          </a:p>
        </p:txBody>
      </p:sp>
      <p:sp>
        <p:nvSpPr>
          <p:cNvPr id="33" name="Google Shape;33;p26"/>
          <p:cNvSpPr txBox="1"/>
          <p:nvPr/>
        </p:nvSpPr>
        <p:spPr>
          <a:xfrm>
            <a:off x="5535370" y="161842"/>
            <a:ext cx="6656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none">
                <a:solidFill>
                  <a:srgbClr val="FFFFFF"/>
                </a:solidFill>
                <a:latin typeface="Times New Roman"/>
                <a:ea typeface="Times New Roman"/>
                <a:cs typeface="Times New Roman"/>
                <a:sym typeface="Times New Roman"/>
              </a:rPr>
              <a:t>Bài 2: Tớ liên lạc được với mọi người ở khắp mọi nơi trên thế giới</a:t>
            </a:r>
            <a:endParaRPr b="0" sz="1800" u="none">
              <a:solidFill>
                <a:schemeClr val="lt1"/>
              </a:solidFill>
              <a:latin typeface="Times New Roman"/>
              <a:ea typeface="Times New Roman"/>
              <a:cs typeface="Times New Roman"/>
              <a:sym typeface="Times New Roman"/>
            </a:endParaRPr>
          </a:p>
        </p:txBody>
      </p:sp>
      <p:sp>
        <p:nvSpPr>
          <p:cNvPr id="34" name="Google Shape;34;p26"/>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5" name="Google Shape;35;p26"/>
          <p:cNvPicPr preferRelativeResize="0"/>
          <p:nvPr/>
        </p:nvPicPr>
        <p:blipFill rotWithShape="1">
          <a:blip r:embed="rId2">
            <a:alphaModFix/>
          </a:blip>
          <a:srcRect b="0" l="0" r="0" t="0"/>
          <a:stretch/>
        </p:blipFill>
        <p:spPr>
          <a:xfrm>
            <a:off x="10086975" y="5597612"/>
            <a:ext cx="1600200" cy="825242"/>
          </a:xfrm>
          <a:prstGeom prst="rect">
            <a:avLst/>
          </a:prstGeom>
          <a:noFill/>
          <a:ln>
            <a:noFill/>
          </a:ln>
        </p:spPr>
      </p:pic>
      <p:pic>
        <p:nvPicPr>
          <p:cNvPr id="36" name="Google Shape;36;p26"/>
          <p:cNvPicPr preferRelativeResize="0"/>
          <p:nvPr/>
        </p:nvPicPr>
        <p:blipFill rotWithShape="1">
          <a:blip r:embed="rId3">
            <a:alphaModFix/>
          </a:blip>
          <a:srcRect b="0" l="0" r="0" t="0"/>
          <a:stretch/>
        </p:blipFill>
        <p:spPr>
          <a:xfrm>
            <a:off x="318818" y="5265259"/>
            <a:ext cx="2335746" cy="14899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37" name="Shape 37"/>
        <p:cNvGrpSpPr/>
        <p:nvPr/>
      </p:nvGrpSpPr>
      <p:grpSpPr>
        <a:xfrm>
          <a:off x="0" y="0"/>
          <a:ext cx="0" cy="0"/>
          <a:chOff x="0" y="0"/>
          <a:chExt cx="0" cy="0"/>
        </a:xfrm>
      </p:grpSpPr>
      <p:sp>
        <p:nvSpPr>
          <p:cNvPr id="38" name="Google Shape;38;p24"/>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4"/>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41" name="Google Shape;41;p2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44" name="Google Shape;44;p24"/>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45" name="Google Shape;45;p24"/>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46" name="Google Shape;46;p24"/>
          <p:cNvGrpSpPr/>
          <p:nvPr/>
        </p:nvGrpSpPr>
        <p:grpSpPr>
          <a:xfrm>
            <a:off x="3517905" y="460004"/>
            <a:ext cx="4157131" cy="1475193"/>
            <a:chOff x="3634320" y="261051"/>
            <a:chExt cx="4157131" cy="1475193"/>
          </a:xfrm>
        </p:grpSpPr>
        <p:pic>
          <p:nvPicPr>
            <p:cNvPr id="47" name="Google Shape;47;p24"/>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48" name="Google Shape;48;p24"/>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ài 8- Phan 2-Chủ đề B-Nội dung">
  <p:cSld name="9_-Bài 8- Phan 2-Chủ đề B-Nội dung">
    <p:bg>
      <p:bgPr>
        <a:solidFill>
          <a:schemeClr val="lt1"/>
        </a:solidFill>
      </p:bgPr>
    </p:bg>
    <p:spTree>
      <p:nvGrpSpPr>
        <p:cNvPr id="49" name="Shape 49"/>
        <p:cNvGrpSpPr/>
        <p:nvPr/>
      </p:nvGrpSpPr>
      <p:grpSpPr>
        <a:xfrm>
          <a:off x="0" y="0"/>
          <a:ext cx="0" cy="0"/>
          <a:chOff x="0" y="0"/>
          <a:chExt cx="0" cy="0"/>
        </a:xfrm>
      </p:grpSpPr>
      <p:sp>
        <p:nvSpPr>
          <p:cNvPr id="50" name="Google Shape;50;p3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3" name="Google Shape;53;p30"/>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p:txBody>
      </p:sp>
      <p:sp>
        <p:nvSpPr>
          <p:cNvPr id="54" name="Google Shape;54;p30"/>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Chủ</a:t>
            </a:r>
            <a:r>
              <a:rPr lang="en-US" sz="1800">
                <a:solidFill>
                  <a:schemeClr val="lt1"/>
                </a:solidFill>
                <a:latin typeface="Arial"/>
                <a:ea typeface="Arial"/>
                <a:cs typeface="Arial"/>
                <a:sym typeface="Arial"/>
              </a:rPr>
              <a:t> đề A</a:t>
            </a:r>
            <a:r>
              <a:rPr lang="en-US" sz="1800">
                <a:solidFill>
                  <a:schemeClr val="lt1"/>
                </a:solidFill>
                <a:latin typeface="Arial"/>
                <a:ea typeface="Arial"/>
                <a:cs typeface="Arial"/>
                <a:sym typeface="Arial"/>
              </a:rPr>
              <a:t>. Internet và truyền thông số</a:t>
            </a:r>
            <a:endParaRPr/>
          </a:p>
        </p:txBody>
      </p:sp>
      <p:sp>
        <p:nvSpPr>
          <p:cNvPr id="55" name="Google Shape;55;p30"/>
          <p:cNvSpPr txBox="1"/>
          <p:nvPr/>
        </p:nvSpPr>
        <p:spPr>
          <a:xfrm>
            <a:off x="5908151" y="161842"/>
            <a:ext cx="5402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Bài</a:t>
            </a:r>
            <a:r>
              <a:rPr lang="en-US" sz="1800">
                <a:solidFill>
                  <a:schemeClr val="lt1"/>
                </a:solidFill>
                <a:latin typeface="Arial"/>
                <a:ea typeface="Arial"/>
                <a:cs typeface="Arial"/>
                <a:sym typeface="Arial"/>
              </a:rPr>
              <a:t> 2</a:t>
            </a:r>
            <a:r>
              <a:rPr lang="en-US" sz="1800">
                <a:solidFill>
                  <a:schemeClr val="lt1"/>
                </a:solidFill>
                <a:latin typeface="Arial"/>
                <a:ea typeface="Arial"/>
                <a:cs typeface="Arial"/>
                <a:sym typeface="Arial"/>
              </a:rPr>
              <a:t>. Tớ liên lạc được với mọi người ở khắp mọi nơi trên thế giới</a:t>
            </a:r>
            <a:endParaRPr/>
          </a:p>
        </p:txBody>
      </p:sp>
      <p:sp>
        <p:nvSpPr>
          <p:cNvPr id="56" name="Google Shape;56;p30"/>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57" name="Google Shape;57;p30"/>
          <p:cNvPicPr preferRelativeResize="0"/>
          <p:nvPr/>
        </p:nvPicPr>
        <p:blipFill rotWithShape="1">
          <a:blip r:embed="rId2">
            <a:alphaModFix/>
          </a:blip>
          <a:srcRect b="0" l="0" r="0" t="0"/>
          <a:stretch/>
        </p:blipFill>
        <p:spPr>
          <a:xfrm>
            <a:off x="510139" y="5094603"/>
            <a:ext cx="2600794" cy="1693376"/>
          </a:xfrm>
          <a:prstGeom prst="rect">
            <a:avLst/>
          </a:prstGeom>
          <a:noFill/>
          <a:ln>
            <a:noFill/>
          </a:ln>
        </p:spPr>
      </p:pic>
      <p:pic>
        <p:nvPicPr>
          <p:cNvPr id="58" name="Google Shape;58;p30"/>
          <p:cNvPicPr preferRelativeResize="0"/>
          <p:nvPr/>
        </p:nvPicPr>
        <p:blipFill rotWithShape="1">
          <a:blip r:embed="rId3">
            <a:alphaModFix/>
          </a:blip>
          <a:srcRect b="0" l="0" r="0" t="0"/>
          <a:stretch/>
        </p:blipFill>
        <p:spPr>
          <a:xfrm>
            <a:off x="9877425" y="5425844"/>
            <a:ext cx="1943100" cy="10308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66" name="Shape 66"/>
        <p:cNvGrpSpPr/>
        <p:nvPr/>
      </p:nvGrpSpPr>
      <p:grpSpPr>
        <a:xfrm>
          <a:off x="0" y="0"/>
          <a:ext cx="0" cy="0"/>
          <a:chOff x="0" y="0"/>
          <a:chExt cx="0" cy="0"/>
        </a:xfrm>
      </p:grpSpPr>
      <p:sp>
        <p:nvSpPr>
          <p:cNvPr id="67" name="Google Shape;67;p25"/>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5"/>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5"/>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70" name="Google Shape;70;p2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25"/>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74" name="Google Shape;74;p25"/>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75" name="Google Shape;75;p25"/>
          <p:cNvGrpSpPr/>
          <p:nvPr/>
        </p:nvGrpSpPr>
        <p:grpSpPr>
          <a:xfrm>
            <a:off x="3517905" y="460004"/>
            <a:ext cx="4157131" cy="1475193"/>
            <a:chOff x="3634320" y="261051"/>
            <a:chExt cx="4157131" cy="1475193"/>
          </a:xfrm>
        </p:grpSpPr>
        <p:pic>
          <p:nvPicPr>
            <p:cNvPr id="76" name="Google Shape;76;p25"/>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77" name="Google Shape;77;p25"/>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ài 8- Phan 2-Chủ đề B-Nội dung">
  <p:cSld name="9_-Bài 8- Phan 2-Chủ đề B-Nội dung">
    <p:bg>
      <p:bgPr>
        <a:solidFill>
          <a:schemeClr val="lt1"/>
        </a:solidFill>
      </p:bgPr>
    </p:bg>
    <p:spTree>
      <p:nvGrpSpPr>
        <p:cNvPr id="85" name="Shape 85"/>
        <p:cNvGrpSpPr/>
        <p:nvPr/>
      </p:nvGrpSpPr>
      <p:grpSpPr>
        <a:xfrm>
          <a:off x="0" y="0"/>
          <a:ext cx="0" cy="0"/>
          <a:chOff x="0" y="0"/>
          <a:chExt cx="0" cy="0"/>
        </a:xfrm>
      </p:grpSpPr>
      <p:sp>
        <p:nvSpPr>
          <p:cNvPr id="86" name="Google Shape;86;p2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9" name="Google Shape;89;p28"/>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28"/>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Chủ</a:t>
            </a:r>
            <a:r>
              <a:rPr lang="en-US" sz="1800">
                <a:solidFill>
                  <a:schemeClr val="lt1"/>
                </a:solidFill>
                <a:latin typeface="Arial"/>
                <a:ea typeface="Arial"/>
                <a:cs typeface="Arial"/>
                <a:sym typeface="Arial"/>
              </a:rPr>
              <a:t> đề A</a:t>
            </a:r>
            <a:r>
              <a:rPr lang="en-US" sz="1800">
                <a:solidFill>
                  <a:schemeClr val="lt1"/>
                </a:solidFill>
                <a:latin typeface="Arial"/>
                <a:ea typeface="Arial"/>
                <a:cs typeface="Arial"/>
                <a:sym typeface="Arial"/>
              </a:rPr>
              <a:t>. Internet và truyền thông số</a:t>
            </a:r>
            <a:endParaRPr/>
          </a:p>
        </p:txBody>
      </p:sp>
      <p:sp>
        <p:nvSpPr>
          <p:cNvPr id="91" name="Google Shape;91;p28"/>
          <p:cNvSpPr txBox="1"/>
          <p:nvPr/>
        </p:nvSpPr>
        <p:spPr>
          <a:xfrm>
            <a:off x="6162675" y="161842"/>
            <a:ext cx="5402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Bài</a:t>
            </a:r>
            <a:r>
              <a:rPr lang="en-US" sz="1800">
                <a:solidFill>
                  <a:schemeClr val="lt1"/>
                </a:solidFill>
                <a:latin typeface="Arial"/>
                <a:ea typeface="Arial"/>
                <a:cs typeface="Arial"/>
                <a:sym typeface="Arial"/>
              </a:rPr>
              <a:t> 2</a:t>
            </a:r>
            <a:r>
              <a:rPr lang="en-US" sz="1800">
                <a:solidFill>
                  <a:schemeClr val="lt1"/>
                </a:solidFill>
                <a:latin typeface="Arial"/>
                <a:ea typeface="Arial"/>
                <a:cs typeface="Arial"/>
                <a:sym typeface="Arial"/>
              </a:rPr>
              <a:t>. Tớ liên lạc được với mọi người ở khắp mọi nơi trên thế giới</a:t>
            </a:r>
            <a:endParaRPr/>
          </a:p>
        </p:txBody>
      </p:sp>
      <p:sp>
        <p:nvSpPr>
          <p:cNvPr id="92" name="Google Shape;92;p28"/>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93" name="Google Shape;93;p28"/>
          <p:cNvPicPr preferRelativeResize="0"/>
          <p:nvPr/>
        </p:nvPicPr>
        <p:blipFill rotWithShape="1">
          <a:blip r:embed="rId2">
            <a:alphaModFix/>
          </a:blip>
          <a:srcRect b="0" l="0" r="0" t="0"/>
          <a:stretch/>
        </p:blipFill>
        <p:spPr>
          <a:xfrm>
            <a:off x="510139" y="5094603"/>
            <a:ext cx="2600794" cy="1693376"/>
          </a:xfrm>
          <a:prstGeom prst="rect">
            <a:avLst/>
          </a:prstGeom>
          <a:noFill/>
          <a:ln>
            <a:noFill/>
          </a:ln>
        </p:spPr>
      </p:pic>
      <p:pic>
        <p:nvPicPr>
          <p:cNvPr id="94" name="Google Shape;94;p28"/>
          <p:cNvPicPr preferRelativeResize="0"/>
          <p:nvPr/>
        </p:nvPicPr>
        <p:blipFill rotWithShape="1">
          <a:blip r:embed="rId3">
            <a:alphaModFix/>
          </a:blip>
          <a:srcRect b="0" l="0" r="0" t="0"/>
          <a:stretch/>
        </p:blipFill>
        <p:spPr>
          <a:xfrm>
            <a:off x="9877425" y="5425844"/>
            <a:ext cx="1943100" cy="103089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han 2-Chủ đề A-Bài 1-Nội dung">
  <p:cSld name="8- Phan 2-Chủ đề A-Bài 1-Nội dung">
    <p:bg>
      <p:bgPr>
        <a:solidFill>
          <a:schemeClr val="lt1"/>
        </a:solidFill>
      </p:bgPr>
    </p:bg>
    <p:spTree>
      <p:nvGrpSpPr>
        <p:cNvPr id="95" name="Shape 95"/>
        <p:cNvGrpSpPr/>
        <p:nvPr/>
      </p:nvGrpSpPr>
      <p:grpSpPr>
        <a:xfrm>
          <a:off x="0" y="0"/>
          <a:ext cx="0" cy="0"/>
          <a:chOff x="0" y="0"/>
          <a:chExt cx="0" cy="0"/>
        </a:xfrm>
      </p:grpSpPr>
      <p:sp>
        <p:nvSpPr>
          <p:cNvPr id="96" name="Google Shape;96;p2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9" name="Google Shape;99;p29"/>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29"/>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Chủ</a:t>
            </a:r>
            <a:r>
              <a:rPr lang="en-US" sz="1800">
                <a:solidFill>
                  <a:schemeClr val="lt1"/>
                </a:solidFill>
                <a:latin typeface="Arial"/>
                <a:ea typeface="Arial"/>
                <a:cs typeface="Arial"/>
                <a:sym typeface="Arial"/>
              </a:rPr>
              <a:t> đề A</a:t>
            </a:r>
            <a:r>
              <a:rPr lang="en-US" sz="1800">
                <a:solidFill>
                  <a:schemeClr val="lt1"/>
                </a:solidFill>
                <a:latin typeface="Arial"/>
                <a:ea typeface="Arial"/>
                <a:cs typeface="Arial"/>
                <a:sym typeface="Arial"/>
              </a:rPr>
              <a:t>. Internet và truyền thông số</a:t>
            </a:r>
            <a:endParaRPr/>
          </a:p>
        </p:txBody>
      </p:sp>
      <p:sp>
        <p:nvSpPr>
          <p:cNvPr id="101" name="Google Shape;101;p29"/>
          <p:cNvSpPr txBox="1"/>
          <p:nvPr/>
        </p:nvSpPr>
        <p:spPr>
          <a:xfrm>
            <a:off x="7394104" y="178503"/>
            <a:ext cx="33473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Bài 1. Thế giới Internet thật là rộng lớn</a:t>
            </a:r>
            <a:endParaRPr/>
          </a:p>
        </p:txBody>
      </p:sp>
      <p:sp>
        <p:nvSpPr>
          <p:cNvPr id="102" name="Google Shape;102;p29"/>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03" name="Google Shape;103;p29"/>
          <p:cNvPicPr preferRelativeResize="0"/>
          <p:nvPr/>
        </p:nvPicPr>
        <p:blipFill rotWithShape="1">
          <a:blip r:embed="rId2">
            <a:alphaModFix/>
          </a:blip>
          <a:srcRect b="0" l="0" r="0" t="0"/>
          <a:stretch/>
        </p:blipFill>
        <p:spPr>
          <a:xfrm>
            <a:off x="10086975" y="5597612"/>
            <a:ext cx="1600200" cy="825242"/>
          </a:xfrm>
          <a:prstGeom prst="rect">
            <a:avLst/>
          </a:prstGeom>
          <a:noFill/>
          <a:ln>
            <a:noFill/>
          </a:ln>
        </p:spPr>
      </p:pic>
      <p:pic>
        <p:nvPicPr>
          <p:cNvPr id="104" name="Google Shape;104;p29"/>
          <p:cNvPicPr preferRelativeResize="0"/>
          <p:nvPr/>
        </p:nvPicPr>
        <p:blipFill rotWithShape="1">
          <a:blip r:embed="rId3">
            <a:alphaModFix/>
          </a:blip>
          <a:srcRect b="0" l="0" r="0" t="0"/>
          <a:stretch/>
        </p:blipFill>
        <p:spPr>
          <a:xfrm>
            <a:off x="318818" y="5265259"/>
            <a:ext cx="2335746" cy="14899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105" name="Shape 105"/>
        <p:cNvGrpSpPr/>
        <p:nvPr/>
      </p:nvGrpSpPr>
      <p:grpSpPr>
        <a:xfrm>
          <a:off x="0" y="0"/>
          <a:ext cx="0" cy="0"/>
          <a:chOff x="0" y="0"/>
          <a:chExt cx="0" cy="0"/>
        </a:xfrm>
      </p:grpSpPr>
      <p:sp>
        <p:nvSpPr>
          <p:cNvPr id="106" name="Google Shape;106;p31"/>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1"/>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1"/>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109" name="Google Shape;109;p3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sz="1200">
                <a:solidFill>
                  <a:schemeClr val="dk2"/>
                </a:solidFill>
                <a:latin typeface="Arial"/>
                <a:ea typeface="Arial"/>
                <a:cs typeface="Arial"/>
                <a:sym typeface="Arial"/>
              </a:defRPr>
            </a:lvl1pPr>
            <a:lvl2pPr indent="0" lvl="1" marL="0" algn="l">
              <a:spcBef>
                <a:spcPts val="0"/>
              </a:spcBef>
              <a:buNone/>
              <a:defRPr b="0" sz="1200">
                <a:solidFill>
                  <a:schemeClr val="dk2"/>
                </a:solidFill>
                <a:latin typeface="Arial"/>
                <a:ea typeface="Arial"/>
                <a:cs typeface="Arial"/>
                <a:sym typeface="Arial"/>
              </a:defRPr>
            </a:lvl2pPr>
            <a:lvl3pPr indent="0" lvl="2" marL="0" algn="l">
              <a:spcBef>
                <a:spcPts val="0"/>
              </a:spcBef>
              <a:buNone/>
              <a:defRPr b="0" sz="1200">
                <a:solidFill>
                  <a:schemeClr val="dk2"/>
                </a:solidFill>
                <a:latin typeface="Arial"/>
                <a:ea typeface="Arial"/>
                <a:cs typeface="Arial"/>
                <a:sym typeface="Arial"/>
              </a:defRPr>
            </a:lvl3pPr>
            <a:lvl4pPr indent="0" lvl="3" marL="0" algn="l">
              <a:spcBef>
                <a:spcPts val="0"/>
              </a:spcBef>
              <a:buNone/>
              <a:defRPr b="0" sz="1200">
                <a:solidFill>
                  <a:schemeClr val="dk2"/>
                </a:solidFill>
                <a:latin typeface="Arial"/>
                <a:ea typeface="Arial"/>
                <a:cs typeface="Arial"/>
                <a:sym typeface="Arial"/>
              </a:defRPr>
            </a:lvl4pPr>
            <a:lvl5pPr indent="0" lvl="4" marL="0" algn="l">
              <a:spcBef>
                <a:spcPts val="0"/>
              </a:spcBef>
              <a:buNone/>
              <a:defRPr b="0" sz="1200">
                <a:solidFill>
                  <a:schemeClr val="dk2"/>
                </a:solidFill>
                <a:latin typeface="Arial"/>
                <a:ea typeface="Arial"/>
                <a:cs typeface="Arial"/>
                <a:sym typeface="Arial"/>
              </a:defRPr>
            </a:lvl5pPr>
            <a:lvl6pPr indent="0" lvl="5" marL="0" algn="l">
              <a:spcBef>
                <a:spcPts val="0"/>
              </a:spcBef>
              <a:buNone/>
              <a:defRPr b="0" sz="1200">
                <a:solidFill>
                  <a:schemeClr val="dk2"/>
                </a:solidFill>
                <a:latin typeface="Arial"/>
                <a:ea typeface="Arial"/>
                <a:cs typeface="Arial"/>
                <a:sym typeface="Arial"/>
              </a:defRPr>
            </a:lvl6pPr>
            <a:lvl7pPr indent="0" lvl="6" marL="0" algn="l">
              <a:spcBef>
                <a:spcPts val="0"/>
              </a:spcBef>
              <a:buNone/>
              <a:defRPr b="0" sz="1200">
                <a:solidFill>
                  <a:schemeClr val="dk2"/>
                </a:solidFill>
                <a:latin typeface="Arial"/>
                <a:ea typeface="Arial"/>
                <a:cs typeface="Arial"/>
                <a:sym typeface="Arial"/>
              </a:defRPr>
            </a:lvl7pPr>
            <a:lvl8pPr indent="0" lvl="7" marL="0" algn="l">
              <a:spcBef>
                <a:spcPts val="0"/>
              </a:spcBef>
              <a:buNone/>
              <a:defRPr b="0" sz="1200">
                <a:solidFill>
                  <a:schemeClr val="dk2"/>
                </a:solidFill>
                <a:latin typeface="Arial"/>
                <a:ea typeface="Arial"/>
                <a:cs typeface="Arial"/>
                <a:sym typeface="Arial"/>
              </a:defRPr>
            </a:lvl8pPr>
            <a:lvl9pPr indent="0" lvl="8" marL="0" algn="l">
              <a:spcBef>
                <a:spcPts val="0"/>
              </a:spcBef>
              <a:buNone/>
              <a:defRPr b="0" sz="12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12" name="Google Shape;112;p31"/>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113" name="Google Shape;113;p31"/>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114" name="Google Shape;114;p31"/>
          <p:cNvGrpSpPr/>
          <p:nvPr/>
        </p:nvGrpSpPr>
        <p:grpSpPr>
          <a:xfrm>
            <a:off x="3517905" y="460004"/>
            <a:ext cx="4157131" cy="1475193"/>
            <a:chOff x="3634320" y="261051"/>
            <a:chExt cx="4157131" cy="1475193"/>
          </a:xfrm>
        </p:grpSpPr>
        <p:pic>
          <p:nvPicPr>
            <p:cNvPr id="115" name="Google Shape;115;p31"/>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116" name="Google Shape;116;p31"/>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êu Đề Bài 1-Quyển 3-Internet" showMasterSp="0" type="title">
  <p:cSld name="TITLE">
    <p:spTree>
      <p:nvGrpSpPr>
        <p:cNvPr id="117" name="Shape 117"/>
        <p:cNvGrpSpPr/>
        <p:nvPr/>
      </p:nvGrpSpPr>
      <p:grpSpPr>
        <a:xfrm>
          <a:off x="0" y="0"/>
          <a:ext cx="0" cy="0"/>
          <a:chOff x="0" y="0"/>
          <a:chExt cx="0" cy="0"/>
        </a:xfrm>
      </p:grpSpPr>
      <p:sp>
        <p:nvSpPr>
          <p:cNvPr id="118" name="Google Shape;118;p32"/>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32"/>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21" name="Google Shape;121;p3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124" name="Google Shape;124;p32"/>
          <p:cNvPicPr preferRelativeResize="0"/>
          <p:nvPr/>
        </p:nvPicPr>
        <p:blipFill rotWithShape="1">
          <a:blip r:embed="rId2">
            <a:alphaModFix/>
          </a:blip>
          <a:srcRect b="0" l="0" r="0" t="0"/>
          <a:stretch/>
        </p:blipFill>
        <p:spPr>
          <a:xfrm>
            <a:off x="365759" y="-15913"/>
            <a:ext cx="1943100" cy="2057026"/>
          </a:xfrm>
          <a:prstGeom prst="rect">
            <a:avLst/>
          </a:prstGeom>
          <a:noFill/>
          <a:ln>
            <a:noFill/>
          </a:ln>
        </p:spPr>
      </p:pic>
      <p:pic>
        <p:nvPicPr>
          <p:cNvPr id="125" name="Google Shape;125;p32"/>
          <p:cNvPicPr preferRelativeResize="0"/>
          <p:nvPr/>
        </p:nvPicPr>
        <p:blipFill rotWithShape="1">
          <a:blip r:embed="rId3">
            <a:alphaModFix/>
          </a:blip>
          <a:srcRect b="0" l="0" r="0" t="0"/>
          <a:stretch/>
        </p:blipFill>
        <p:spPr>
          <a:xfrm>
            <a:off x="10325088" y="115342"/>
            <a:ext cx="1502698" cy="2118710"/>
          </a:xfrm>
          <a:prstGeom prst="rect">
            <a:avLst/>
          </a:prstGeom>
          <a:noFill/>
          <a:ln>
            <a:noFill/>
          </a:ln>
        </p:spPr>
      </p:pic>
      <p:pic>
        <p:nvPicPr>
          <p:cNvPr id="126" name="Google Shape;126;p32"/>
          <p:cNvPicPr preferRelativeResize="0"/>
          <p:nvPr/>
        </p:nvPicPr>
        <p:blipFill rotWithShape="1">
          <a:blip r:embed="rId4">
            <a:alphaModFix/>
          </a:blip>
          <a:srcRect b="0" l="0" r="0" t="0"/>
          <a:stretch/>
        </p:blipFill>
        <p:spPr>
          <a:xfrm>
            <a:off x="9454036" y="4523280"/>
            <a:ext cx="2373750" cy="1901250"/>
          </a:xfrm>
          <a:prstGeom prst="rect">
            <a:avLst/>
          </a:prstGeom>
          <a:noFill/>
          <a:ln>
            <a:noFill/>
          </a:ln>
        </p:spPr>
      </p:pic>
      <p:pic>
        <p:nvPicPr>
          <p:cNvPr id="127" name="Google Shape;127;p32"/>
          <p:cNvPicPr preferRelativeResize="0"/>
          <p:nvPr/>
        </p:nvPicPr>
        <p:blipFill rotWithShape="1">
          <a:blip r:embed="rId5">
            <a:alphaModFix/>
          </a:blip>
          <a:srcRect b="0" l="0" r="0" t="0"/>
          <a:stretch/>
        </p:blipFill>
        <p:spPr>
          <a:xfrm>
            <a:off x="720976" y="5023060"/>
            <a:ext cx="1232666" cy="123266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1"/>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1"/>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1"/>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Arial"/>
                <a:ea typeface="Arial"/>
                <a:cs typeface="Arial"/>
                <a:sym typeface="Aria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Arial"/>
                <a:ea typeface="Arial"/>
                <a:cs typeface="Arial"/>
                <a:sym typeface="Aria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13" name="Google Shape;13;p2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2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2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Arial"/>
                <a:ea typeface="Arial"/>
                <a:cs typeface="Arial"/>
                <a:sym typeface="Arial"/>
              </a:defRPr>
            </a:lvl1pPr>
            <a:lvl2pPr indent="0" lvl="1" marL="0" marR="0" rtl="0" algn="l">
              <a:spcBef>
                <a:spcPts val="0"/>
              </a:spcBef>
              <a:buNone/>
              <a:defRPr b="0" i="0" sz="1200" u="none" cap="none" strike="noStrike">
                <a:solidFill>
                  <a:schemeClr val="lt1"/>
                </a:solidFill>
                <a:latin typeface="Arial"/>
                <a:ea typeface="Arial"/>
                <a:cs typeface="Arial"/>
                <a:sym typeface="Arial"/>
              </a:defRPr>
            </a:lvl2pPr>
            <a:lvl3pPr indent="0" lvl="2" marL="0" marR="0" rtl="0" algn="l">
              <a:spcBef>
                <a:spcPts val="0"/>
              </a:spcBef>
              <a:buNone/>
              <a:defRPr b="0" i="0" sz="1200" u="none" cap="none" strike="noStrike">
                <a:solidFill>
                  <a:schemeClr val="lt1"/>
                </a:solidFill>
                <a:latin typeface="Arial"/>
                <a:ea typeface="Arial"/>
                <a:cs typeface="Arial"/>
                <a:sym typeface="Arial"/>
              </a:defRPr>
            </a:lvl3pPr>
            <a:lvl4pPr indent="0" lvl="3" marL="0" marR="0" rtl="0" algn="l">
              <a:spcBef>
                <a:spcPts val="0"/>
              </a:spcBef>
              <a:buNone/>
              <a:defRPr b="0" i="0" sz="1200" u="none" cap="none" strike="noStrike">
                <a:solidFill>
                  <a:schemeClr val="lt1"/>
                </a:solidFill>
                <a:latin typeface="Arial"/>
                <a:ea typeface="Arial"/>
                <a:cs typeface="Arial"/>
                <a:sym typeface="Arial"/>
              </a:defRPr>
            </a:lvl4pPr>
            <a:lvl5pPr indent="0" lvl="4" marL="0" marR="0" rtl="0" algn="l">
              <a:spcBef>
                <a:spcPts val="0"/>
              </a:spcBef>
              <a:buNone/>
              <a:defRPr b="0" i="0" sz="1200" u="none" cap="none" strike="noStrike">
                <a:solidFill>
                  <a:schemeClr val="lt1"/>
                </a:solidFill>
                <a:latin typeface="Arial"/>
                <a:ea typeface="Arial"/>
                <a:cs typeface="Arial"/>
                <a:sym typeface="Arial"/>
              </a:defRPr>
            </a:lvl5pPr>
            <a:lvl6pPr indent="0" lvl="5" marL="0" marR="0" rtl="0" algn="l">
              <a:spcBef>
                <a:spcPts val="0"/>
              </a:spcBef>
              <a:buNone/>
              <a:defRPr b="0" i="0" sz="1200" u="none" cap="none" strike="noStrike">
                <a:solidFill>
                  <a:schemeClr val="lt1"/>
                </a:solidFill>
                <a:latin typeface="Arial"/>
                <a:ea typeface="Arial"/>
                <a:cs typeface="Arial"/>
                <a:sym typeface="Arial"/>
              </a:defRPr>
            </a:lvl6pPr>
            <a:lvl7pPr indent="0" lvl="6" marL="0" marR="0" rtl="0" algn="l">
              <a:spcBef>
                <a:spcPts val="0"/>
              </a:spcBef>
              <a:buNone/>
              <a:defRPr b="0" i="0" sz="1200" u="none" cap="none" strike="noStrike">
                <a:solidFill>
                  <a:schemeClr val="lt1"/>
                </a:solidFill>
                <a:latin typeface="Arial"/>
                <a:ea typeface="Arial"/>
                <a:cs typeface="Arial"/>
                <a:sym typeface="Arial"/>
              </a:defRPr>
            </a:lvl7pPr>
            <a:lvl8pPr indent="0" lvl="7" marL="0" marR="0" rtl="0" algn="l">
              <a:spcBef>
                <a:spcPts val="0"/>
              </a:spcBef>
              <a:buNone/>
              <a:defRPr b="0" i="0" sz="1200" u="none" cap="none" strike="noStrike">
                <a:solidFill>
                  <a:schemeClr val="lt1"/>
                </a:solidFill>
                <a:latin typeface="Arial"/>
                <a:ea typeface="Arial"/>
                <a:cs typeface="Arial"/>
                <a:sym typeface="Arial"/>
              </a:defRPr>
            </a:lvl8pPr>
            <a:lvl9pPr indent="0" lvl="8" marL="0" marR="0" rtl="0" algn="l">
              <a:spcBef>
                <a:spcPts val="0"/>
              </a:spcBef>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 name="Shape 59"/>
        <p:cNvGrpSpPr/>
        <p:nvPr/>
      </p:nvGrpSpPr>
      <p:grpSpPr>
        <a:xfrm>
          <a:off x="0" y="0"/>
          <a:ext cx="0" cy="0"/>
          <a:chOff x="0" y="0"/>
          <a:chExt cx="0" cy="0"/>
        </a:xfrm>
      </p:grpSpPr>
      <p:sp>
        <p:nvSpPr>
          <p:cNvPr id="60" name="Google Shape;60;p23"/>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Arial"/>
              <a:buNone/>
              <a:defRPr b="0" i="0" sz="40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23"/>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Arial"/>
                <a:ea typeface="Arial"/>
                <a:cs typeface="Arial"/>
                <a:sym typeface="Arial"/>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63" name="Google Shape;63;p2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2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2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0" marR="0" rtl="0" algn="l">
              <a:spcBef>
                <a:spcPts val="0"/>
              </a:spcBef>
              <a:buNone/>
              <a:defRPr b="0" i="0" sz="1200" u="none" cap="none" strike="noStrike">
                <a:solidFill>
                  <a:schemeClr val="dk1"/>
                </a:solidFill>
                <a:latin typeface="Arial"/>
                <a:ea typeface="Arial"/>
                <a:cs typeface="Arial"/>
                <a:sym typeface="Arial"/>
              </a:defRPr>
            </a:lvl2pPr>
            <a:lvl3pPr indent="0" lvl="2" marL="0" marR="0" rtl="0" algn="l">
              <a:spcBef>
                <a:spcPts val="0"/>
              </a:spcBef>
              <a:buNone/>
              <a:defRPr b="0" i="0" sz="1200" u="none" cap="none" strike="noStrike">
                <a:solidFill>
                  <a:schemeClr val="dk1"/>
                </a:solidFill>
                <a:latin typeface="Arial"/>
                <a:ea typeface="Arial"/>
                <a:cs typeface="Arial"/>
                <a:sym typeface="Arial"/>
              </a:defRPr>
            </a:lvl3pPr>
            <a:lvl4pPr indent="0" lvl="3" marL="0" marR="0" rtl="0" algn="l">
              <a:spcBef>
                <a:spcPts val="0"/>
              </a:spcBef>
              <a:buNone/>
              <a:defRPr b="0" i="0" sz="1200" u="none" cap="none" strike="noStrike">
                <a:solidFill>
                  <a:schemeClr val="dk1"/>
                </a:solidFill>
                <a:latin typeface="Arial"/>
                <a:ea typeface="Arial"/>
                <a:cs typeface="Arial"/>
                <a:sym typeface="Arial"/>
              </a:defRPr>
            </a:lvl4pPr>
            <a:lvl5pPr indent="0" lvl="4" marL="0" marR="0" rtl="0" algn="l">
              <a:spcBef>
                <a:spcPts val="0"/>
              </a:spcBef>
              <a:buNone/>
              <a:defRPr b="0" i="0" sz="1200" u="none" cap="none" strike="noStrike">
                <a:solidFill>
                  <a:schemeClr val="dk1"/>
                </a:solidFill>
                <a:latin typeface="Arial"/>
                <a:ea typeface="Arial"/>
                <a:cs typeface="Arial"/>
                <a:sym typeface="Arial"/>
              </a:defRPr>
            </a:lvl5pPr>
            <a:lvl6pPr indent="0" lvl="5" marL="0" marR="0" rtl="0" algn="l">
              <a:spcBef>
                <a:spcPts val="0"/>
              </a:spcBef>
              <a:buNone/>
              <a:defRPr b="0" i="0" sz="1200" u="none" cap="none" strike="noStrike">
                <a:solidFill>
                  <a:schemeClr val="dk1"/>
                </a:solidFill>
                <a:latin typeface="Arial"/>
                <a:ea typeface="Arial"/>
                <a:cs typeface="Arial"/>
                <a:sym typeface="Arial"/>
              </a:defRPr>
            </a:lvl6pPr>
            <a:lvl7pPr indent="0" lvl="6" marL="0" marR="0" rtl="0" algn="l">
              <a:spcBef>
                <a:spcPts val="0"/>
              </a:spcBef>
              <a:buNone/>
              <a:defRPr b="0" i="0" sz="1200" u="none" cap="none" strike="noStrike">
                <a:solidFill>
                  <a:schemeClr val="dk1"/>
                </a:solidFill>
                <a:latin typeface="Arial"/>
                <a:ea typeface="Arial"/>
                <a:cs typeface="Arial"/>
                <a:sym typeface="Arial"/>
              </a:defRPr>
            </a:lvl7pPr>
            <a:lvl8pPr indent="0" lvl="7" marL="0" marR="0" rtl="0" algn="l">
              <a:spcBef>
                <a:spcPts val="0"/>
              </a:spcBef>
              <a:buNone/>
              <a:defRPr b="0" i="0" sz="1200" u="none" cap="none" strike="noStrike">
                <a:solidFill>
                  <a:schemeClr val="dk1"/>
                </a:solidFill>
                <a:latin typeface="Arial"/>
                <a:ea typeface="Arial"/>
                <a:cs typeface="Arial"/>
                <a:sym typeface="Arial"/>
              </a:defRPr>
            </a:lvl8pPr>
            <a:lvl9pPr indent="0" lvl="8" marL="0" marR="0" rtl="0" algn="l">
              <a:spcBef>
                <a:spcPts val="0"/>
              </a:spcBef>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8" name="Shape 78"/>
        <p:cNvGrpSpPr/>
        <p:nvPr/>
      </p:nvGrpSpPr>
      <p:grpSpPr>
        <a:xfrm>
          <a:off x="0" y="0"/>
          <a:ext cx="0" cy="0"/>
          <a:chOff x="0" y="0"/>
          <a:chExt cx="0" cy="0"/>
        </a:xfrm>
      </p:grpSpPr>
      <p:sp>
        <p:nvSpPr>
          <p:cNvPr id="79" name="Google Shape;79;p27"/>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27"/>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Arial"/>
                <a:ea typeface="Arial"/>
                <a:cs typeface="Arial"/>
                <a:sym typeface="Aria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Arial"/>
                <a:ea typeface="Arial"/>
                <a:cs typeface="Arial"/>
                <a:sym typeface="Aria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82" name="Google Shape;82;p2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sz="105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3" name="Google Shape;83;p2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5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4" name="Google Shape;84;p2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sz="1200">
                <a:solidFill>
                  <a:schemeClr val="lt1"/>
                </a:solidFill>
                <a:latin typeface="Arial"/>
                <a:ea typeface="Arial"/>
                <a:cs typeface="Arial"/>
                <a:sym typeface="Arial"/>
              </a:defRPr>
            </a:lvl1pPr>
            <a:lvl2pPr indent="0" lvl="1" marL="0" marR="0" rtl="0" algn="l">
              <a:spcBef>
                <a:spcPts val="0"/>
              </a:spcBef>
              <a:buNone/>
              <a:defRPr b="0" sz="1200">
                <a:solidFill>
                  <a:schemeClr val="lt1"/>
                </a:solidFill>
                <a:latin typeface="Arial"/>
                <a:ea typeface="Arial"/>
                <a:cs typeface="Arial"/>
                <a:sym typeface="Arial"/>
              </a:defRPr>
            </a:lvl2pPr>
            <a:lvl3pPr indent="0" lvl="2" marL="0" marR="0" rtl="0" algn="l">
              <a:spcBef>
                <a:spcPts val="0"/>
              </a:spcBef>
              <a:buNone/>
              <a:defRPr b="0" sz="1200">
                <a:solidFill>
                  <a:schemeClr val="lt1"/>
                </a:solidFill>
                <a:latin typeface="Arial"/>
                <a:ea typeface="Arial"/>
                <a:cs typeface="Arial"/>
                <a:sym typeface="Arial"/>
              </a:defRPr>
            </a:lvl3pPr>
            <a:lvl4pPr indent="0" lvl="3" marL="0" marR="0" rtl="0" algn="l">
              <a:spcBef>
                <a:spcPts val="0"/>
              </a:spcBef>
              <a:buNone/>
              <a:defRPr b="0" sz="1200">
                <a:solidFill>
                  <a:schemeClr val="lt1"/>
                </a:solidFill>
                <a:latin typeface="Arial"/>
                <a:ea typeface="Arial"/>
                <a:cs typeface="Arial"/>
                <a:sym typeface="Arial"/>
              </a:defRPr>
            </a:lvl4pPr>
            <a:lvl5pPr indent="0" lvl="4" marL="0" marR="0" rtl="0" algn="l">
              <a:spcBef>
                <a:spcPts val="0"/>
              </a:spcBef>
              <a:buNone/>
              <a:defRPr b="0" sz="1200">
                <a:solidFill>
                  <a:schemeClr val="lt1"/>
                </a:solidFill>
                <a:latin typeface="Arial"/>
                <a:ea typeface="Arial"/>
                <a:cs typeface="Arial"/>
                <a:sym typeface="Arial"/>
              </a:defRPr>
            </a:lvl5pPr>
            <a:lvl6pPr indent="0" lvl="5" marL="0" marR="0" rtl="0" algn="l">
              <a:spcBef>
                <a:spcPts val="0"/>
              </a:spcBef>
              <a:buNone/>
              <a:defRPr b="0" sz="1200">
                <a:solidFill>
                  <a:schemeClr val="lt1"/>
                </a:solidFill>
                <a:latin typeface="Arial"/>
                <a:ea typeface="Arial"/>
                <a:cs typeface="Arial"/>
                <a:sym typeface="Arial"/>
              </a:defRPr>
            </a:lvl6pPr>
            <a:lvl7pPr indent="0" lvl="6" marL="0" marR="0" rtl="0" algn="l">
              <a:spcBef>
                <a:spcPts val="0"/>
              </a:spcBef>
              <a:buNone/>
              <a:defRPr b="0" sz="1200">
                <a:solidFill>
                  <a:schemeClr val="lt1"/>
                </a:solidFill>
                <a:latin typeface="Arial"/>
                <a:ea typeface="Arial"/>
                <a:cs typeface="Arial"/>
                <a:sym typeface="Arial"/>
              </a:defRPr>
            </a:lvl7pPr>
            <a:lvl8pPr indent="0" lvl="7" marL="0" marR="0" rtl="0" algn="l">
              <a:spcBef>
                <a:spcPts val="0"/>
              </a:spcBef>
              <a:buNone/>
              <a:defRPr b="0" sz="1200">
                <a:solidFill>
                  <a:schemeClr val="lt1"/>
                </a:solidFill>
                <a:latin typeface="Arial"/>
                <a:ea typeface="Arial"/>
                <a:cs typeface="Arial"/>
                <a:sym typeface="Arial"/>
              </a:defRPr>
            </a:lvl8pPr>
            <a:lvl9pPr indent="0" lvl="8" marL="0" marR="0" rtl="0" algn="l">
              <a:spcBef>
                <a:spcPts val="0"/>
              </a:spcBef>
              <a:buNone/>
              <a:defRPr b="0"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mailto:thanh@gmail.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99BDD"/>
              </a:buClr>
              <a:buSzPts val="4000"/>
              <a:buFont typeface="Arial"/>
              <a:buNone/>
            </a:pPr>
            <a:r>
              <a:rPr lang="en-US" sz="4000">
                <a:solidFill>
                  <a:srgbClr val="099BDD"/>
                </a:solidFill>
                <a:latin typeface="Arial"/>
                <a:ea typeface="Arial"/>
                <a:cs typeface="Arial"/>
                <a:sym typeface="Arial"/>
              </a:rPr>
              <a:t>CUỘC SỐNG TRỰC TUYẾN</a:t>
            </a:r>
            <a:endParaRPr sz="4000">
              <a:latin typeface="Arial"/>
              <a:ea typeface="Arial"/>
              <a:cs typeface="Arial"/>
              <a:sym typeface="Arial"/>
            </a:endParaRPr>
          </a:p>
        </p:txBody>
      </p:sp>
      <p:sp>
        <p:nvSpPr>
          <p:cNvPr id="140" name="Google Shape;140;p1"/>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000"/>
              <a:buNone/>
            </a:pPr>
            <a:r>
              <a:rPr lang="en-US" sz="3000">
                <a:latin typeface="Arial"/>
                <a:ea typeface="Arial"/>
                <a:cs typeface="Arial"/>
                <a:sym typeface="Arial"/>
              </a:rPr>
              <a:t>CHỦ ĐỀ A. INTERNET VÀ TRUYỀN THÔNG SỐ</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43179" lvl="0" marL="182880" rtl="0" algn="l">
              <a:lnSpc>
                <a:spcPct val="90000"/>
              </a:lnSpc>
              <a:spcBef>
                <a:spcPts val="0"/>
              </a:spcBef>
              <a:spcAft>
                <a:spcPts val="0"/>
              </a:spcAft>
              <a:buSzPts val="2200"/>
              <a:buNone/>
            </a:pPr>
            <a:r>
              <a:t/>
            </a:r>
            <a:endParaRPr/>
          </a:p>
        </p:txBody>
      </p:sp>
      <p:pic>
        <p:nvPicPr>
          <p:cNvPr id="197" name="Google Shape;197;p10"/>
          <p:cNvPicPr preferRelativeResize="0"/>
          <p:nvPr/>
        </p:nvPicPr>
        <p:blipFill rotWithShape="1">
          <a:blip r:embed="rId3">
            <a:alphaModFix/>
          </a:blip>
          <a:srcRect b="0" l="0" r="0" t="0"/>
          <a:stretch/>
        </p:blipFill>
        <p:spPr>
          <a:xfrm>
            <a:off x="280219" y="795484"/>
            <a:ext cx="11400503" cy="58707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1"/>
          <p:cNvPicPr preferRelativeResize="0"/>
          <p:nvPr/>
        </p:nvPicPr>
        <p:blipFill rotWithShape="1">
          <a:blip r:embed="rId3">
            <a:alphaModFix/>
          </a:blip>
          <a:srcRect b="0" l="0" r="0" t="0"/>
          <a:stretch/>
        </p:blipFill>
        <p:spPr>
          <a:xfrm>
            <a:off x="1008378" y="1987072"/>
            <a:ext cx="2277905" cy="2277905"/>
          </a:xfrm>
          <a:prstGeom prst="rect">
            <a:avLst/>
          </a:prstGeom>
          <a:noFill/>
          <a:ln>
            <a:noFill/>
          </a:ln>
        </p:spPr>
      </p:pic>
      <p:pic>
        <p:nvPicPr>
          <p:cNvPr id="203" name="Google Shape;203;p11"/>
          <p:cNvPicPr preferRelativeResize="0"/>
          <p:nvPr/>
        </p:nvPicPr>
        <p:blipFill rotWithShape="1">
          <a:blip r:embed="rId4">
            <a:alphaModFix/>
          </a:blip>
          <a:srcRect b="0" l="0" r="0" t="0"/>
          <a:stretch/>
        </p:blipFill>
        <p:spPr>
          <a:xfrm>
            <a:off x="4118705" y="1987072"/>
            <a:ext cx="2838911" cy="2277905"/>
          </a:xfrm>
          <a:prstGeom prst="rect">
            <a:avLst/>
          </a:prstGeom>
          <a:noFill/>
          <a:ln>
            <a:noFill/>
          </a:ln>
        </p:spPr>
      </p:pic>
      <p:pic>
        <p:nvPicPr>
          <p:cNvPr id="204" name="Google Shape;204;p11"/>
          <p:cNvPicPr preferRelativeResize="0"/>
          <p:nvPr/>
        </p:nvPicPr>
        <p:blipFill rotWithShape="1">
          <a:blip r:embed="rId5">
            <a:alphaModFix/>
          </a:blip>
          <a:srcRect b="0" l="0" r="0" t="0"/>
          <a:stretch/>
        </p:blipFill>
        <p:spPr>
          <a:xfrm>
            <a:off x="7954708" y="2385317"/>
            <a:ext cx="3311320" cy="1648202"/>
          </a:xfrm>
          <a:prstGeom prst="rect">
            <a:avLst/>
          </a:prstGeom>
          <a:noFill/>
          <a:ln>
            <a:noFill/>
          </a:ln>
        </p:spPr>
      </p:pic>
      <p:sp>
        <p:nvSpPr>
          <p:cNvPr id="205" name="Google Shape;205;p11"/>
          <p:cNvSpPr/>
          <p:nvPr/>
        </p:nvSpPr>
        <p:spPr>
          <a:xfrm>
            <a:off x="457200" y="1017375"/>
            <a:ext cx="10160000" cy="58477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0" i="0" lang="en-US" sz="3200" u="none" cap="none" strike="noStrike">
                <a:solidFill>
                  <a:srgbClr val="FF0000"/>
                </a:solidFill>
                <a:latin typeface="Arial"/>
                <a:ea typeface="Arial"/>
                <a:cs typeface="Arial"/>
                <a:sym typeface="Arial"/>
              </a:rPr>
              <a:t>Em biết gì về các biểu tượng sau?</a:t>
            </a:r>
            <a:endParaRPr b="0" i="0" sz="1600" u="none" cap="none" strike="noStrike">
              <a:solidFill>
                <a:srgbClr val="FF0000"/>
              </a:solidFill>
              <a:latin typeface="Arial"/>
              <a:ea typeface="Arial"/>
              <a:cs typeface="Arial"/>
              <a:sym typeface="Arial"/>
            </a:endParaRPr>
          </a:p>
        </p:txBody>
      </p:sp>
      <p:sp>
        <p:nvSpPr>
          <p:cNvPr id="206" name="Google Shape;206;p11"/>
          <p:cNvSpPr/>
          <p:nvPr/>
        </p:nvSpPr>
        <p:spPr>
          <a:xfrm>
            <a:off x="71120" y="2593023"/>
            <a:ext cx="12192000" cy="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444444"/>
              </a:buClr>
              <a:buSzPts val="1300"/>
              <a:buFont typeface="Arial"/>
              <a:buNone/>
            </a:pPr>
            <a:r>
              <a:rPr b="0" i="0" lang="en-US" sz="1300" u="none" cap="none" strike="noStrike">
                <a:solidFill>
                  <a:srgbClr val="444444"/>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43179" lvl="0" marL="182880" rtl="0" algn="l">
              <a:lnSpc>
                <a:spcPct val="90000"/>
              </a:lnSpc>
              <a:spcBef>
                <a:spcPts val="0"/>
              </a:spcBef>
              <a:spcAft>
                <a:spcPts val="0"/>
              </a:spcAft>
              <a:buSzPts val="2200"/>
              <a:buNone/>
            </a:pPr>
            <a:r>
              <a:t/>
            </a:r>
            <a:endParaRPr/>
          </a:p>
        </p:txBody>
      </p:sp>
      <p:pic>
        <p:nvPicPr>
          <p:cNvPr id="212" name="Google Shape;212;p12"/>
          <p:cNvPicPr preferRelativeResize="0"/>
          <p:nvPr/>
        </p:nvPicPr>
        <p:blipFill rotWithShape="1">
          <a:blip r:embed="rId3">
            <a:alphaModFix/>
          </a:blip>
          <a:srcRect b="0" l="0" r="0" t="0"/>
          <a:stretch/>
        </p:blipFill>
        <p:spPr>
          <a:xfrm>
            <a:off x="139927" y="795484"/>
            <a:ext cx="11912145" cy="60625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p:nvPr/>
        </p:nvSpPr>
        <p:spPr>
          <a:xfrm>
            <a:off x="477057" y="888004"/>
            <a:ext cx="11237885" cy="5634295"/>
          </a:xfrm>
          <a:prstGeom prst="roundRect">
            <a:avLst>
              <a:gd fmla="val 14966" name="adj"/>
            </a:avLst>
          </a:prstGeom>
          <a:solidFill>
            <a:srgbClr val="C7EDFD"/>
          </a:solid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444444"/>
              </a:buClr>
              <a:buSzPts val="2800"/>
              <a:buFont typeface="Arial"/>
              <a:buNone/>
            </a:pPr>
            <a:r>
              <a:rPr b="1" i="0" lang="en-US" sz="2800" u="none" cap="none" strike="noStrike">
                <a:solidFill>
                  <a:srgbClr val="444444"/>
                </a:solidFill>
                <a:latin typeface="Arial"/>
                <a:ea typeface="Arial"/>
                <a:cs typeface="Arial"/>
                <a:sym typeface="Arial"/>
              </a:rPr>
              <a:t>Thư điện tử (Email: Electronic Mail): </a:t>
            </a:r>
            <a:endParaRPr b="1" i="0" sz="2800" u="none" cap="none" strike="noStrike">
              <a:solidFill>
                <a:srgbClr val="444444"/>
              </a:solidFill>
              <a:latin typeface="Arial"/>
              <a:ea typeface="Arial"/>
              <a:cs typeface="Arial"/>
              <a:sym typeface="Arial"/>
            </a:endParaRPr>
          </a:p>
          <a:p>
            <a:pPr indent="0" lvl="0" marL="0" marR="0" rtl="0" algn="l">
              <a:lnSpc>
                <a:spcPct val="150000"/>
              </a:lnSpc>
              <a:spcBef>
                <a:spcPts val="0"/>
              </a:spcBef>
              <a:spcAft>
                <a:spcPts val="0"/>
              </a:spcAft>
              <a:buClr>
                <a:srgbClr val="FF0000"/>
              </a:buClr>
              <a:buSzPts val="2800"/>
              <a:buFont typeface="Arial"/>
              <a:buNone/>
            </a:pPr>
            <a:r>
              <a:rPr b="0" i="0" lang="en-US" sz="2800" u="none" cap="none" strike="noStrike">
                <a:solidFill>
                  <a:srgbClr val="FF0000"/>
                </a:solidFill>
                <a:latin typeface="Arial"/>
                <a:ea typeface="Arial"/>
                <a:cs typeface="Arial"/>
                <a:sym typeface="Arial"/>
              </a:rPr>
              <a:t>- Là hệ thống chuyển nhận thư qua các mạng máy tính. </a:t>
            </a:r>
            <a:endParaRPr b="0" i="0" sz="2800" u="none" cap="none" strike="noStrike">
              <a:solidFill>
                <a:srgbClr val="FF0000"/>
              </a:solidFill>
              <a:latin typeface="Arial"/>
              <a:ea typeface="Arial"/>
              <a:cs typeface="Arial"/>
              <a:sym typeface="Arial"/>
            </a:endParaRPr>
          </a:p>
          <a:p>
            <a:pPr indent="0" lvl="0" marL="0" marR="0" rtl="0" algn="l">
              <a:lnSpc>
                <a:spcPct val="150000"/>
              </a:lnSpc>
              <a:spcBef>
                <a:spcPts val="0"/>
              </a:spcBef>
              <a:spcAft>
                <a:spcPts val="0"/>
              </a:spcAft>
              <a:buClr>
                <a:srgbClr val="444444"/>
              </a:buClr>
              <a:buSzPts val="2800"/>
              <a:buFont typeface="Arial"/>
              <a:buNone/>
            </a:pPr>
            <a:r>
              <a:rPr lang="en-US" sz="2800">
                <a:solidFill>
                  <a:srgbClr val="444444"/>
                </a:solidFill>
                <a:latin typeface="Arial"/>
                <a:ea typeface="Arial"/>
                <a:cs typeface="Arial"/>
                <a:sym typeface="Arial"/>
              </a:rPr>
              <a:t>- </a:t>
            </a:r>
            <a:r>
              <a:rPr b="0" i="0" lang="en-US" sz="2800" u="none" cap="none" strike="noStrike">
                <a:solidFill>
                  <a:srgbClr val="444444"/>
                </a:solidFill>
                <a:latin typeface="Arial"/>
                <a:ea typeface="Arial"/>
                <a:cs typeface="Arial"/>
                <a:sym typeface="Arial"/>
              </a:rPr>
              <a:t>Ngày nay, thư điện tử là </a:t>
            </a:r>
            <a:r>
              <a:rPr b="0" i="0" lang="en-US" sz="2800" u="none" cap="none" strike="noStrike">
                <a:solidFill>
                  <a:srgbClr val="FF0000"/>
                </a:solidFill>
                <a:latin typeface="Arial"/>
                <a:ea typeface="Arial"/>
                <a:cs typeface="Arial"/>
                <a:sym typeface="Arial"/>
              </a:rPr>
              <a:t>một phương pháp chuẩn và phổ biến để trao đổi các thông tin </a:t>
            </a:r>
            <a:r>
              <a:rPr b="0" i="0" lang="en-US" sz="2800" u="none" cap="none" strike="noStrike">
                <a:solidFill>
                  <a:srgbClr val="444444"/>
                </a:solidFill>
                <a:latin typeface="Arial"/>
                <a:ea typeface="Arial"/>
                <a:cs typeface="Arial"/>
                <a:sym typeface="Arial"/>
              </a:rPr>
              <a:t>công việc và tin nhắn c</a:t>
            </a:r>
            <a:r>
              <a:rPr lang="en-US" sz="2800">
                <a:solidFill>
                  <a:srgbClr val="444444"/>
                </a:solidFill>
                <a:latin typeface="Arial"/>
                <a:ea typeface="Arial"/>
                <a:cs typeface="Arial"/>
                <a:sym typeface="Arial"/>
              </a:rPr>
              <a:t>á</a:t>
            </a:r>
            <a:r>
              <a:rPr b="0" i="0" lang="en-US" sz="2800" u="none" cap="none" strike="noStrike">
                <a:solidFill>
                  <a:srgbClr val="444444"/>
                </a:solidFill>
                <a:latin typeface="Arial"/>
                <a:ea typeface="Arial"/>
                <a:cs typeface="Arial"/>
                <a:sym typeface="Arial"/>
              </a:rPr>
              <a:t> nhân khi phản hồi chưa phải ở mức độ khẩn cấp. </a:t>
            </a:r>
            <a:endParaRPr b="0" i="0" sz="28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444444"/>
              </a:buClr>
              <a:buSzPts val="2800"/>
              <a:buFont typeface="Arial"/>
              <a:buNone/>
            </a:pPr>
            <a:r>
              <a:rPr b="0" i="0" lang="en-US" sz="2800" u="none" cap="none" strike="noStrike">
                <a:solidFill>
                  <a:srgbClr val="444444"/>
                </a:solidFill>
                <a:latin typeface="Arial"/>
                <a:ea typeface="Arial"/>
                <a:cs typeface="Arial"/>
                <a:sym typeface="Arial"/>
              </a:rPr>
              <a:t>- Thư điện tử cũng rất phổ biến khi </a:t>
            </a:r>
            <a:r>
              <a:rPr b="0" i="0" lang="en-US" sz="2800" u="none" cap="none" strike="noStrike">
                <a:solidFill>
                  <a:srgbClr val="FF0000"/>
                </a:solidFill>
                <a:latin typeface="Arial"/>
                <a:ea typeface="Arial"/>
                <a:cs typeface="Arial"/>
                <a:sym typeface="Arial"/>
              </a:rPr>
              <a:t>đóng vai trò như một phương tiện chia sẻ các tập tin </a:t>
            </a:r>
            <a:r>
              <a:rPr b="0" i="0" lang="en-US" sz="2800" u="none" cap="none" strike="noStrike">
                <a:solidFill>
                  <a:srgbClr val="444444"/>
                </a:solidFill>
                <a:latin typeface="Arial"/>
                <a:ea typeface="Arial"/>
                <a:cs typeface="Arial"/>
                <a:sym typeface="Arial"/>
              </a:rPr>
              <a:t>bằng cách gửi thư điện tử có các tập tin đính kèm.</a:t>
            </a:r>
            <a:endParaRPr b="0" i="0" sz="2800" u="none" cap="none" strike="noStrike">
              <a:solidFill>
                <a:schemeClr val="lt1"/>
              </a:solidFill>
              <a:latin typeface="Arial"/>
              <a:ea typeface="Arial"/>
              <a:cs typeface="Arial"/>
              <a:sym typeface="Arial"/>
            </a:endParaRPr>
          </a:p>
        </p:txBody>
      </p:sp>
      <p:sp>
        <p:nvSpPr>
          <p:cNvPr id="218" name="Google Shape;218;p13"/>
          <p:cNvSpPr/>
          <p:nvPr/>
        </p:nvSpPr>
        <p:spPr>
          <a:xfrm>
            <a:off x="262758" y="3823138"/>
            <a:ext cx="12192000" cy="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19" name="Google Shape;219;p13"/>
          <p:cNvSpPr/>
          <p:nvPr/>
        </p:nvSpPr>
        <p:spPr>
          <a:xfrm>
            <a:off x="262758" y="4982013"/>
            <a:ext cx="12192000" cy="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43179" lvl="0" marL="182880" rtl="0" algn="l">
              <a:lnSpc>
                <a:spcPct val="90000"/>
              </a:lnSpc>
              <a:spcBef>
                <a:spcPts val="0"/>
              </a:spcBef>
              <a:spcAft>
                <a:spcPts val="0"/>
              </a:spcAft>
              <a:buSzPts val="2200"/>
              <a:buNone/>
            </a:pPr>
            <a:r>
              <a:t/>
            </a:r>
            <a:endParaRPr/>
          </a:p>
        </p:txBody>
      </p:sp>
      <p:pic>
        <p:nvPicPr>
          <p:cNvPr id="225" name="Google Shape;225;p14"/>
          <p:cNvPicPr preferRelativeResize="0"/>
          <p:nvPr/>
        </p:nvPicPr>
        <p:blipFill rotWithShape="1">
          <a:blip r:embed="rId3">
            <a:alphaModFix/>
          </a:blip>
          <a:srcRect b="0" l="0" r="0" t="0"/>
          <a:stretch/>
        </p:blipFill>
        <p:spPr>
          <a:xfrm>
            <a:off x="280219" y="795485"/>
            <a:ext cx="5648633" cy="2908812"/>
          </a:xfrm>
          <a:prstGeom prst="rect">
            <a:avLst/>
          </a:prstGeom>
          <a:noFill/>
          <a:ln>
            <a:noFill/>
          </a:ln>
        </p:spPr>
      </p:pic>
      <p:pic>
        <p:nvPicPr>
          <p:cNvPr id="226" name="Google Shape;226;p14"/>
          <p:cNvPicPr preferRelativeResize="0"/>
          <p:nvPr/>
        </p:nvPicPr>
        <p:blipFill rotWithShape="1">
          <a:blip r:embed="rId4">
            <a:alphaModFix/>
          </a:blip>
          <a:srcRect b="0" l="0" r="0" t="0"/>
          <a:stretch/>
        </p:blipFill>
        <p:spPr>
          <a:xfrm>
            <a:off x="5815781" y="3704297"/>
            <a:ext cx="6096000" cy="3102472"/>
          </a:xfrm>
          <a:prstGeom prst="rect">
            <a:avLst/>
          </a:prstGeom>
          <a:noFill/>
          <a:ln>
            <a:noFill/>
          </a:ln>
        </p:spPr>
      </p:pic>
      <p:sp>
        <p:nvSpPr>
          <p:cNvPr id="227" name="Google Shape;227;p14"/>
          <p:cNvSpPr/>
          <p:nvPr/>
        </p:nvSpPr>
        <p:spPr>
          <a:xfrm>
            <a:off x="6371305" y="1806817"/>
            <a:ext cx="5648633" cy="1191816"/>
          </a:xfrm>
          <a:prstGeom prst="roundRect">
            <a:avLst>
              <a:gd fmla="val 16667" name="adj"/>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444444"/>
                </a:solidFill>
                <a:latin typeface="Times New Roman"/>
                <a:ea typeface="Times New Roman"/>
                <a:cs typeface="Times New Roman"/>
                <a:sym typeface="Times New Roman"/>
              </a:rPr>
              <a:t>Hai các viết và gửi thư này có gì khác nhau?</a:t>
            </a:r>
            <a:endParaRPr b="1" sz="32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43179" lvl="0" marL="182880" rtl="0" algn="l">
              <a:lnSpc>
                <a:spcPct val="90000"/>
              </a:lnSpc>
              <a:spcBef>
                <a:spcPts val="0"/>
              </a:spcBef>
              <a:spcAft>
                <a:spcPts val="0"/>
              </a:spcAft>
              <a:buSzPts val="2200"/>
              <a:buNone/>
            </a:pPr>
            <a:r>
              <a:t/>
            </a:r>
            <a:endParaRPr/>
          </a:p>
        </p:txBody>
      </p:sp>
      <p:graphicFrame>
        <p:nvGraphicFramePr>
          <p:cNvPr id="233" name="Google Shape;233;p15"/>
          <p:cNvGraphicFramePr/>
          <p:nvPr/>
        </p:nvGraphicFramePr>
        <p:xfrm>
          <a:off x="406400" y="724365"/>
          <a:ext cx="3000000" cy="3000000"/>
        </p:xfrm>
        <a:graphic>
          <a:graphicData uri="http://schemas.openxmlformats.org/drawingml/2006/table">
            <a:tbl>
              <a:tblPr bandRow="1" firstCol="1" firstRow="1">
                <a:noFill/>
                <a:tableStyleId>{E0506147-AF1D-4B02-A50A-5C6E455A66BF}</a:tableStyleId>
              </a:tblPr>
              <a:tblGrid>
                <a:gridCol w="5688725"/>
                <a:gridCol w="5690475"/>
              </a:tblGrid>
              <a:tr h="526200">
                <a:tc>
                  <a:txBody>
                    <a:bodyPr/>
                    <a:lstStyle/>
                    <a:p>
                      <a:pPr indent="0" lvl="0" marL="0" marR="0" rtl="0" algn="ctr">
                        <a:lnSpc>
                          <a:spcPct val="150000"/>
                        </a:lnSpc>
                        <a:spcBef>
                          <a:spcPts val="0"/>
                        </a:spcBef>
                        <a:spcAft>
                          <a:spcPts val="0"/>
                        </a:spcAft>
                        <a:buNone/>
                      </a:pPr>
                      <a:r>
                        <a:rPr lang="en-US" sz="2700" u="none" cap="none" strike="noStrike">
                          <a:solidFill>
                            <a:schemeClr val="dk1"/>
                          </a:solidFill>
                        </a:rPr>
                        <a:t>Thư điện tử</a:t>
                      </a:r>
                      <a:endParaRPr sz="27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en-US" sz="2700" u="none" cap="none" strike="noStrike">
                          <a:solidFill>
                            <a:schemeClr val="dk1"/>
                          </a:solidFill>
                        </a:rPr>
                        <a:t>Bưu chính thông thường</a:t>
                      </a:r>
                      <a:endParaRPr sz="27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262000">
                <a:tc>
                  <a:txBody>
                    <a:bodyPr/>
                    <a:lstStyle/>
                    <a:p>
                      <a:pPr indent="0" lvl="0" marL="0" marR="0" rtl="0" algn="l">
                        <a:lnSpc>
                          <a:spcPct val="150000"/>
                        </a:lnSpc>
                        <a:spcBef>
                          <a:spcPts val="0"/>
                        </a:spcBef>
                        <a:spcAft>
                          <a:spcPts val="0"/>
                        </a:spcAft>
                        <a:buNone/>
                      </a:pPr>
                      <a:r>
                        <a:rPr b="0" lang="en-US" sz="2700" u="none" cap="none" strike="noStrike">
                          <a:solidFill>
                            <a:schemeClr val="dk1"/>
                          </a:solidFill>
                        </a:rPr>
                        <a:t>- Gõ chữ từ bàn phím và sử dụng 1 phần mềm điện tử</a:t>
                      </a:r>
                      <a:endParaRPr b="0" sz="2700" u="none" cap="none" strike="noStrike">
                        <a:solidFill>
                          <a:schemeClr val="dk1"/>
                        </a:solidFill>
                      </a:endParaRPr>
                    </a:p>
                    <a:p>
                      <a:pPr indent="0" lvl="0" marL="0" marR="0" rtl="0" algn="l">
                        <a:lnSpc>
                          <a:spcPct val="150000"/>
                        </a:lnSpc>
                        <a:spcBef>
                          <a:spcPts val="0"/>
                        </a:spcBef>
                        <a:spcAft>
                          <a:spcPts val="0"/>
                        </a:spcAft>
                        <a:buNone/>
                      </a:pPr>
                      <a:r>
                        <a:rPr b="0" lang="en-US" sz="2700" u="none" cap="none" strike="noStrike">
                          <a:solidFill>
                            <a:schemeClr val="dk1"/>
                          </a:solidFill>
                        </a:rPr>
                        <a:t>- Thư gửi trên thiết bị thông minh (máy tính/điện thoại…) và cần có mạng internet</a:t>
                      </a:r>
                      <a:endParaRPr b="0" sz="2700" u="none" cap="none" strike="noStrike">
                        <a:solidFill>
                          <a:schemeClr val="dk1"/>
                        </a:solidFill>
                      </a:endParaRPr>
                    </a:p>
                    <a:p>
                      <a:pPr indent="0" lvl="0" marL="0" marR="0" rtl="0" algn="l">
                        <a:lnSpc>
                          <a:spcPct val="150000"/>
                        </a:lnSpc>
                        <a:spcBef>
                          <a:spcPts val="0"/>
                        </a:spcBef>
                        <a:spcAft>
                          <a:spcPts val="0"/>
                        </a:spcAft>
                        <a:buNone/>
                      </a:pPr>
                      <a:r>
                        <a:rPr b="0" lang="en-US" sz="2700" u="none" cap="none" strike="noStrike">
                          <a:solidFill>
                            <a:schemeClr val="dk1"/>
                          </a:solidFill>
                        </a:rPr>
                        <a:t>- Vận tốc truyền thư nhanh chỉ cần vài giây hoặc vài phút, chi phí thấp</a:t>
                      </a:r>
                      <a:endParaRPr b="0" sz="2700" u="none" cap="none" strike="noStrike">
                        <a:solidFill>
                          <a:schemeClr val="dk1"/>
                        </a:solidFill>
                      </a:endParaRPr>
                    </a:p>
                    <a:p>
                      <a:pPr indent="0" lvl="0" marL="0" marR="0" rtl="0" algn="l">
                        <a:lnSpc>
                          <a:spcPct val="150000"/>
                        </a:lnSpc>
                        <a:spcBef>
                          <a:spcPts val="0"/>
                        </a:spcBef>
                        <a:spcAft>
                          <a:spcPts val="0"/>
                        </a:spcAft>
                        <a:buNone/>
                      </a:pPr>
                      <a:r>
                        <a:rPr b="0" lang="en-US" sz="2700" u="none" cap="none" strike="noStrike">
                          <a:solidFill>
                            <a:schemeClr val="dk1"/>
                          </a:solidFill>
                        </a:rPr>
                        <a:t>- Gửi và nhận bất kì lúc nào</a:t>
                      </a:r>
                      <a:endParaRPr b="0" sz="2700" u="none" cap="none" strike="noStrike">
                        <a:solidFill>
                          <a:schemeClr val="dk1"/>
                        </a:solidFill>
                      </a:endParaRPr>
                    </a:p>
                    <a:p>
                      <a:pPr indent="0" lvl="0" marL="0" marR="0" rtl="0" algn="l">
                        <a:lnSpc>
                          <a:spcPct val="150000"/>
                        </a:lnSpc>
                        <a:spcBef>
                          <a:spcPts val="0"/>
                        </a:spcBef>
                        <a:spcAft>
                          <a:spcPts val="0"/>
                        </a:spcAft>
                        <a:buNone/>
                      </a:pPr>
                      <a:r>
                        <a:rPr b="0" lang="en-US" sz="2700" u="none" cap="none" strike="noStrike">
                          <a:solidFill>
                            <a:schemeClr val="dk1"/>
                          </a:solidFill>
                        </a:rPr>
                        <a:t>- Lưu trữ lâu dài với lượng lớn</a:t>
                      </a:r>
                      <a:endParaRPr b="0" sz="2700" u="none" cap="none" strike="noStrike">
                        <a:solidFill>
                          <a:schemeClr val="dk1"/>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n-US" sz="2700" u="none" cap="none" strike="noStrike">
                          <a:solidFill>
                            <a:schemeClr val="dk1"/>
                          </a:solidFill>
                        </a:rPr>
                        <a:t>- Viết bằng giấy mực và bút</a:t>
                      </a:r>
                      <a:endParaRPr sz="2700" u="none" cap="none" strike="noStrike">
                        <a:solidFill>
                          <a:schemeClr val="dk1"/>
                        </a:solidFill>
                      </a:endParaRPr>
                    </a:p>
                    <a:p>
                      <a:pPr indent="0" lvl="0" marL="0" marR="0" rtl="0" algn="l">
                        <a:lnSpc>
                          <a:spcPct val="150000"/>
                        </a:lnSpc>
                        <a:spcBef>
                          <a:spcPts val="0"/>
                        </a:spcBef>
                        <a:spcAft>
                          <a:spcPts val="0"/>
                        </a:spcAft>
                        <a:buNone/>
                      </a:pPr>
                      <a:r>
                        <a:rPr lang="en-US" sz="2700" u="none" cap="none" strike="noStrike">
                          <a:solidFill>
                            <a:schemeClr val="dk1"/>
                          </a:solidFill>
                        </a:rPr>
                        <a:t> </a:t>
                      </a:r>
                      <a:endParaRPr sz="2700" u="none" cap="none" strike="noStrike">
                        <a:solidFill>
                          <a:schemeClr val="dk1"/>
                        </a:solidFill>
                      </a:endParaRPr>
                    </a:p>
                    <a:p>
                      <a:pPr indent="0" lvl="0" marL="0" marR="0" rtl="0" algn="l">
                        <a:lnSpc>
                          <a:spcPct val="150000"/>
                        </a:lnSpc>
                        <a:spcBef>
                          <a:spcPts val="0"/>
                        </a:spcBef>
                        <a:spcAft>
                          <a:spcPts val="0"/>
                        </a:spcAft>
                        <a:buNone/>
                      </a:pPr>
                      <a:r>
                        <a:rPr lang="en-US" sz="2700" u="none" cap="none" strike="noStrike">
                          <a:solidFill>
                            <a:schemeClr val="dk1"/>
                          </a:solidFill>
                        </a:rPr>
                        <a:t>- Thư gửi qua bưu điện</a:t>
                      </a:r>
                      <a:endParaRPr sz="2700" u="none" cap="none" strike="noStrike">
                        <a:solidFill>
                          <a:schemeClr val="dk1"/>
                        </a:solidFill>
                      </a:endParaRPr>
                    </a:p>
                    <a:p>
                      <a:pPr indent="0" lvl="0" marL="0" marR="0" rtl="0" algn="l">
                        <a:lnSpc>
                          <a:spcPct val="150000"/>
                        </a:lnSpc>
                        <a:spcBef>
                          <a:spcPts val="0"/>
                        </a:spcBef>
                        <a:spcAft>
                          <a:spcPts val="0"/>
                        </a:spcAft>
                        <a:buNone/>
                      </a:pPr>
                      <a:r>
                        <a:rPr lang="en-US" sz="2700" u="none" cap="none" strike="noStrike">
                          <a:solidFill>
                            <a:schemeClr val="dk1"/>
                          </a:solidFill>
                        </a:rPr>
                        <a:t> </a:t>
                      </a:r>
                      <a:endParaRPr/>
                    </a:p>
                    <a:p>
                      <a:pPr indent="0" lvl="0" marL="0" marR="0" rtl="0" algn="l">
                        <a:lnSpc>
                          <a:spcPct val="150000"/>
                        </a:lnSpc>
                        <a:spcBef>
                          <a:spcPts val="0"/>
                        </a:spcBef>
                        <a:spcAft>
                          <a:spcPts val="0"/>
                        </a:spcAft>
                        <a:buNone/>
                      </a:pPr>
                      <a:r>
                        <a:t/>
                      </a:r>
                      <a:endParaRPr sz="2700" u="none" cap="none" strike="noStrike">
                        <a:solidFill>
                          <a:schemeClr val="dk1"/>
                        </a:solidFill>
                      </a:endParaRPr>
                    </a:p>
                    <a:p>
                      <a:pPr indent="0" lvl="0" marL="0" marR="0" rtl="0" algn="l">
                        <a:lnSpc>
                          <a:spcPct val="150000"/>
                        </a:lnSpc>
                        <a:spcBef>
                          <a:spcPts val="0"/>
                        </a:spcBef>
                        <a:spcAft>
                          <a:spcPts val="0"/>
                        </a:spcAft>
                        <a:buNone/>
                      </a:pPr>
                      <a:r>
                        <a:rPr lang="en-US" sz="2700" u="none" cap="none" strike="noStrike">
                          <a:solidFill>
                            <a:schemeClr val="dk1"/>
                          </a:solidFill>
                        </a:rPr>
                        <a:t>- Truyền thư lâu, chi phí cao hơn</a:t>
                      </a:r>
                      <a:endParaRPr sz="2700" u="none" cap="none" strike="noStrike">
                        <a:solidFill>
                          <a:schemeClr val="dk1"/>
                        </a:solidFill>
                      </a:endParaRPr>
                    </a:p>
                    <a:p>
                      <a:pPr indent="0" lvl="0" marL="0" marR="0" rtl="0" algn="l">
                        <a:lnSpc>
                          <a:spcPct val="150000"/>
                        </a:lnSpc>
                        <a:spcBef>
                          <a:spcPts val="0"/>
                        </a:spcBef>
                        <a:spcAft>
                          <a:spcPts val="0"/>
                        </a:spcAft>
                        <a:buNone/>
                      </a:pPr>
                      <a:r>
                        <a:rPr lang="en-US" sz="2700" u="none" cap="none" strike="noStrike">
                          <a:solidFill>
                            <a:schemeClr val="dk1"/>
                          </a:solidFill>
                        </a:rPr>
                        <a:t> </a:t>
                      </a:r>
                      <a:endParaRPr sz="2700" u="none" cap="none" strike="noStrike">
                        <a:solidFill>
                          <a:schemeClr val="dk1"/>
                        </a:solidFill>
                      </a:endParaRPr>
                    </a:p>
                    <a:p>
                      <a:pPr indent="0" lvl="0" marL="0" marR="0" rtl="0" algn="l">
                        <a:lnSpc>
                          <a:spcPct val="150000"/>
                        </a:lnSpc>
                        <a:spcBef>
                          <a:spcPts val="0"/>
                        </a:spcBef>
                        <a:spcAft>
                          <a:spcPts val="0"/>
                        </a:spcAft>
                        <a:buNone/>
                      </a:pPr>
                      <a:r>
                        <a:rPr lang="en-US" sz="2700" u="none" cap="none" strike="noStrike">
                          <a:solidFill>
                            <a:schemeClr val="dk1"/>
                          </a:solidFill>
                        </a:rPr>
                        <a:t>- Gửi nhận trong giờ hành chính</a:t>
                      </a:r>
                      <a:endParaRPr sz="2700" u="none" cap="none" strike="noStrike">
                        <a:solidFill>
                          <a:schemeClr val="dk1"/>
                        </a:solidFil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6"/>
          <p:cNvPicPr preferRelativeResize="0"/>
          <p:nvPr/>
        </p:nvPicPr>
        <p:blipFill rotWithShape="1">
          <a:blip r:embed="rId3">
            <a:alphaModFix/>
          </a:blip>
          <a:srcRect b="15437" l="0" r="0" t="18765"/>
          <a:stretch/>
        </p:blipFill>
        <p:spPr>
          <a:xfrm>
            <a:off x="7803780" y="3899705"/>
            <a:ext cx="2992500" cy="1480458"/>
          </a:xfrm>
          <a:prstGeom prst="rect">
            <a:avLst/>
          </a:prstGeom>
          <a:noFill/>
          <a:ln>
            <a:noFill/>
          </a:ln>
        </p:spPr>
      </p:pic>
      <p:pic>
        <p:nvPicPr>
          <p:cNvPr id="240" name="Google Shape;240;p16"/>
          <p:cNvPicPr preferRelativeResize="0"/>
          <p:nvPr/>
        </p:nvPicPr>
        <p:blipFill rotWithShape="1">
          <a:blip r:embed="rId4">
            <a:alphaModFix/>
          </a:blip>
          <a:srcRect b="0" l="0" r="0" t="0"/>
          <a:stretch/>
        </p:blipFill>
        <p:spPr>
          <a:xfrm rot="1338278">
            <a:off x="6137942" y="5108015"/>
            <a:ext cx="2288616" cy="1343639"/>
          </a:xfrm>
          <a:prstGeom prst="rect">
            <a:avLst/>
          </a:prstGeom>
          <a:noFill/>
          <a:ln>
            <a:noFill/>
          </a:ln>
        </p:spPr>
      </p:pic>
      <p:sp>
        <p:nvSpPr>
          <p:cNvPr id="241" name="Google Shape;241;p16"/>
          <p:cNvSpPr txBox="1"/>
          <p:nvPr/>
        </p:nvSpPr>
        <p:spPr>
          <a:xfrm>
            <a:off x="1428144" y="867675"/>
            <a:ext cx="9784733" cy="777996"/>
          </a:xfrm>
          <a:prstGeom prst="rect">
            <a:avLst/>
          </a:prstGeom>
          <a:noFill/>
          <a:ln>
            <a:noFill/>
          </a:ln>
        </p:spPr>
        <p:txBody>
          <a:bodyPr anchorCtr="0" anchor="t" bIns="45700" lIns="91425" spcFirstLastPara="1" rIns="91425" wrap="square" tIns="45700">
            <a:normAutofit/>
          </a:bodyPr>
          <a:lstStyle/>
          <a:p>
            <a:pPr indent="-203200" lvl="0" marL="182880" marR="0" rtl="0" algn="ctr">
              <a:lnSpc>
                <a:spcPct val="90000"/>
              </a:lnSpc>
              <a:spcBef>
                <a:spcPts val="0"/>
              </a:spcBef>
              <a:spcAft>
                <a:spcPts val="0"/>
              </a:spcAft>
              <a:buClr>
                <a:srgbClr val="FFFFFF"/>
              </a:buClr>
              <a:buSzPts val="3200"/>
              <a:buFont typeface="Noto Sans Symbols"/>
              <a:buChar char="▪"/>
            </a:pPr>
            <a:r>
              <a:rPr b="0" i="0" lang="en-US" sz="3200" u="none" cap="none" strike="noStrike">
                <a:solidFill>
                  <a:srgbClr val="099BDD"/>
                </a:solidFill>
                <a:latin typeface="Arial"/>
                <a:ea typeface="Arial"/>
                <a:cs typeface="Arial"/>
                <a:sym typeface="Arial"/>
              </a:rPr>
              <a:t>Thư điện tử (Email: Electronic Mail)</a:t>
            </a:r>
            <a:endParaRPr b="0" i="0" sz="2200" u="none" cap="none" strike="noStrike">
              <a:solidFill>
                <a:srgbClr val="099BDD"/>
              </a:solidFill>
              <a:latin typeface="Arial"/>
              <a:ea typeface="Arial"/>
              <a:cs typeface="Arial"/>
              <a:sym typeface="Arial"/>
            </a:endParaRPr>
          </a:p>
        </p:txBody>
      </p:sp>
      <p:sp>
        <p:nvSpPr>
          <p:cNvPr id="242" name="Google Shape;242;p16"/>
          <p:cNvSpPr/>
          <p:nvPr/>
        </p:nvSpPr>
        <p:spPr>
          <a:xfrm>
            <a:off x="1392586" y="1420278"/>
            <a:ext cx="10647014" cy="2229643"/>
          </a:xfrm>
          <a:prstGeom prst="roundRect">
            <a:avLst>
              <a:gd fmla="val 16667" name="adj"/>
            </a:avLst>
          </a:prstGeom>
          <a:solidFill>
            <a:schemeClr val="dk2"/>
          </a:solidFill>
          <a:ln cap="flat" cmpd="sng" w="127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43" name="Google Shape;243;p16"/>
          <p:cNvSpPr txBox="1"/>
          <p:nvPr/>
        </p:nvSpPr>
        <p:spPr>
          <a:xfrm>
            <a:off x="2499653" y="1166906"/>
            <a:ext cx="8951194"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t/>
            </a:r>
            <a:endParaRPr b="1"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Thư điện tử (Email: Electronic Mail): </a:t>
            </a:r>
            <a:r>
              <a:rPr b="0" i="0" lang="en-US" sz="2000" u="none" cap="none" strike="noStrike">
                <a:solidFill>
                  <a:srgbClr val="FFFFFF"/>
                </a:solidFill>
                <a:latin typeface="Arial"/>
                <a:ea typeface="Arial"/>
                <a:cs typeface="Arial"/>
                <a:sym typeface="Arial"/>
              </a:rPr>
              <a:t>Là hệ thống chuyển nhận thư qua các mạng máy tính. Ngày nay, thư điện tử là một phương pháp chuẩn và phổ biến để trao đổi các thông tin công việc và tin nhắn cá nhân khi phản hồi chưa phải ở mức độ khẩn cấp.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Thư điện tử cũng rất phổ biến khi đóng vai trò như một phương tiện chia sẻ các tập tin bằng cách gửi thư điện tử có các tập tin đính kèm.</a:t>
            </a:r>
            <a:endParaRPr b="0" i="0" sz="2000" u="none" cap="none" strike="noStrike">
              <a:solidFill>
                <a:srgbClr val="FFFFFF"/>
              </a:solidFill>
              <a:latin typeface="Arial"/>
              <a:ea typeface="Arial"/>
              <a:cs typeface="Arial"/>
              <a:sym typeface="Arial"/>
            </a:endParaRPr>
          </a:p>
        </p:txBody>
      </p:sp>
      <p:pic>
        <p:nvPicPr>
          <p:cNvPr id="244" name="Google Shape;244;p16"/>
          <p:cNvPicPr preferRelativeResize="0"/>
          <p:nvPr/>
        </p:nvPicPr>
        <p:blipFill rotWithShape="1">
          <a:blip r:embed="rId5">
            <a:alphaModFix/>
          </a:blip>
          <a:srcRect b="0" l="0" r="0" t="0"/>
          <a:stretch/>
        </p:blipFill>
        <p:spPr>
          <a:xfrm>
            <a:off x="79112" y="1362090"/>
            <a:ext cx="2384983" cy="2283061"/>
          </a:xfrm>
          <a:prstGeom prst="rect">
            <a:avLst/>
          </a:prstGeom>
          <a:noFill/>
          <a:ln>
            <a:noFill/>
          </a:ln>
        </p:spPr>
      </p:pic>
      <p:pic>
        <p:nvPicPr>
          <p:cNvPr id="245" name="Google Shape;245;p16"/>
          <p:cNvPicPr preferRelativeResize="0"/>
          <p:nvPr/>
        </p:nvPicPr>
        <p:blipFill rotWithShape="1">
          <a:blip r:embed="rId6">
            <a:alphaModFix/>
          </a:blip>
          <a:srcRect b="0" l="0" r="0" t="0"/>
          <a:stretch/>
        </p:blipFill>
        <p:spPr>
          <a:xfrm rot="-1335352">
            <a:off x="3667571" y="4225152"/>
            <a:ext cx="1867745" cy="1867745"/>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p:nvPr/>
        </p:nvSpPr>
        <p:spPr>
          <a:xfrm>
            <a:off x="228602" y="758817"/>
            <a:ext cx="11678918" cy="592463"/>
          </a:xfrm>
          <a:prstGeom prst="roundRect">
            <a:avLst>
              <a:gd fmla="val 16667" name="adj"/>
            </a:avLst>
          </a:prstGeom>
          <a:solidFill>
            <a:schemeClr val="accent1"/>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200"/>
              <a:buFont typeface="Noto Sans Symbols"/>
              <a:buNone/>
            </a:pPr>
            <a:r>
              <a:rPr b="0" i="0" lang="en-US" sz="3200" u="none" cap="none" strike="noStrike">
                <a:solidFill>
                  <a:schemeClr val="dk1"/>
                </a:solidFill>
                <a:latin typeface="Arial"/>
                <a:ea typeface="Arial"/>
                <a:cs typeface="Arial"/>
                <a:sym typeface="Arial"/>
              </a:rPr>
              <a:t>Mở tài khoản thư điện tử </a:t>
            </a:r>
            <a:endParaRPr b="0" i="0" sz="2200" u="none" cap="none" strike="noStrike">
              <a:solidFill>
                <a:schemeClr val="dk1"/>
              </a:solidFill>
              <a:latin typeface="Arial"/>
              <a:ea typeface="Arial"/>
              <a:cs typeface="Arial"/>
              <a:sym typeface="Arial"/>
            </a:endParaRPr>
          </a:p>
        </p:txBody>
      </p:sp>
      <p:sp>
        <p:nvSpPr>
          <p:cNvPr id="252" name="Google Shape;252;p17"/>
          <p:cNvSpPr/>
          <p:nvPr/>
        </p:nvSpPr>
        <p:spPr>
          <a:xfrm>
            <a:off x="179615" y="1408620"/>
            <a:ext cx="11832770" cy="5209937"/>
          </a:xfrm>
          <a:prstGeom prst="roundRect">
            <a:avLst>
              <a:gd fmla="val 16667" name="adj"/>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99BDD"/>
              </a:buClr>
              <a:buSzPts val="3000"/>
              <a:buFont typeface="Times New Roman"/>
              <a:buNone/>
            </a:pPr>
            <a:r>
              <a:rPr b="1" i="0" lang="en-US" sz="3000" u="sng" cap="none" strike="noStrike">
                <a:solidFill>
                  <a:srgbClr val="099BDD"/>
                </a:solidFill>
                <a:latin typeface="Times New Roman"/>
                <a:ea typeface="Times New Roman"/>
                <a:cs typeface="Times New Roman"/>
                <a:sym typeface="Times New Roman"/>
              </a:rPr>
              <a:t>Làm việc với thư điện tử:</a:t>
            </a:r>
            <a:endParaRPr b="1" i="0" sz="3000" u="sng" cap="none" strike="noStrike">
              <a:solidFill>
                <a:srgbClr val="099BDD"/>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3000"/>
              <a:buFont typeface="Noto Sans Symbols"/>
              <a:buChar char="❖"/>
            </a:pPr>
            <a:r>
              <a:rPr b="0" i="0" lang="en-US" sz="3000" u="none" cap="none" strike="noStrike">
                <a:solidFill>
                  <a:schemeClr val="dk1"/>
                </a:solidFill>
                <a:latin typeface="Times New Roman"/>
                <a:ea typeface="Times New Roman"/>
                <a:cs typeface="Times New Roman"/>
                <a:sym typeface="Times New Roman"/>
              </a:rPr>
              <a:t>Để sử dụng thư điện tử, bạn cần có một tài khoản thư điện tử</a:t>
            </a:r>
            <a:r>
              <a:rPr lang="en-US" sz="3000">
                <a:solidFill>
                  <a:schemeClr val="dk1"/>
                </a:solidFill>
                <a:latin typeface="Times New Roman"/>
                <a:ea typeface="Times New Roman"/>
                <a:cs typeface="Times New Roman"/>
                <a:sym typeface="Times New Roman"/>
              </a:rPr>
              <a:t>.</a:t>
            </a:r>
            <a:endParaRPr/>
          </a:p>
          <a:p>
            <a:pPr indent="-342900" lvl="0" marL="342900" marR="0" rtl="0" algn="just">
              <a:spcBef>
                <a:spcPts val="0"/>
              </a:spcBef>
              <a:spcAft>
                <a:spcPts val="0"/>
              </a:spcAft>
              <a:buClr>
                <a:schemeClr val="dk1"/>
              </a:buClr>
              <a:buSzPts val="3000"/>
              <a:buFont typeface="Noto Sans Symbols"/>
              <a:buChar char="❖"/>
            </a:pPr>
            <a:r>
              <a:rPr b="0" i="0" lang="en-US" sz="3000" u="none" cap="none" strike="noStrike">
                <a:solidFill>
                  <a:schemeClr val="dk1"/>
                </a:solidFill>
                <a:latin typeface="Times New Roman"/>
                <a:ea typeface="Times New Roman"/>
                <a:cs typeface="Times New Roman"/>
                <a:sym typeface="Times New Roman"/>
              </a:rPr>
              <a:t>Một tài khoản thư điện tử có thể được cung cấp bởi ISP (Internet Service Provider - nhà cung cấp dịch vụ Internet), trường học, tổ chức của bạn</a:t>
            </a:r>
            <a:r>
              <a:rPr lang="en-US" sz="3000">
                <a:solidFill>
                  <a:schemeClr val="dk1"/>
                </a:solidFill>
                <a:latin typeface="Times New Roman"/>
                <a:ea typeface="Times New Roman"/>
                <a:cs typeface="Times New Roman"/>
                <a:sym typeface="Times New Roman"/>
              </a:rPr>
              <a:t> h</a:t>
            </a:r>
            <a:r>
              <a:rPr b="0" i="0" lang="en-US" sz="3000" u="none" cap="none" strike="noStrike">
                <a:solidFill>
                  <a:schemeClr val="dk1"/>
                </a:solidFill>
                <a:latin typeface="Times New Roman"/>
                <a:ea typeface="Times New Roman"/>
                <a:cs typeface="Times New Roman"/>
                <a:sym typeface="Times New Roman"/>
              </a:rPr>
              <a:t>oặc bởi các nhà cung cấp dịch vụ thư điện tử trên nền Web như Windows Live, Outlook, iCloud, Zoho, Yahoo! hoặc Gmail.</a:t>
            </a:r>
            <a:endParaRPr b="0" i="0" sz="3000" u="none" cap="none" strike="noStrike">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3000"/>
              <a:buFont typeface="Noto Sans Symbols"/>
              <a:buChar char="❖"/>
            </a:pPr>
            <a:r>
              <a:rPr lang="en-US" sz="3000">
                <a:solidFill>
                  <a:schemeClr val="dk1"/>
                </a:solidFill>
                <a:latin typeface="Times New Roman"/>
                <a:ea typeface="Times New Roman"/>
                <a:cs typeface="Times New Roman"/>
                <a:sym typeface="Times New Roman"/>
              </a:rPr>
              <a:t>Sau khi mở tài khoản thư điện tử người dùng sẽ được nhà cung cấp dịch vụ thư điện tử cấp một hộp thư điện tử có dạng</a:t>
            </a:r>
            <a:endParaRPr sz="3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3000">
                <a:solidFill>
                  <a:schemeClr val="dk1"/>
                </a:solidFill>
                <a:latin typeface="Times New Roman"/>
                <a:ea typeface="Times New Roman"/>
                <a:cs typeface="Times New Roman"/>
                <a:sym typeface="Times New Roman"/>
              </a:rPr>
              <a:t>&lt;tên đăng nhập&gt;@&lt;tên máy chủ lưu hộp thư&gt;</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000">
                <a:solidFill>
                  <a:schemeClr val="dk1"/>
                </a:solidFill>
                <a:latin typeface="Times New Roman"/>
                <a:ea typeface="Times New Roman"/>
                <a:cs typeface="Times New Roman"/>
                <a:sym typeface="Times New Roman"/>
              </a:rPr>
              <a:t>Ví dụ: </a:t>
            </a:r>
            <a:r>
              <a:rPr lang="en-US" sz="30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thanh@gmail.com</a:t>
            </a:r>
            <a:endParaRPr sz="30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400">
        <p14:rippl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8"/>
          <p:cNvSpPr/>
          <p:nvPr/>
        </p:nvSpPr>
        <p:spPr>
          <a:xfrm>
            <a:off x="228602" y="758817"/>
            <a:ext cx="11678918" cy="592463"/>
          </a:xfrm>
          <a:prstGeom prst="roundRect">
            <a:avLst>
              <a:gd fmla="val 16667" name="adj"/>
            </a:avLst>
          </a:prstGeom>
          <a:solidFill>
            <a:schemeClr val="accent1"/>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200"/>
              <a:buFont typeface="Noto Sans Symbols"/>
              <a:buNone/>
            </a:pPr>
            <a:r>
              <a:rPr b="0" i="0" lang="en-US" sz="3200" u="none" cap="none" strike="noStrike">
                <a:solidFill>
                  <a:schemeClr val="dk1"/>
                </a:solidFill>
                <a:latin typeface="Arial"/>
                <a:ea typeface="Arial"/>
                <a:cs typeface="Arial"/>
                <a:sym typeface="Arial"/>
              </a:rPr>
              <a:t>Sử dụng thư điện tử </a:t>
            </a:r>
            <a:endParaRPr b="0" i="0" sz="2200" u="none" cap="none" strike="noStrike">
              <a:solidFill>
                <a:schemeClr val="dk1"/>
              </a:solidFill>
              <a:latin typeface="Arial"/>
              <a:ea typeface="Arial"/>
              <a:cs typeface="Arial"/>
              <a:sym typeface="Arial"/>
            </a:endParaRPr>
          </a:p>
        </p:txBody>
      </p:sp>
      <p:sp>
        <p:nvSpPr>
          <p:cNvPr id="259" name="Google Shape;259;p18"/>
          <p:cNvSpPr/>
          <p:nvPr/>
        </p:nvSpPr>
        <p:spPr>
          <a:xfrm>
            <a:off x="113564" y="1686053"/>
            <a:ext cx="5430027" cy="4907159"/>
          </a:xfrm>
          <a:prstGeom prst="roundRect">
            <a:avLst>
              <a:gd fmla="val 16667" name="adj"/>
            </a:avLst>
          </a:prstGeom>
          <a:solidFill>
            <a:schemeClr val="lt2"/>
          </a:solid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3C4043"/>
              </a:buClr>
              <a:buSzPts val="3200"/>
              <a:buFont typeface="Times New Roman"/>
              <a:buNone/>
            </a:pPr>
            <a:r>
              <a:rPr b="0" i="0" lang="en-US" sz="3200" u="none" cap="none" strike="noStrike">
                <a:solidFill>
                  <a:srgbClr val="3C4043"/>
                </a:solidFill>
                <a:latin typeface="Times New Roman"/>
                <a:ea typeface="Times New Roman"/>
                <a:cs typeface="Times New Roman"/>
                <a:sym typeface="Times New Roman"/>
              </a:rPr>
              <a:t>B1: Truy cập trang web cung cấp dịch vụ thư điện tử</a:t>
            </a:r>
            <a:endParaRPr b="0" i="0" sz="1600" u="none" cap="none" strike="noStrike">
              <a:solidFill>
                <a:schemeClr val="lt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rgbClr val="3C4043"/>
              </a:buClr>
              <a:buSzPts val="3200"/>
              <a:buFont typeface="Times New Roman"/>
              <a:buNone/>
            </a:pPr>
            <a:r>
              <a:rPr b="0" i="0" lang="en-US" sz="3200" u="none" cap="none" strike="noStrike">
                <a:solidFill>
                  <a:srgbClr val="3C4043"/>
                </a:solidFill>
                <a:latin typeface="Times New Roman"/>
                <a:ea typeface="Times New Roman"/>
                <a:cs typeface="Times New Roman"/>
                <a:sym typeface="Times New Roman"/>
              </a:rPr>
              <a:t>B2: Đăng nhập vào hộp thư điện tử bằng cách gõ tên đăng nhập, mật khầu 🡪Enter (ấn đăng nhập)</a:t>
            </a:r>
            <a:endParaRPr b="0" i="0" sz="1600" u="none" cap="none" strike="noStrike">
              <a:solidFill>
                <a:schemeClr val="lt1"/>
              </a:solidFill>
              <a:latin typeface="Times New Roman"/>
              <a:ea typeface="Times New Roman"/>
              <a:cs typeface="Times New Roman"/>
              <a:sym typeface="Times New Roman"/>
            </a:endParaRPr>
          </a:p>
        </p:txBody>
      </p:sp>
      <p:pic>
        <p:nvPicPr>
          <p:cNvPr id="260" name="Google Shape;260;p18"/>
          <p:cNvPicPr preferRelativeResize="0"/>
          <p:nvPr/>
        </p:nvPicPr>
        <p:blipFill rotWithShape="1">
          <a:blip r:embed="rId3">
            <a:alphaModFix/>
          </a:blip>
          <a:srcRect b="0" l="0" r="0" t="0"/>
          <a:stretch/>
        </p:blipFill>
        <p:spPr>
          <a:xfrm>
            <a:off x="5657155" y="1686053"/>
            <a:ext cx="6112058" cy="4021572"/>
          </a:xfrm>
          <a:prstGeom prst="rect">
            <a:avLst/>
          </a:prstGeom>
          <a:noFill/>
          <a:ln>
            <a:noFill/>
          </a:ln>
        </p:spPr>
      </p:pic>
      <p:sp>
        <p:nvSpPr>
          <p:cNvPr id="261" name="Google Shape;261;p18"/>
          <p:cNvSpPr/>
          <p:nvPr/>
        </p:nvSpPr>
        <p:spPr>
          <a:xfrm>
            <a:off x="0" y="1820863"/>
            <a:ext cx="12192000" cy="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1400">
        <p14:rippl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ph idx="1" type="body"/>
          </p:nvPr>
        </p:nvSpPr>
        <p:spPr>
          <a:xfrm>
            <a:off x="1064678" y="2359798"/>
            <a:ext cx="9784733" cy="777996"/>
          </a:xfrm>
          <a:prstGeom prst="rect">
            <a:avLst/>
          </a:prstGeom>
          <a:noFill/>
          <a:ln>
            <a:noFill/>
          </a:ln>
        </p:spPr>
        <p:txBody>
          <a:bodyPr anchorCtr="0" anchor="t" bIns="45700" lIns="91425" spcFirstLastPara="1" rIns="91425" wrap="square" tIns="45700">
            <a:normAutofit/>
          </a:bodyPr>
          <a:lstStyle/>
          <a:p>
            <a:pPr indent="-203200" lvl="0" marL="182880" rtl="0" algn="ctr">
              <a:lnSpc>
                <a:spcPct val="90000"/>
              </a:lnSpc>
              <a:spcBef>
                <a:spcPts val="0"/>
              </a:spcBef>
              <a:spcAft>
                <a:spcPts val="0"/>
              </a:spcAft>
              <a:buSzPts val="3200"/>
              <a:buChar char="▪"/>
            </a:pPr>
            <a:r>
              <a:rPr b="1" lang="en-US" sz="3200">
                <a:solidFill>
                  <a:schemeClr val="dk1"/>
                </a:solidFill>
                <a:latin typeface="Times New Roman"/>
                <a:ea typeface="Times New Roman"/>
                <a:cs typeface="Times New Roman"/>
                <a:sym typeface="Times New Roman"/>
              </a:rPr>
              <a:t>Tạo tài khoản thư điện tử</a:t>
            </a:r>
            <a:endParaRPr b="1" sz="3200">
              <a:solidFill>
                <a:schemeClr val="dk1"/>
              </a:solidFill>
              <a:latin typeface="Times New Roman"/>
              <a:ea typeface="Times New Roman"/>
              <a:cs typeface="Times New Roman"/>
              <a:sym typeface="Times New Roman"/>
            </a:endParaRPr>
          </a:p>
        </p:txBody>
      </p:sp>
      <p:sp>
        <p:nvSpPr>
          <p:cNvPr id="267" name="Google Shape;267;p19"/>
          <p:cNvSpPr/>
          <p:nvPr/>
        </p:nvSpPr>
        <p:spPr>
          <a:xfrm>
            <a:off x="397565" y="1000309"/>
            <a:ext cx="11396870" cy="821501"/>
          </a:xfrm>
          <a:prstGeom prst="roundRect">
            <a:avLst>
              <a:gd fmla="val 16667" name="adj"/>
            </a:avLst>
          </a:prstGeom>
          <a:solidFill>
            <a:srgbClr val="FEE5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200">
                <a:solidFill>
                  <a:srgbClr val="FF0000"/>
                </a:solidFill>
                <a:latin typeface="Times New Roman"/>
                <a:ea typeface="Times New Roman"/>
                <a:cs typeface="Times New Roman"/>
                <a:sym typeface="Times New Roman"/>
              </a:rPr>
              <a:t>THỰC HÀNH – NHÓM 2 HỌC SINH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4000"/>
              <a:buFont typeface="Arial"/>
              <a:buNone/>
            </a:pPr>
            <a:r>
              <a:rPr lang="en-US" sz="4000">
                <a:latin typeface="Arial"/>
                <a:ea typeface="Arial"/>
                <a:cs typeface="Arial"/>
                <a:sym typeface="Arial"/>
              </a:rPr>
              <a:t>CHỦ ĐỀ A. </a:t>
            </a:r>
            <a:br>
              <a:rPr lang="en-US" sz="4000">
                <a:latin typeface="Arial"/>
                <a:ea typeface="Arial"/>
                <a:cs typeface="Arial"/>
                <a:sym typeface="Arial"/>
              </a:rPr>
            </a:br>
            <a:r>
              <a:rPr lang="en-US" sz="4000">
                <a:latin typeface="Arial"/>
                <a:ea typeface="Arial"/>
                <a:cs typeface="Arial"/>
                <a:sym typeface="Arial"/>
              </a:rPr>
              <a:t>INTERNET VÀ TRUYỀN THÔNG SỐ</a:t>
            </a:r>
            <a:endParaRPr/>
          </a:p>
        </p:txBody>
      </p:sp>
      <p:sp>
        <p:nvSpPr>
          <p:cNvPr id="146" name="Google Shape;146;p2"/>
          <p:cNvSpPr txBox="1"/>
          <p:nvPr>
            <p:ph idx="1" type="subTitle"/>
          </p:nvPr>
        </p:nvSpPr>
        <p:spPr>
          <a:xfrm>
            <a:off x="771525" y="3931855"/>
            <a:ext cx="10515600" cy="13092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00"/>
              <a:buNone/>
            </a:pPr>
            <a:r>
              <a:rPr lang="en-US" sz="3000">
                <a:latin typeface="Arial"/>
                <a:ea typeface="Arial"/>
                <a:cs typeface="Arial"/>
                <a:sym typeface="Arial"/>
              </a:rPr>
              <a:t>Bài 1. Thế giới Internet thật là rộng lớn</a:t>
            </a:r>
            <a:endParaRPr/>
          </a:p>
          <a:p>
            <a:pPr indent="0" lvl="0" marL="0" rtl="0" algn="l">
              <a:lnSpc>
                <a:spcPct val="90000"/>
              </a:lnSpc>
              <a:spcBef>
                <a:spcPts val="1400"/>
              </a:spcBef>
              <a:spcAft>
                <a:spcPts val="0"/>
              </a:spcAft>
              <a:buSzPts val="3000"/>
              <a:buNone/>
            </a:pPr>
            <a:r>
              <a:rPr lang="en-US" sz="3000">
                <a:latin typeface="Arial"/>
                <a:ea typeface="Arial"/>
                <a:cs typeface="Arial"/>
                <a:sym typeface="Arial"/>
              </a:rPr>
              <a:t>Bài 2. Tớ liên lạc được với mọi người ở khắp mọi nơi trên thế giới</a:t>
            </a:r>
            <a:endParaRPr sz="30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304800" lvl="0" marL="182880" rtl="0" algn="ctr">
              <a:lnSpc>
                <a:spcPct val="90000"/>
              </a:lnSpc>
              <a:spcBef>
                <a:spcPts val="0"/>
              </a:spcBef>
              <a:spcAft>
                <a:spcPts val="0"/>
              </a:spcAft>
              <a:buSzPts val="4800"/>
              <a:buChar char="▪"/>
            </a:pPr>
            <a:r>
              <a:rPr lang="en-US" sz="4800">
                <a:solidFill>
                  <a:schemeClr val="dk1"/>
                </a:solidFill>
              </a:rPr>
              <a:t>HƯỚNG DẪN VỀ NHÀ</a:t>
            </a:r>
            <a:endParaRPr/>
          </a:p>
        </p:txBody>
      </p:sp>
      <p:pic>
        <p:nvPicPr>
          <p:cNvPr descr="Biểu tượng bài tập về nhà Biểu tượng nuôi dạy con cái - png tải về - Miễn  phí trong suốt Màu Vàng png Tải về." id="273" name="Google Shape;273;p20"/>
          <p:cNvPicPr preferRelativeResize="0"/>
          <p:nvPr/>
        </p:nvPicPr>
        <p:blipFill rotWithShape="1">
          <a:blip r:embed="rId3">
            <a:alphaModFix/>
          </a:blip>
          <a:srcRect b="0" l="0" r="0" t="0"/>
          <a:stretch/>
        </p:blipFill>
        <p:spPr>
          <a:xfrm>
            <a:off x="2159000" y="478363"/>
            <a:ext cx="1412240" cy="1412240"/>
          </a:xfrm>
          <a:prstGeom prst="rect">
            <a:avLst/>
          </a:prstGeom>
          <a:noFill/>
          <a:ln>
            <a:noFill/>
          </a:ln>
        </p:spPr>
      </p:pic>
      <p:sp>
        <p:nvSpPr>
          <p:cNvPr id="274" name="Google Shape;274;p20"/>
          <p:cNvSpPr txBox="1"/>
          <p:nvPr/>
        </p:nvSpPr>
        <p:spPr>
          <a:xfrm>
            <a:off x="1321566" y="2207725"/>
            <a:ext cx="10823797" cy="138499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Ôn tập lại các kiến thức về thử điện tử</a:t>
            </a:r>
            <a:endParaRPr sz="2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Phân biệt truyền thông thời gian thực và truyền thông có độ trễ</a:t>
            </a:r>
            <a:endParaRPr sz="2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Đọc trước nội dung phần 2a – Sử dụng Microsoft Outlook/SGK-T23-24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type="title"/>
          </p:nvPr>
        </p:nvSpPr>
        <p:spPr>
          <a:xfrm>
            <a:off x="173831" y="2104466"/>
            <a:ext cx="11844337" cy="17461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3200"/>
              <a:buFont typeface="Times New Roman"/>
              <a:buNone/>
            </a:pPr>
            <a:r>
              <a:rPr b="1" lang="en-US" sz="3200">
                <a:solidFill>
                  <a:srgbClr val="FFFFFF"/>
                </a:solidFill>
                <a:latin typeface="Times New Roman"/>
                <a:ea typeface="Times New Roman"/>
                <a:cs typeface="Times New Roman"/>
                <a:sym typeface="Times New Roman"/>
              </a:rPr>
              <a:t>BÀI 2.</a:t>
            </a:r>
            <a:br>
              <a:rPr b="1" lang="en-US" sz="3200">
                <a:solidFill>
                  <a:srgbClr val="FFFFFF"/>
                </a:solidFill>
                <a:latin typeface="Times New Roman"/>
                <a:ea typeface="Times New Roman"/>
                <a:cs typeface="Times New Roman"/>
                <a:sym typeface="Times New Roman"/>
              </a:rPr>
            </a:br>
            <a:r>
              <a:rPr b="1" lang="en-US" sz="3200">
                <a:solidFill>
                  <a:srgbClr val="FFFFFF"/>
                </a:solidFill>
                <a:latin typeface="Times New Roman"/>
                <a:ea typeface="Times New Roman"/>
                <a:cs typeface="Times New Roman"/>
                <a:sym typeface="Times New Roman"/>
              </a:rPr>
              <a:t> TỚ LIÊN LẠC ĐƯỢC VỚI MỌI NGƯỜI </a:t>
            </a:r>
            <a:br>
              <a:rPr b="1" lang="en-US" sz="3200">
                <a:solidFill>
                  <a:srgbClr val="FFFFFF"/>
                </a:solidFill>
                <a:latin typeface="Times New Roman"/>
                <a:ea typeface="Times New Roman"/>
                <a:cs typeface="Times New Roman"/>
                <a:sym typeface="Times New Roman"/>
              </a:rPr>
            </a:br>
            <a:r>
              <a:rPr b="1" lang="en-US" sz="3200">
                <a:solidFill>
                  <a:srgbClr val="FFFFFF"/>
                </a:solidFill>
                <a:latin typeface="Times New Roman"/>
                <a:ea typeface="Times New Roman"/>
                <a:cs typeface="Times New Roman"/>
                <a:sym typeface="Times New Roman"/>
              </a:rPr>
              <a:t>Ở KHẮP MỌI NƠI TRÊN THẾ GIỚI</a:t>
            </a:r>
            <a:br>
              <a:rPr lang="en-US" sz="1800">
                <a:latin typeface="Calibri"/>
                <a:ea typeface="Calibri"/>
                <a:cs typeface="Calibri"/>
                <a:sym typeface="Calibri"/>
              </a:rPr>
            </a:br>
            <a:r>
              <a:rPr b="1" lang="en-US" sz="3200">
                <a:solidFill>
                  <a:srgbClr val="FFFF00"/>
                </a:solidFill>
              </a:rPr>
              <a:t>TUẦN 8: TRUYỀN THÔNG (TIẾP)</a:t>
            </a:r>
            <a:endParaRPr b="1" sz="4000">
              <a:solidFill>
                <a:srgbClr val="FFFF00"/>
              </a:solidFill>
            </a:endParaRPr>
          </a:p>
        </p:txBody>
      </p:sp>
      <p:sp>
        <p:nvSpPr>
          <p:cNvPr id="152" name="Google Shape;152;p3"/>
          <p:cNvSpPr txBox="1"/>
          <p:nvPr/>
        </p:nvSpPr>
        <p:spPr>
          <a:xfrm>
            <a:off x="1435100" y="3999915"/>
            <a:ext cx="9192260" cy="61324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Sử dụng được một số công cụ truyền thông điện tử</a:t>
            </a:r>
            <a:endParaRPr b="0" i="0" sz="80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p:nvPr/>
        </p:nvSpPr>
        <p:spPr>
          <a:xfrm>
            <a:off x="3454400" y="926975"/>
            <a:ext cx="5648960" cy="646986"/>
          </a:xfrm>
          <a:prstGeom prst="roundRect">
            <a:avLst>
              <a:gd fmla="val 16667" name="adj"/>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0000"/>
                </a:solidFill>
                <a:latin typeface="Arial"/>
                <a:ea typeface="Arial"/>
                <a:cs typeface="Arial"/>
                <a:sym typeface="Arial"/>
              </a:rPr>
              <a:t>ÔN TẬP KIẾN THỨC CŨ</a:t>
            </a:r>
            <a:endParaRPr/>
          </a:p>
        </p:txBody>
      </p:sp>
      <p:pic>
        <p:nvPicPr>
          <p:cNvPr descr="Kiểm tra bài cũ Pick a name trong ClassPoint | Tinh hoa Công ..." id="158" name="Google Shape;158;p4"/>
          <p:cNvPicPr preferRelativeResize="0"/>
          <p:nvPr/>
        </p:nvPicPr>
        <p:blipFill rotWithShape="1">
          <a:blip r:embed="rId3">
            <a:alphaModFix/>
          </a:blip>
          <a:srcRect b="0" l="0" r="0" t="0"/>
          <a:stretch/>
        </p:blipFill>
        <p:spPr>
          <a:xfrm>
            <a:off x="4836391" y="4262315"/>
            <a:ext cx="2311400" cy="2311400"/>
          </a:xfrm>
          <a:prstGeom prst="rect">
            <a:avLst/>
          </a:prstGeom>
          <a:noFill/>
          <a:ln>
            <a:noFill/>
          </a:ln>
        </p:spPr>
      </p:pic>
      <p:sp>
        <p:nvSpPr>
          <p:cNvPr id="159" name="Google Shape;159;p4"/>
          <p:cNvSpPr txBox="1"/>
          <p:nvPr/>
        </p:nvSpPr>
        <p:spPr>
          <a:xfrm>
            <a:off x="918943" y="1982450"/>
            <a:ext cx="1014629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Nêu ví dụ về các hình thức truyền thông thời gian thực và truyền thông có độ trễ?</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5"/>
          <p:cNvSpPr/>
          <p:nvPr/>
        </p:nvSpPr>
        <p:spPr>
          <a:xfrm>
            <a:off x="397565" y="1000309"/>
            <a:ext cx="11396870" cy="821501"/>
          </a:xfrm>
          <a:prstGeom prst="roundRect">
            <a:avLst>
              <a:gd fmla="val 16667" name="adj"/>
            </a:avLst>
          </a:prstGeom>
          <a:solidFill>
            <a:srgbClr val="FEE5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200">
                <a:solidFill>
                  <a:srgbClr val="FF0000"/>
                </a:solidFill>
                <a:latin typeface="Times New Roman"/>
                <a:ea typeface="Times New Roman"/>
                <a:cs typeface="Times New Roman"/>
                <a:sym typeface="Times New Roman"/>
              </a:rPr>
              <a:t>HOẠT ĐỘNG NHÓM – 2HS – 5 PHÚT</a:t>
            </a:r>
            <a:endParaRPr/>
          </a:p>
        </p:txBody>
      </p:sp>
      <p:pic>
        <p:nvPicPr>
          <p:cNvPr descr="Ảnh Làm Việc Nhóm Đẹp, Chuyên Nghiệp, Ấn Tượng Nhất" id="165" name="Google Shape;165;p5"/>
          <p:cNvPicPr preferRelativeResize="0"/>
          <p:nvPr/>
        </p:nvPicPr>
        <p:blipFill rotWithShape="1">
          <a:blip r:embed="rId3">
            <a:alphaModFix/>
          </a:blip>
          <a:srcRect b="24057" l="19607" r="17803" t="31852"/>
          <a:stretch/>
        </p:blipFill>
        <p:spPr>
          <a:xfrm>
            <a:off x="10036686" y="609007"/>
            <a:ext cx="2274583" cy="1604106"/>
          </a:xfrm>
          <a:prstGeom prst="rect">
            <a:avLst/>
          </a:prstGeom>
          <a:noFill/>
          <a:ln>
            <a:noFill/>
          </a:ln>
        </p:spPr>
      </p:pic>
      <p:sp>
        <p:nvSpPr>
          <p:cNvPr id="166" name="Google Shape;166;p5"/>
          <p:cNvSpPr txBox="1"/>
          <p:nvPr/>
        </p:nvSpPr>
        <p:spPr>
          <a:xfrm>
            <a:off x="1179871" y="2239141"/>
            <a:ext cx="101910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Arial"/>
                <a:ea typeface="Arial"/>
                <a:cs typeface="Arial"/>
                <a:sym typeface="Arial"/>
              </a:rPr>
              <a:t>Trao đổi với bạn và nêu các bước nhắn tin qua Messenger, Zalo, Skype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p:nvPr/>
        </p:nvSpPr>
        <p:spPr>
          <a:xfrm>
            <a:off x="397565" y="1000309"/>
            <a:ext cx="11396870" cy="821501"/>
          </a:xfrm>
          <a:prstGeom prst="roundRect">
            <a:avLst>
              <a:gd fmla="val 16667" name="adj"/>
            </a:avLst>
          </a:prstGeom>
          <a:solidFill>
            <a:srgbClr val="FEE5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200">
                <a:solidFill>
                  <a:srgbClr val="FF0000"/>
                </a:solidFill>
                <a:latin typeface="Times New Roman"/>
                <a:ea typeface="Times New Roman"/>
                <a:cs typeface="Times New Roman"/>
                <a:sym typeface="Times New Roman"/>
              </a:rPr>
              <a:t>THỰC HÀNH – NHÓM 2 HỌC SINH</a:t>
            </a:r>
            <a:endParaRPr/>
          </a:p>
        </p:txBody>
      </p:sp>
      <p:pic>
        <p:nvPicPr>
          <p:cNvPr descr="Ảnh Làm Việc Nhóm Đẹp, Chuyên Nghiệp, Ấn Tượng Nhất" id="172" name="Google Shape;172;p6"/>
          <p:cNvPicPr preferRelativeResize="0"/>
          <p:nvPr/>
        </p:nvPicPr>
        <p:blipFill rotWithShape="1">
          <a:blip r:embed="rId3">
            <a:alphaModFix/>
          </a:blip>
          <a:srcRect b="24057" l="19607" r="17803" t="31852"/>
          <a:stretch/>
        </p:blipFill>
        <p:spPr>
          <a:xfrm>
            <a:off x="10036686" y="609007"/>
            <a:ext cx="2274583" cy="1604106"/>
          </a:xfrm>
          <a:prstGeom prst="rect">
            <a:avLst/>
          </a:prstGeom>
          <a:noFill/>
          <a:ln>
            <a:noFill/>
          </a:ln>
        </p:spPr>
      </p:pic>
      <p:sp>
        <p:nvSpPr>
          <p:cNvPr id="173" name="Google Shape;173;p6"/>
          <p:cNvSpPr txBox="1"/>
          <p:nvPr/>
        </p:nvSpPr>
        <p:spPr>
          <a:xfrm>
            <a:off x="855406" y="2090343"/>
            <a:ext cx="111498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200">
                <a:solidFill>
                  <a:schemeClr val="dk1"/>
                </a:solidFill>
                <a:latin typeface="Arial"/>
                <a:ea typeface="Arial"/>
                <a:cs typeface="Arial"/>
                <a:sym typeface="Arial"/>
              </a:rPr>
              <a:t>Sử dụng các công cụ truyền thông qua máy tính:</a:t>
            </a:r>
            <a:endParaRPr/>
          </a:p>
          <a:p>
            <a:pPr indent="-685800" lvl="0" marL="685800" marR="0" rtl="0" algn="l">
              <a:spcBef>
                <a:spcPts val="0"/>
              </a:spcBef>
              <a:spcAft>
                <a:spcPts val="0"/>
              </a:spcAft>
              <a:buClr>
                <a:schemeClr val="dk1"/>
              </a:buClr>
              <a:buSzPts val="4200"/>
              <a:buFont typeface="Arial"/>
              <a:buChar char="-"/>
            </a:pPr>
            <a:r>
              <a:rPr b="1" lang="en-US" sz="4200">
                <a:solidFill>
                  <a:schemeClr val="dk1"/>
                </a:solidFill>
                <a:latin typeface="Arial"/>
                <a:ea typeface="Arial"/>
                <a:cs typeface="Arial"/>
                <a:sym typeface="Arial"/>
              </a:rPr>
              <a:t>Messenger</a:t>
            </a:r>
            <a:endParaRPr b="1" sz="4200">
              <a:solidFill>
                <a:schemeClr val="dk1"/>
              </a:solidFill>
              <a:latin typeface="Arial"/>
              <a:ea typeface="Arial"/>
              <a:cs typeface="Arial"/>
              <a:sym typeface="Arial"/>
            </a:endParaRPr>
          </a:p>
          <a:p>
            <a:pPr indent="-685800" lvl="0" marL="685800" marR="0" rtl="0" algn="l">
              <a:spcBef>
                <a:spcPts val="0"/>
              </a:spcBef>
              <a:spcAft>
                <a:spcPts val="0"/>
              </a:spcAft>
              <a:buClr>
                <a:schemeClr val="dk1"/>
              </a:buClr>
              <a:buSzPts val="4200"/>
              <a:buFont typeface="Arial"/>
              <a:buChar char="-"/>
            </a:pPr>
            <a:r>
              <a:rPr b="1" lang="en-US" sz="4200">
                <a:solidFill>
                  <a:schemeClr val="dk1"/>
                </a:solidFill>
                <a:latin typeface="Arial"/>
                <a:ea typeface="Arial"/>
                <a:cs typeface="Arial"/>
                <a:sym typeface="Arial"/>
              </a:rPr>
              <a:t>Zalo</a:t>
            </a:r>
            <a:endParaRPr b="1" sz="4200">
              <a:solidFill>
                <a:schemeClr val="dk1"/>
              </a:solidFill>
              <a:latin typeface="Arial"/>
              <a:ea typeface="Arial"/>
              <a:cs typeface="Arial"/>
              <a:sym typeface="Arial"/>
            </a:endParaRPr>
          </a:p>
          <a:p>
            <a:pPr indent="-685800" lvl="0" marL="685800" marR="0" rtl="0" algn="l">
              <a:spcBef>
                <a:spcPts val="0"/>
              </a:spcBef>
              <a:spcAft>
                <a:spcPts val="0"/>
              </a:spcAft>
              <a:buClr>
                <a:schemeClr val="dk1"/>
              </a:buClr>
              <a:buSzPts val="4200"/>
              <a:buFont typeface="Arial"/>
              <a:buChar char="-"/>
            </a:pPr>
            <a:r>
              <a:rPr b="1" lang="en-US" sz="4200">
                <a:solidFill>
                  <a:schemeClr val="dk1"/>
                </a:solidFill>
                <a:latin typeface="Arial"/>
                <a:ea typeface="Arial"/>
                <a:cs typeface="Arial"/>
                <a:sym typeface="Arial"/>
              </a:rPr>
              <a:t>Skype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ph type="title"/>
          </p:nvPr>
        </p:nvSpPr>
        <p:spPr>
          <a:xfrm>
            <a:off x="173831" y="2104466"/>
            <a:ext cx="11844337" cy="17461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3200"/>
              <a:buFont typeface="Times New Roman"/>
              <a:buNone/>
            </a:pPr>
            <a:r>
              <a:rPr b="1" lang="en-US" sz="3200">
                <a:solidFill>
                  <a:srgbClr val="FFFFFF"/>
                </a:solidFill>
                <a:latin typeface="Times New Roman"/>
                <a:ea typeface="Times New Roman"/>
                <a:cs typeface="Times New Roman"/>
                <a:sym typeface="Times New Roman"/>
              </a:rPr>
              <a:t>BÀI 2: TỚ LIÊN LẠC ĐƯỢC VỚI MỌI NGƯỜI Ở KHẮP MỌI NƠI TRÊN THẾ GIỚI</a:t>
            </a:r>
            <a:br>
              <a:rPr lang="en-US" sz="1800">
                <a:latin typeface="Calibri"/>
                <a:ea typeface="Calibri"/>
                <a:cs typeface="Calibri"/>
                <a:sym typeface="Calibri"/>
              </a:rPr>
            </a:br>
            <a:r>
              <a:rPr b="1" lang="en-US" sz="3200">
                <a:solidFill>
                  <a:srgbClr val="FFFF00"/>
                </a:solidFill>
              </a:rPr>
              <a:t>TUẦN 8: LÀM VIỆC VỚI THƯ ĐIỆN TỬ</a:t>
            </a:r>
            <a:endParaRPr b="1" sz="4000">
              <a:solidFill>
                <a:srgbClr val="FFFF00"/>
              </a:solidFill>
            </a:endParaRPr>
          </a:p>
        </p:txBody>
      </p:sp>
      <p:sp>
        <p:nvSpPr>
          <p:cNvPr id="179" name="Google Shape;179;p7"/>
          <p:cNvSpPr txBox="1"/>
          <p:nvPr/>
        </p:nvSpPr>
        <p:spPr>
          <a:xfrm>
            <a:off x="1435099" y="3999915"/>
            <a:ext cx="10107543" cy="13847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1"/>
              </a:buClr>
              <a:buSzPts val="3200"/>
              <a:buFont typeface="Arial"/>
              <a:buChar char="-"/>
            </a:pPr>
            <a:r>
              <a:rPr lang="en-US" sz="3200">
                <a:solidFill>
                  <a:schemeClr val="dk1"/>
                </a:solidFill>
                <a:latin typeface="Times New Roman"/>
                <a:ea typeface="Times New Roman"/>
                <a:cs typeface="Times New Roman"/>
                <a:sym typeface="Times New Roman"/>
              </a:rPr>
              <a:t>Hiểu khái niệm về thư điện tử</a:t>
            </a:r>
            <a:endParaRPr sz="3200">
              <a:solidFill>
                <a:schemeClr val="dk1"/>
              </a:solidFill>
              <a:latin typeface="Calibri"/>
              <a:ea typeface="Calibri"/>
              <a:cs typeface="Calibri"/>
              <a:sym typeface="Calibri"/>
            </a:endParaRPr>
          </a:p>
          <a:p>
            <a:pPr indent="-342900" lvl="0" marL="342900" marR="0" rtl="0" algn="l">
              <a:lnSpc>
                <a:spcPct val="115000"/>
              </a:lnSpc>
              <a:spcBef>
                <a:spcPts val="1600"/>
              </a:spcBef>
              <a:spcAft>
                <a:spcPts val="0"/>
              </a:spcAft>
              <a:buClr>
                <a:schemeClr val="dk1"/>
              </a:buClr>
              <a:buSzPts val="3200"/>
              <a:buFont typeface="Arial"/>
              <a:buChar char="-"/>
            </a:pPr>
            <a:r>
              <a:rPr lang="en-US" sz="3200">
                <a:solidFill>
                  <a:schemeClr val="dk1"/>
                </a:solidFill>
                <a:latin typeface="Times New Roman"/>
                <a:ea typeface="Times New Roman"/>
                <a:cs typeface="Times New Roman"/>
                <a:sym typeface="Times New Roman"/>
              </a:rPr>
              <a:t>Hiểu khái niệm về tài khoản sử dụng thư điện tử </a:t>
            </a:r>
            <a:endParaRPr sz="6000">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p:nvPr/>
        </p:nvSpPr>
        <p:spPr>
          <a:xfrm>
            <a:off x="3454400" y="926975"/>
            <a:ext cx="5648960" cy="646986"/>
          </a:xfrm>
          <a:prstGeom prst="roundRect">
            <a:avLst>
              <a:gd fmla="val 16667" name="adj"/>
            </a:avLst>
          </a:prstGeom>
          <a:solidFill>
            <a:schemeClr val="accen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ÔN TẬP KIẾN THỨC CŨ</a:t>
            </a:r>
            <a:endParaRPr/>
          </a:p>
        </p:txBody>
      </p:sp>
      <p:sp>
        <p:nvSpPr>
          <p:cNvPr id="185" name="Google Shape;185;p8"/>
          <p:cNvSpPr txBox="1"/>
          <p:nvPr/>
        </p:nvSpPr>
        <p:spPr>
          <a:xfrm>
            <a:off x="762000" y="1998211"/>
            <a:ext cx="11216640" cy="148117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Times New Roman"/>
                <a:ea typeface="Times New Roman"/>
                <a:cs typeface="Times New Roman"/>
                <a:sym typeface="Times New Roman"/>
              </a:rPr>
              <a:t>- Nêu cách gửi tin nhắn qua zalo</a:t>
            </a:r>
            <a:endParaRPr sz="32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lt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pic>
        <p:nvPicPr>
          <p:cNvPr descr="Kiểm tra bài cũ Pick a name trong ClassPoint | Tinh hoa Công ..." id="186" name="Google Shape;186;p8"/>
          <p:cNvPicPr preferRelativeResize="0"/>
          <p:nvPr/>
        </p:nvPicPr>
        <p:blipFill rotWithShape="1">
          <a:blip r:embed="rId3">
            <a:alphaModFix/>
          </a:blip>
          <a:srcRect b="0" l="0" r="0" t="0"/>
          <a:stretch/>
        </p:blipFill>
        <p:spPr>
          <a:xfrm>
            <a:off x="5214620" y="3768671"/>
            <a:ext cx="2311400" cy="231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p:nvPr>
            <p:ph idx="1" type="body"/>
          </p:nvPr>
        </p:nvSpPr>
        <p:spPr>
          <a:xfrm>
            <a:off x="358541" y="1252684"/>
            <a:ext cx="8396576" cy="2608115"/>
          </a:xfrm>
          <a:prstGeom prst="cloudCallout">
            <a:avLst>
              <a:gd fmla="val 71363" name="adj1"/>
              <a:gd fmla="val 109246" name="adj2"/>
            </a:avLst>
          </a:prstGeom>
          <a:solidFill>
            <a:srgbClr val="91DAFB"/>
          </a:solid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3250"/>
              <a:buNone/>
            </a:pPr>
            <a:r>
              <a:rPr lang="en-US" sz="3250">
                <a:solidFill>
                  <a:srgbClr val="FF0000"/>
                </a:solidFill>
                <a:latin typeface="Times New Roman"/>
                <a:ea typeface="Times New Roman"/>
                <a:cs typeface="Times New Roman"/>
                <a:sym typeface="Times New Roman"/>
              </a:rPr>
              <a:t>Các em đã từng viết thư chưa? Gửi thư như thế nào?</a:t>
            </a:r>
            <a:endParaRPr sz="3250">
              <a:solidFill>
                <a:srgbClr val="FF0000"/>
              </a:solidFill>
              <a:latin typeface="Times New Roman"/>
              <a:ea typeface="Times New Roman"/>
              <a:cs typeface="Times New Roman"/>
              <a:sym typeface="Times New Roman"/>
            </a:endParaRPr>
          </a:p>
          <a:p>
            <a:pPr indent="-95567" lvl="0" marL="182880" rtl="0" algn="ctr">
              <a:lnSpc>
                <a:spcPct val="150000"/>
              </a:lnSpc>
              <a:spcBef>
                <a:spcPts val="1400"/>
              </a:spcBef>
              <a:spcAft>
                <a:spcPts val="0"/>
              </a:spcAft>
              <a:buSzPts val="1375"/>
              <a:buNone/>
            </a:pPr>
            <a:r>
              <a:t/>
            </a:r>
            <a:endParaRPr sz="137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5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500"/>
                                        <p:tgtEl>
                                          <p:spTgt spid="19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2014-06-09T03:12:12Z</dcterms:created>
  <dc:creator>Nguyen Thanh Trung</dc:creator>
</cp:coreProperties>
</file>