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280" r:id="rId4"/>
    <p:sldId id="258" r:id="rId5"/>
    <p:sldId id="288" r:id="rId6"/>
    <p:sldId id="291" r:id="rId7"/>
    <p:sldId id="292" r:id="rId8"/>
    <p:sldId id="285" r:id="rId9"/>
    <p:sldId id="293" r:id="rId10"/>
    <p:sldId id="265" r:id="rId11"/>
    <p:sldId id="294" r:id="rId12"/>
    <p:sldId id="264" r:id="rId13"/>
    <p:sldId id="2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a:srgbClr val="3333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69" d="100"/>
          <a:sy n="69"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3333CC"/>
                </a:solidFill>
                <a:latin typeface="Arial" panose="020B0604020202020204" pitchFamily="34" charset="0"/>
                <a:cs typeface="Arial" panose="020B0604020202020204" pitchFamily="34" charset="0"/>
              </a:rPr>
              <a:t>Em</a:t>
            </a:r>
            <a:r>
              <a:rPr lang="en-US" sz="3000" b="1" dirty="0" smtClean="0">
                <a:solidFill>
                  <a:srgbClr val="3333CC"/>
                </a:solidFill>
                <a:latin typeface="Arial" panose="020B0604020202020204" pitchFamily="34" charset="0"/>
                <a:cs typeface="Arial" panose="020B0604020202020204" pitchFamily="34" charset="0"/>
              </a:rPr>
              <a:t> </a:t>
            </a:r>
            <a:r>
              <a:rPr lang="en-US" sz="3000" b="1" dirty="0" err="1" smtClean="0">
                <a:solidFill>
                  <a:srgbClr val="3333CC"/>
                </a:solidFill>
                <a:latin typeface="Arial" panose="020B0604020202020204" pitchFamily="34" charset="0"/>
                <a:cs typeface="Arial" panose="020B0604020202020204" pitchFamily="34" charset="0"/>
              </a:rPr>
              <a:t>hãy</a:t>
            </a:r>
            <a:r>
              <a:rPr lang="en-US" sz="3000" b="1" dirty="0" smtClean="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nêu</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lại</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cách</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đặt</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ngón</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tay</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gõ</a:t>
            </a:r>
            <a:r>
              <a:rPr lang="en-US" sz="3000" b="1" dirty="0">
                <a:solidFill>
                  <a:srgbClr val="3333CC"/>
                </a:solidFill>
                <a:latin typeface="Arial" panose="020B0604020202020204" pitchFamily="34" charset="0"/>
                <a:cs typeface="Arial" panose="020B0604020202020204" pitchFamily="34" charset="0"/>
              </a:rPr>
              <a:t> </a:t>
            </a:r>
            <a:r>
              <a:rPr lang="en-US" sz="3000" b="1" dirty="0" err="1">
                <a:solidFill>
                  <a:srgbClr val="3333CC"/>
                </a:solidFill>
                <a:latin typeface="Arial" panose="020B0604020202020204" pitchFamily="34" charset="0"/>
                <a:cs typeface="Arial" panose="020B0604020202020204" pitchFamily="34" charset="0"/>
              </a:rPr>
              <a:t>phím</a:t>
            </a:r>
            <a:r>
              <a:rPr lang="en-US" sz="3000" b="1" dirty="0" smtClean="0">
                <a:solidFill>
                  <a:srgbClr val="3333CC"/>
                </a:solidFill>
                <a:latin typeface="Arial" panose="020B0604020202020204" pitchFamily="34" charset="0"/>
                <a:cs typeface="Arial" panose="020B0604020202020204" pitchFamily="34" charset="0"/>
              </a:rPr>
              <a:t>.</a:t>
            </a:r>
            <a:endParaRPr lang="en-US" sz="3000" b="1" dirty="0">
              <a:solidFill>
                <a:srgbClr val="3333CC"/>
              </a:solidFill>
              <a:latin typeface="Arial" panose="020B0604020202020204" pitchFamily="34" charset="0"/>
              <a:cs typeface="Arial" panose="020B0604020202020204" pitchFamily="34" charset="0"/>
            </a:endParaRPr>
          </a:p>
        </p:txBody>
      </p:sp>
      <p:sp>
        <p:nvSpPr>
          <p:cNvPr id="4" name="Rounded Rectangle 3"/>
          <p:cNvSpPr/>
          <p:nvPr/>
        </p:nvSpPr>
        <p:spPr>
          <a:xfrm>
            <a:off x="3865174" y="334358"/>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ÔN </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BÀI 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loud 4"/>
          <p:cNvSpPr/>
          <p:nvPr/>
        </p:nvSpPr>
        <p:spPr>
          <a:xfrm>
            <a:off x="2357290" y="2111190"/>
            <a:ext cx="7368988" cy="2743200"/>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3333CC"/>
                </a:solidFill>
                <a:latin typeface="Arial" panose="020B0604020202020204" pitchFamily="34" charset="0"/>
                <a:cs typeface="Arial" panose="020B0604020202020204" pitchFamily="34" charset="0"/>
              </a:rPr>
              <a:t>Em</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hãy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trình</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bày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sự</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phân</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công</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của</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mỗi</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ngón</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tay</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khi</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gõ</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smtClean="0">
                <a:solidFill>
                  <a:srgbClr val="3333CC"/>
                </a:solidFill>
                <a:latin typeface="Arial" panose="020B0604020202020204" pitchFamily="34" charset="0"/>
                <a:cs typeface="Arial" panose="020B0604020202020204" pitchFamily="34" charset="0"/>
              </a:rPr>
              <a:t>phím</a:t>
            </a:r>
            <a:r>
              <a:rPr lang="en-US" sz="3200" b="1" dirty="0" smtClean="0">
                <a:solidFill>
                  <a:srgbClr val="3333CC"/>
                </a:solidFill>
                <a:latin typeface="Arial" panose="020B0604020202020204" pitchFamily="34" charset="0"/>
                <a:cs typeface="Arial" panose="020B0604020202020204" pitchFamily="34" charset="0"/>
              </a:rPr>
              <a:t>.</a:t>
            </a:r>
            <a:endParaRPr lang="en-US" sz="32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293788"/>
            <a:ext cx="3657995" cy="761201"/>
          </a:xfrm>
          <a:prstGeom prst="rect">
            <a:avLst/>
          </a:prstGeom>
        </p:spPr>
      </p:pic>
      <p:sp>
        <p:nvSpPr>
          <p:cNvPr id="6" name="Rectangle 5"/>
          <p:cNvSpPr/>
          <p:nvPr/>
        </p:nvSpPr>
        <p:spPr>
          <a:xfrm>
            <a:off x="1089429" y="1542574"/>
            <a:ext cx="9801225"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chữ</a:t>
            </a:r>
            <a:r>
              <a:rPr lang="en-US" sz="2400" b="1" dirty="0" smtClean="0">
                <a:solidFill>
                  <a:srgbClr val="3333CC"/>
                </a:solidFill>
                <a:latin typeface="Arial" panose="020B0604020202020204" pitchFamily="34" charset="0"/>
                <a:cs typeface="Arial" panose="020B0604020202020204" pitchFamily="34" charset="0"/>
              </a:rPr>
              <a:t> ở </a:t>
            </a:r>
            <a:r>
              <a:rPr lang="en-US" sz="2400" b="1" dirty="0" err="1" smtClean="0">
                <a:solidFill>
                  <a:srgbClr val="3333CC"/>
                </a:solidFill>
                <a:latin typeface="Arial" panose="020B0604020202020204" pitchFamily="34" charset="0"/>
                <a:cs typeface="Arial" panose="020B0604020202020204" pitchFamily="34" charset="0"/>
              </a:rPr>
              <a:t>mức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trung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bình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sau</a:t>
            </a:r>
            <a:r>
              <a:rPr lang="en-US" sz="2400" b="1" dirty="0" smtClean="0">
                <a:solidFill>
                  <a:srgbClr val="3333CC"/>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stretch>
            <a:fillRect/>
          </a:stretch>
        </p:blipFill>
        <p:spPr>
          <a:xfrm>
            <a:off x="1089429" y="2078104"/>
            <a:ext cx="9865592" cy="3858671"/>
          </a:xfrm>
          <a:prstGeom prst="rect">
            <a:avLst/>
          </a:prstGeom>
        </p:spPr>
      </p:pic>
      <p:sp>
        <p:nvSpPr>
          <p:cNvPr id="8" name="Rectangle 7"/>
          <p:cNvSpPr/>
          <p:nvPr/>
        </p:nvSpPr>
        <p:spPr>
          <a:xfrm>
            <a:off x="914282" y="5830246"/>
            <a:ext cx="10645372" cy="535531"/>
          </a:xfrm>
          <a:prstGeom prst="rect">
            <a:avLst/>
          </a:prstGeom>
        </p:spPr>
        <p:txBody>
          <a:bodyPr wrap="square">
            <a:spAutoFit/>
          </a:bodyPr>
          <a:lstStyle/>
          <a:p>
            <a:pPr algn="just">
              <a:lnSpc>
                <a:spcPct val="120000"/>
              </a:lnSpc>
            </a:pPr>
            <a:r>
              <a:rPr lang="en-US" sz="2400" i="1" dirty="0" err="1">
                <a:solidFill>
                  <a:srgbClr val="002060"/>
                </a:solidFill>
              </a:rPr>
              <a:t>C</a:t>
            </a:r>
            <a:r>
              <a:rPr lang="en-US" sz="2400" i="1" dirty="0" err="1" smtClean="0">
                <a:solidFill>
                  <a:srgbClr val="002060"/>
                </a:solidFill>
              </a:rPr>
              <a:t>hú</a:t>
            </a:r>
            <a:r>
              <a:rPr lang="en-US" sz="2400" i="1" dirty="0" smtClean="0">
                <a:solidFill>
                  <a:srgbClr val="002060"/>
                </a:solidFill>
              </a:rPr>
              <a:t> ý </a:t>
            </a:r>
            <a:r>
              <a:rPr lang="en-US" sz="2400" i="1" dirty="0" err="1" smtClean="0">
                <a:solidFill>
                  <a:srgbClr val="002060"/>
                </a:solidFill>
              </a:rPr>
              <a:t>để</a:t>
            </a:r>
            <a:r>
              <a:rPr lang="en-US" sz="2400" i="1" dirty="0" smtClean="0">
                <a:solidFill>
                  <a:srgbClr val="002060"/>
                </a:solidFill>
              </a:rPr>
              <a:t> </a:t>
            </a:r>
            <a:r>
              <a:rPr lang="en-US" sz="2400" i="1" dirty="0" err="1" smtClean="0">
                <a:solidFill>
                  <a:srgbClr val="002060"/>
                </a:solidFill>
              </a:rPr>
              <a:t>thoát</a:t>
            </a:r>
            <a:r>
              <a:rPr lang="en-US" sz="2400" i="1" dirty="0" smtClean="0">
                <a:solidFill>
                  <a:srgbClr val="002060"/>
                </a:solidFill>
              </a:rPr>
              <a:t> </a:t>
            </a:r>
            <a:r>
              <a:rPr lang="en-US" sz="2400" i="1" dirty="0" err="1" smtClean="0">
                <a:solidFill>
                  <a:srgbClr val="002060"/>
                </a:solidFill>
              </a:rPr>
              <a:t>khỏi</a:t>
            </a:r>
            <a:r>
              <a:rPr lang="en-US" sz="2400" i="1" dirty="0" smtClean="0">
                <a:solidFill>
                  <a:srgbClr val="002060"/>
                </a:solidFill>
              </a:rPr>
              <a:t> </a:t>
            </a:r>
            <a:r>
              <a:rPr lang="en-US" sz="2400" i="1" dirty="0" err="1" smtClean="0">
                <a:solidFill>
                  <a:srgbClr val="002060"/>
                </a:solidFill>
              </a:rPr>
              <a:t>phần</a:t>
            </a:r>
            <a:r>
              <a:rPr lang="en-US" sz="2400" i="1" dirty="0" smtClean="0">
                <a:solidFill>
                  <a:srgbClr val="002060"/>
                </a:solidFill>
              </a:rPr>
              <a:t> </a:t>
            </a:r>
            <a:r>
              <a:rPr lang="en-US" sz="2400" i="1" dirty="0" err="1" smtClean="0">
                <a:solidFill>
                  <a:srgbClr val="002060"/>
                </a:solidFill>
              </a:rPr>
              <a:t>mềm</a:t>
            </a:r>
            <a:r>
              <a:rPr lang="en-US" sz="2400" i="1" dirty="0" smtClean="0">
                <a:solidFill>
                  <a:srgbClr val="002060"/>
                </a:solidFill>
              </a:rPr>
              <a:t> </a:t>
            </a:r>
            <a:r>
              <a:rPr lang="en-US" sz="2400" i="1" smtClean="0">
                <a:solidFill>
                  <a:srgbClr val="002060"/>
                </a:solidFill>
              </a:rPr>
              <a:t>Tux Typing, </a:t>
            </a:r>
            <a:r>
              <a:rPr lang="en-US" sz="2400" i="1" dirty="0" err="1" smtClean="0">
                <a:solidFill>
                  <a:srgbClr val="002060"/>
                </a:solidFill>
              </a:rPr>
              <a:t>em</a:t>
            </a:r>
            <a:r>
              <a:rPr lang="en-US" sz="2400" i="1" dirty="0" smtClean="0">
                <a:solidFill>
                  <a:srgbClr val="002060"/>
                </a:solidFill>
              </a:rPr>
              <a:t> </a:t>
            </a:r>
            <a:r>
              <a:rPr lang="en-US" sz="2400" i="1" dirty="0" err="1" smtClean="0">
                <a:solidFill>
                  <a:srgbClr val="002060"/>
                </a:solidFill>
              </a:rPr>
              <a:t>gõ</a:t>
            </a:r>
            <a:r>
              <a:rPr lang="en-US" sz="2400" i="1" dirty="0" smtClean="0">
                <a:solidFill>
                  <a:srgbClr val="002060"/>
                </a:solidFill>
              </a:rPr>
              <a:t> </a:t>
            </a:r>
            <a:r>
              <a:rPr lang="en-US" sz="2400" i="1" dirty="0" err="1" smtClean="0">
                <a:solidFill>
                  <a:srgbClr val="002060"/>
                </a:solidFill>
              </a:rPr>
              <a:t>liên</a:t>
            </a:r>
            <a:r>
              <a:rPr lang="en-US" sz="2400" i="1" dirty="0" smtClean="0">
                <a:solidFill>
                  <a:srgbClr val="002060"/>
                </a:solidFill>
              </a:rPr>
              <a:t> </a:t>
            </a:r>
            <a:r>
              <a:rPr lang="en-US" sz="2400" i="1" dirty="0" err="1" smtClean="0">
                <a:solidFill>
                  <a:srgbClr val="002060"/>
                </a:solidFill>
              </a:rPr>
              <a:t>tiếp</a:t>
            </a:r>
            <a:r>
              <a:rPr lang="en-US" sz="2400" i="1" dirty="0" smtClean="0">
                <a:solidFill>
                  <a:srgbClr val="002060"/>
                </a:solidFill>
              </a:rPr>
              <a:t> </a:t>
            </a:r>
            <a:r>
              <a:rPr lang="en-US" sz="2400" i="1" dirty="0" err="1" smtClean="0">
                <a:solidFill>
                  <a:srgbClr val="002060"/>
                </a:solidFill>
              </a:rPr>
              <a:t>bốn</a:t>
            </a:r>
            <a:r>
              <a:rPr lang="en-US" sz="2400" i="1" dirty="0" smtClean="0">
                <a:solidFill>
                  <a:srgbClr val="002060"/>
                </a:solidFill>
              </a:rPr>
              <a:t> </a:t>
            </a:r>
            <a:r>
              <a:rPr lang="en-US" sz="2400" i="1" dirty="0" err="1" smtClean="0">
                <a:solidFill>
                  <a:srgbClr val="002060"/>
                </a:solidFill>
              </a:rPr>
              <a:t>lần</a:t>
            </a:r>
            <a:r>
              <a:rPr lang="en-US" sz="2400" i="1" dirty="0" smtClean="0">
                <a:solidFill>
                  <a:srgbClr val="002060"/>
                </a:solidFill>
              </a:rPr>
              <a:t> </a:t>
            </a:r>
            <a:r>
              <a:rPr lang="en-US" sz="2400" i="1" dirty="0" err="1" smtClean="0">
                <a:solidFill>
                  <a:srgbClr val="002060"/>
                </a:solidFill>
              </a:rPr>
              <a:t>vào</a:t>
            </a:r>
            <a:r>
              <a:rPr lang="en-US" sz="2400" i="1" dirty="0" smtClean="0">
                <a:solidFill>
                  <a:srgbClr val="002060"/>
                </a:solidFill>
              </a:rPr>
              <a:t> </a:t>
            </a:r>
            <a:r>
              <a:rPr lang="en-US" sz="2400" i="1" dirty="0" err="1" smtClean="0">
                <a:solidFill>
                  <a:srgbClr val="002060"/>
                </a:solidFill>
              </a:rPr>
              <a:t>phím</a:t>
            </a:r>
            <a:r>
              <a:rPr lang="en-US" sz="2400" i="1" dirty="0" smtClean="0">
                <a:solidFill>
                  <a:srgbClr val="002060"/>
                </a:solidFill>
              </a:rPr>
              <a:t> Esc</a:t>
            </a:r>
            <a:endParaRPr lang="en-US" sz="2400" i="1"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
        <p:nvSpPr>
          <p:cNvPr id="7" name="Cloud 6"/>
          <p:cNvSpPr/>
          <p:nvPr/>
        </p:nvSpPr>
        <p:spPr>
          <a:xfrm>
            <a:off x="1635844" y="2512972"/>
            <a:ext cx="8920310" cy="2743200"/>
          </a:xfrm>
          <a:prstGeom prst="cloud">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b="1" dirty="0" err="1">
                <a:latin typeface="Arial" panose="020B0604020202020204" pitchFamily="34" charset="0"/>
                <a:cs typeface="Arial" panose="020B0604020202020204" pitchFamily="34" charset="0"/>
              </a:rPr>
              <a:t>Khi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phần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mềm</a:t>
            </a:r>
            <a:r>
              <a:rPr lang="en-US" sz="2600" b="1" dirty="0">
                <a:latin typeface="Arial" panose="020B0604020202020204" pitchFamily="34" charset="0"/>
                <a:cs typeface="Arial" panose="020B0604020202020204" pitchFamily="34" charset="0"/>
              </a:rPr>
              <a:t> Tux </a:t>
            </a:r>
            <a:r>
              <a:rPr lang="en-US" sz="2600" b="1" dirty="0" err="1">
                <a:latin typeface="Arial" panose="020B0604020202020204" pitchFamily="34" charset="0"/>
                <a:cs typeface="Arial" panose="020B0604020202020204" pitchFamily="34" charset="0"/>
              </a:rPr>
              <a:t>Pyping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thấy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mình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học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được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gì</a:t>
            </a:r>
            <a:r>
              <a:rPr lang="en-US" sz="26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17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701412" y="2127531"/>
            <a:ext cx="2552130" cy="3401331"/>
          </a:xfrm>
          <a:prstGeom prst="rect">
            <a:avLst/>
          </a:prstGeom>
        </p:spPr>
      </p:pic>
      <p:sp>
        <p:nvSpPr>
          <p:cNvPr id="8" name="Horizontal Scroll 7"/>
          <p:cNvSpPr/>
          <p:nvPr/>
        </p:nvSpPr>
        <p:spPr>
          <a:xfrm>
            <a:off x="3253542" y="1924334"/>
            <a:ext cx="7808158" cy="2888966"/>
          </a:xfrm>
          <a:prstGeom prst="horizontalScroll">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lnSpc>
                <a:spcPct val="130000"/>
              </a:lnSpc>
            </a:pP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mềm</a:t>
            </a:r>
            <a:r>
              <a:rPr lang="en-US" sz="2800" dirty="0">
                <a:latin typeface="Arial" panose="020B0604020202020204" pitchFamily="34" charset="0"/>
                <a:cs typeface="Arial" panose="020B0604020202020204" pitchFamily="34" charset="0"/>
              </a:rPr>
              <a:t> Tux Typing </a:t>
            </a:r>
            <a:r>
              <a:rPr lang="en-US" sz="2800" dirty="0" err="1">
                <a:latin typeface="Arial" panose="020B0604020202020204" pitchFamily="34" charset="0"/>
                <a:cs typeface="Arial" panose="020B0604020202020204" pitchFamily="34" charset="0"/>
              </a:rPr>
              <a:t>giúp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gõ</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803165" y="2265529"/>
            <a:ext cx="354842" cy="341193"/>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6563" y="2538484"/>
            <a:ext cx="259307" cy="266130"/>
          </a:xfrm>
          <a:prstGeom prst="ellipse">
            <a:avLst/>
          </a:prstGeom>
          <a:solidFill>
            <a:srgbClr val="3333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02727" y="460627"/>
            <a:ext cx="3186545" cy="748145"/>
          </a:xfrm>
          <a:prstGeom prst="round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00B050"/>
                </a:solidFill>
                <a:latin typeface="Arial" panose="020B0604020202020204" pitchFamily="34" charset="0"/>
                <a:cs typeface="Arial" panose="020B0604020202020204" pitchFamily="34" charset="0"/>
              </a:rPr>
              <a:t>CHƯƠNG 1</a:t>
            </a:r>
            <a:endParaRPr lang="vi-VN" sz="2800" b="1" dirty="0">
              <a:solidFill>
                <a:srgbClr val="00B05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rPr>
              <a:t>EM</a:t>
            </a:r>
            <a:endParaRPr lang="vi-VN" sz="3600" b="1" dirty="0">
              <a:ln>
                <a:solidFill>
                  <a:schemeClr val="bg1"/>
                </a:solidFill>
              </a:ln>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2628479" y="2147208"/>
            <a:ext cx="6233132" cy="2308324"/>
          </a:xfrm>
          <a:prstGeom prst="rect">
            <a:avLst/>
          </a:prstGeom>
          <a:noFill/>
          <a:ln>
            <a:noFill/>
          </a:ln>
        </p:spPr>
        <p:txBody>
          <a:bodyPr wrap="square" rtlCol="0">
            <a:spAutoFit/>
          </a:bodyPr>
          <a:lstStyle/>
          <a:p>
            <a:pPr algn="ctr">
              <a:lnSpc>
                <a:spcPct val="120000"/>
              </a:lnSpc>
            </a:pPr>
            <a:r>
              <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 </a:t>
            </a:r>
            <a:r>
              <a:rPr lang="en-US" sz="4000" b="1" dirty="0" smtClean="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12</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GÕ PHÍM VỚI PHẦN MỀM</a:t>
            </a:r>
            <a:endParaRPr lang="vi-VN" sz="4000" b="1" dirty="0">
              <a:ln w="28575">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3921758" y="105044"/>
            <a:ext cx="3915196" cy="794120"/>
          </a:xfrm>
          <a:prstGeom prst="rect">
            <a:avLst/>
          </a:prstGeom>
        </p:spPr>
      </p:pic>
      <p:pic>
        <p:nvPicPr>
          <p:cNvPr id="3" name="tux typi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74619" y="947021"/>
            <a:ext cx="9767454" cy="5492242"/>
          </a:xfrm>
          <a:prstGeom prst="rect">
            <a:avLst/>
          </a:prstGeom>
        </p:spPr>
      </p:pic>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88009" y="982065"/>
            <a:ext cx="5699368" cy="572494"/>
            <a:chOff x="689904" y="1379897"/>
            <a:chExt cx="5699368" cy="572494"/>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59948"/>
              <a:ext cx="5288820"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Kích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hoạt</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phần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mềm</a:t>
              </a:r>
              <a:r>
                <a:rPr lang="en-US" sz="2600" b="1" dirty="0">
                  <a:solidFill>
                    <a:srgbClr val="3333CC"/>
                  </a:solidFill>
                  <a:latin typeface="Arial" panose="020B0604020202020204" pitchFamily="34" charset="0"/>
                  <a:cs typeface="Arial" panose="020B0604020202020204" pitchFamily="34" charset="0"/>
                </a:rPr>
                <a:t> Tux Typing</a:t>
              </a:r>
            </a:p>
          </p:txBody>
        </p:sp>
      </p:grpSp>
      <p:sp>
        <p:nvSpPr>
          <p:cNvPr id="3" name="TextBox 2"/>
          <p:cNvSpPr txBox="1"/>
          <p:nvPr/>
        </p:nvSpPr>
        <p:spPr>
          <a:xfrm>
            <a:off x="1317936" y="1541485"/>
            <a:ext cx="9614523" cy="1052596"/>
          </a:xfrm>
          <a:prstGeom prst="rect">
            <a:avLst/>
          </a:prstGeom>
          <a:noFill/>
        </p:spPr>
        <p:txBody>
          <a:bodyPr wrap="square" rtlCol="0">
            <a:spAutoFit/>
          </a:bodyPr>
          <a:lstStyle/>
          <a:p>
            <a:pPr marL="285750" indent="-285750">
              <a:lnSpc>
                <a:spcPct val="130000"/>
              </a:lnSpc>
              <a:buClr>
                <a:srgbClr val="FF0000"/>
              </a:buClr>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N</a:t>
            </a:r>
            <a:r>
              <a:rPr lang="vi-VN" sz="2400" dirty="0">
                <a:solidFill>
                  <a:srgbClr val="3333CC"/>
                </a:solidFill>
                <a:latin typeface="Arial" panose="020B0604020202020204" pitchFamily="34" charset="0"/>
                <a:cs typeface="Arial" panose="020B0604020202020204" pitchFamily="34" charset="0"/>
              </a:rPr>
              <a:t>háy đúp chuột vào biểu tượng </a:t>
            </a:r>
            <a:r>
              <a:rPr lang="vi-VN" sz="2400" dirty="0">
                <a:solidFill>
                  <a:srgbClr val="FF0000"/>
                </a:solidFill>
                <a:latin typeface="Arial" panose="020B0604020202020204" pitchFamily="34" charset="0"/>
                <a:cs typeface="Arial" panose="020B0604020202020204" pitchFamily="34" charset="0"/>
              </a:rPr>
              <a:t>Tux Typing </a:t>
            </a:r>
            <a:r>
              <a:rPr lang="en-US" sz="2400" dirty="0" smtClean="0">
                <a:solidFill>
                  <a:srgbClr val="FF0000"/>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trên </a:t>
            </a:r>
            <a:r>
              <a:rPr lang="vi-VN" sz="2400" dirty="0">
                <a:solidFill>
                  <a:srgbClr val="3333CC"/>
                </a:solidFill>
                <a:latin typeface="Arial" panose="020B0604020202020204" pitchFamily="34" charset="0"/>
                <a:cs typeface="Arial" panose="020B0604020202020204" pitchFamily="34" charset="0"/>
              </a:rPr>
              <a:t>màn </a:t>
            </a:r>
            <a:r>
              <a:rPr lang="vi-VN" sz="2400" dirty="0" smtClean="0">
                <a:solidFill>
                  <a:srgbClr val="3333CC"/>
                </a:solidFill>
                <a:latin typeface="Arial" panose="020B0604020202020204" pitchFamily="34" charset="0"/>
                <a:cs typeface="Arial" panose="020B0604020202020204" pitchFamily="34" charset="0"/>
              </a:rPr>
              <a:t>hình.</a:t>
            </a:r>
            <a:endParaRPr lang="en-US" sz="2400" dirty="0" smtClean="0">
              <a:solidFill>
                <a:srgbClr val="3333CC"/>
              </a:solidFill>
              <a:latin typeface="Arial" panose="020B0604020202020204" pitchFamily="34" charset="0"/>
              <a:cs typeface="Arial" panose="020B0604020202020204" pitchFamily="34" charset="0"/>
            </a:endParaRPr>
          </a:p>
          <a:p>
            <a:pPr>
              <a:lnSpc>
                <a:spcPct val="130000"/>
              </a:lnSpc>
              <a:buClr>
                <a:srgbClr val="FF0000"/>
              </a:buClr>
            </a:pPr>
            <a:r>
              <a:rPr lang="en-US" sz="2400"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Cửa </a:t>
            </a:r>
            <a:r>
              <a:rPr lang="vi-VN" sz="2400" dirty="0">
                <a:solidFill>
                  <a:srgbClr val="3333CC"/>
                </a:solidFill>
                <a:latin typeface="Arial" panose="020B0604020202020204" pitchFamily="34" charset="0"/>
                <a:cs typeface="Arial" panose="020B0604020202020204" pitchFamily="34" charset="0"/>
              </a:rPr>
              <a:t>sổ xuất hiện </a:t>
            </a:r>
            <a:r>
              <a:rPr lang="en-US" sz="2400" dirty="0" err="1" smtClean="0">
                <a:solidFill>
                  <a:srgbClr val="3333CC"/>
                </a:solidFill>
                <a:latin typeface="Arial" panose="020B0604020202020204" pitchFamily="34" charset="0"/>
                <a:cs typeface="Arial" panose="020B0604020202020204" pitchFamily="34" charset="0"/>
              </a:rPr>
              <a:t>như</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r>
              <a:rPr lang="en-US" sz="2400" dirty="0" smtClean="0">
                <a:solidFill>
                  <a:srgbClr val="3333CC"/>
                </a:solidFill>
                <a:latin typeface="Arial" panose="020B0604020202020204" pitchFamily="34" charset="0"/>
                <a:cs typeface="Arial" panose="020B0604020202020204" pitchFamily="34" charset="0"/>
              </a:rPr>
              <a:t> 12.1</a:t>
            </a:r>
            <a:endParaRPr lang="en-US" sz="2400" dirty="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731218" y="1319928"/>
            <a:ext cx="790575" cy="771525"/>
          </a:xfrm>
          <a:prstGeom prst="rect">
            <a:avLst/>
          </a:prstGeom>
        </p:spPr>
      </p:pic>
      <p:pic>
        <p:nvPicPr>
          <p:cNvPr id="8" name="Picture 7"/>
          <p:cNvPicPr>
            <a:picLocks noChangeAspect="1"/>
          </p:cNvPicPr>
          <p:nvPr/>
        </p:nvPicPr>
        <p:blipFill>
          <a:blip r:embed="rId4"/>
          <a:stretch>
            <a:fillRect/>
          </a:stretch>
        </p:blipFill>
        <p:spPr>
          <a:xfrm>
            <a:off x="2512359" y="2533724"/>
            <a:ext cx="6009434" cy="3928581"/>
          </a:xfrm>
          <a:prstGeom prst="rect">
            <a:avLst/>
          </a:prstGeom>
        </p:spPr>
      </p:pic>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634003" cy="557105"/>
            <a:chOff x="676256" y="1379897"/>
            <a:chExt cx="4634003"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209807" cy="477054"/>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Thực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hiện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gõ</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chữ</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10335"/>
            <a:ext cx="8325307" cy="503599"/>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vào</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chữ</a:t>
            </a:r>
            <a:r>
              <a:rPr lang="en-US" sz="2400" b="1" dirty="0" smtClean="0">
                <a:solidFill>
                  <a:srgbClr val="3333CC"/>
                </a:solidFill>
                <a:latin typeface="Arial" panose="020B0604020202020204" pitchFamily="34" charset="0"/>
                <a:cs typeface="Arial" panose="020B0604020202020204" pitchFamily="34" charset="0"/>
              </a:rPr>
              <a:t> ta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dưới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đây</a:t>
            </a:r>
            <a:r>
              <a:rPr lang="vi-VN" sz="2400" b="1" dirty="0" smtClean="0">
                <a:solidFill>
                  <a:srgbClr val="3333CC"/>
                </a:solidFill>
                <a:latin typeface="Arial" panose="020B0604020202020204" pitchFamily="34" charset="0"/>
                <a:cs typeface="Arial" panose="020B0604020202020204" pitchFamily="34" charset="0"/>
              </a:rPr>
              <a:t>: </a:t>
            </a:r>
            <a:endParaRPr lang="en-US" sz="2400" b="1" dirty="0" smtClean="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08629" y="2269066"/>
            <a:ext cx="3889631" cy="3351806"/>
          </a:xfrm>
          <a:prstGeom prst="rect">
            <a:avLst/>
          </a:prstGeom>
        </p:spPr>
      </p:pic>
      <p:pic>
        <p:nvPicPr>
          <p:cNvPr id="3" name="Picture 2"/>
          <p:cNvPicPr>
            <a:picLocks noChangeAspect="1"/>
          </p:cNvPicPr>
          <p:nvPr/>
        </p:nvPicPr>
        <p:blipFill>
          <a:blip r:embed="rId4"/>
          <a:stretch>
            <a:fillRect/>
          </a:stretch>
        </p:blipFill>
        <p:spPr>
          <a:xfrm>
            <a:off x="4739809" y="2407024"/>
            <a:ext cx="2999178" cy="3200401"/>
          </a:xfrm>
          <a:prstGeom prst="rect">
            <a:avLst/>
          </a:prstGeom>
        </p:spPr>
      </p:pic>
      <p:pic>
        <p:nvPicPr>
          <p:cNvPr id="4" name="Picture 3"/>
          <p:cNvPicPr>
            <a:picLocks noChangeAspect="1"/>
          </p:cNvPicPr>
          <p:nvPr/>
        </p:nvPicPr>
        <p:blipFill>
          <a:blip r:embed="rId5"/>
          <a:stretch>
            <a:fillRect/>
          </a:stretch>
        </p:blipFill>
        <p:spPr>
          <a:xfrm>
            <a:off x="7855603" y="2407024"/>
            <a:ext cx="3507161" cy="3239082"/>
          </a:xfrm>
          <a:prstGeom prst="rect">
            <a:avLst/>
          </a:prstGeom>
        </p:spPr>
      </p:pic>
      <p:cxnSp>
        <p:nvCxnSpPr>
          <p:cNvPr id="7" name="Straight Connector 6"/>
          <p:cNvCxnSpPr/>
          <p:nvPr/>
        </p:nvCxnSpPr>
        <p:spPr>
          <a:xfrm>
            <a:off x="4611707" y="256839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19110" y="2570050"/>
            <a:ext cx="0" cy="3010481"/>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49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002934"/>
            <a:ext cx="4834378" cy="572494"/>
            <a:chOff x="676256" y="1379897"/>
            <a:chExt cx="4834378" cy="572494"/>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59948"/>
              <a:ext cx="4410182"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Thực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hiện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gõ</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chữ</a:t>
              </a:r>
              <a:r>
                <a:rPr lang="en-US" sz="2500" b="1" dirty="0" smtClean="0">
                  <a:solidFill>
                    <a:srgbClr val="3333CC"/>
                  </a:solidFill>
                  <a:latin typeface="Arial" panose="020B0604020202020204" pitchFamily="34" charset="0"/>
                  <a:cs typeface="Arial" panose="020B0604020202020204" pitchFamily="34" charset="0"/>
                </a:rPr>
                <a:t>:</a:t>
              </a:r>
              <a:endParaRPr lang="en-US" sz="2500" dirty="0">
                <a:solidFill>
                  <a:srgbClr val="3333CC"/>
                </a:solidFill>
                <a:latin typeface="Arial" panose="020B0604020202020204" pitchFamily="34" charset="0"/>
                <a:cs typeface="Arial" panose="020B0604020202020204" pitchFamily="34" charset="0"/>
              </a:endParaRPr>
            </a:p>
          </p:txBody>
        </p:sp>
      </p:grpSp>
      <p:sp>
        <p:nvSpPr>
          <p:cNvPr id="15" name="Rectangle 14"/>
          <p:cNvSpPr/>
          <p:nvPr/>
        </p:nvSpPr>
        <p:spPr>
          <a:xfrm>
            <a:off x="1297245" y="1571785"/>
            <a:ext cx="9841807" cy="1421928"/>
          </a:xfrm>
          <a:prstGeom prst="rect">
            <a:avLst/>
          </a:prstGeom>
        </p:spPr>
        <p:txBody>
          <a:bodyPr wrap="square">
            <a:spAutoFit/>
          </a:bodyPr>
          <a:lstStyle/>
          <a:p>
            <a:pPr marL="342900" indent="-342900" algn="just">
              <a:lnSpc>
                <a:spcPct val="120000"/>
              </a:lnSpc>
              <a:buClr>
                <a:srgbClr val="FF0000"/>
              </a:buClr>
              <a:buFont typeface="Wingdings" panose="05000000000000000000" pitchFamily="2" charset="2"/>
              <a:buChar char="v"/>
            </a:pPr>
            <a:r>
              <a:rPr lang="en-US" sz="2400" b="1" dirty="0" smtClean="0">
                <a:solidFill>
                  <a:srgbClr val="3333CC"/>
                </a:solidFill>
              </a:rPr>
              <a:t> </a:t>
            </a:r>
            <a:r>
              <a:rPr lang="vi-VN" sz="2400" dirty="0">
                <a:solidFill>
                  <a:srgbClr val="3333CC"/>
                </a:solidFill>
              </a:rPr>
              <a:t>Trên màn hình xuất hiện các con cá mang chữ cái rơi xuống. Em cần gõ đúng và nhanh phím có chữ giống chữ cái trên thân cá trước khi cá chạm đất thì chim cánh cụt mới ăn được</a:t>
            </a:r>
            <a:r>
              <a:rPr lang="vi-VN" sz="2400" dirty="0"/>
              <a:t>.</a:t>
            </a:r>
            <a:endParaRPr lang="en-US" sz="2400" b="1" dirty="0" smtClean="0">
              <a:solidFill>
                <a:srgbClr val="3333CC"/>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621427" y="2894918"/>
            <a:ext cx="4016502" cy="3567453"/>
          </a:xfrm>
          <a:prstGeom prst="rect">
            <a:avLst/>
          </a:prstGeom>
        </p:spPr>
      </p:pic>
    </p:spTree>
    <p:extLst>
      <p:ext uri="{BB962C8B-B14F-4D97-AF65-F5344CB8AC3E}">
        <p14:creationId xmlns:p14="http://schemas.microsoft.com/office/powerpoint/2010/main" val="54319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95836"/>
            <a:ext cx="3420802" cy="644884"/>
          </a:xfrm>
          <a:prstGeom prst="rect">
            <a:avLst/>
          </a:prstGeom>
        </p:spPr>
      </p:pic>
      <p:grpSp>
        <p:nvGrpSpPr>
          <p:cNvPr id="9" name="Group 8"/>
          <p:cNvGrpSpPr/>
          <p:nvPr/>
        </p:nvGrpSpPr>
        <p:grpSpPr>
          <a:xfrm>
            <a:off x="869993" y="1113774"/>
            <a:ext cx="3635331" cy="557105"/>
            <a:chOff x="676256" y="1379897"/>
            <a:chExt cx="3635331" cy="557105"/>
          </a:xfrm>
        </p:grpSpPr>
        <p:grpSp>
          <p:nvGrpSpPr>
            <p:cNvPr id="10" name="Group 9"/>
            <p:cNvGrpSpPr/>
            <p:nvPr/>
          </p:nvGrpSpPr>
          <p:grpSpPr>
            <a:xfrm>
              <a:off x="676256" y="1379897"/>
              <a:ext cx="429926" cy="553998"/>
              <a:chOff x="1069018"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59948"/>
              <a:ext cx="3211135" cy="477054"/>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Thoát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khỏi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trò</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chơi</a:t>
              </a:r>
              <a:endParaRPr lang="en-US" sz="2500" dirty="0">
                <a:solidFill>
                  <a:srgbClr val="3333CC"/>
                </a:solidFill>
                <a:latin typeface="Arial" panose="020B0604020202020204" pitchFamily="34" charset="0"/>
                <a:cs typeface="Arial" panose="020B0604020202020204" pitchFamily="34" charset="0"/>
              </a:endParaRPr>
            </a:p>
          </p:txBody>
        </p:sp>
      </p:grpSp>
      <p:sp>
        <p:nvSpPr>
          <p:cNvPr id="18" name="Rectangle 17"/>
          <p:cNvSpPr/>
          <p:nvPr/>
        </p:nvSpPr>
        <p:spPr>
          <a:xfrm>
            <a:off x="1366520" y="1765755"/>
            <a:ext cx="9426171" cy="535531"/>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trò</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chơi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hãy</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gõ</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ba</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lần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liên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tiếp</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phím</a:t>
            </a:r>
            <a:r>
              <a:rPr lang="en-US" sz="2400" b="1" dirty="0" smtClean="0">
                <a:solidFill>
                  <a:srgbClr val="3333CC"/>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ESC</a:t>
            </a:r>
          </a:p>
        </p:txBody>
      </p:sp>
      <p:grpSp>
        <p:nvGrpSpPr>
          <p:cNvPr id="15" name="Group 14"/>
          <p:cNvGrpSpPr/>
          <p:nvPr/>
        </p:nvGrpSpPr>
        <p:grpSpPr>
          <a:xfrm>
            <a:off x="1291107" y="2492807"/>
            <a:ext cx="9321246" cy="3696540"/>
            <a:chOff x="1218733" y="1855695"/>
            <a:chExt cx="9321246" cy="3696540"/>
          </a:xfrm>
        </p:grpSpPr>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218733" y="1855695"/>
              <a:ext cx="9321246" cy="3696540"/>
            </a:xfrm>
            <a:prstGeom prst="rect">
              <a:avLst/>
            </a:prstGeom>
          </p:spPr>
        </p:pic>
        <p:pic>
          <p:nvPicPr>
            <p:cNvPr id="20" name="Picture 19"/>
            <p:cNvPicPr>
              <a:picLocks noChangeAspect="1"/>
            </p:cNvPicPr>
            <p:nvPr/>
          </p:nvPicPr>
          <p:blipFill>
            <a:blip r:embed="rId5"/>
            <a:stretch>
              <a:fillRect/>
            </a:stretch>
          </p:blipFill>
          <p:spPr>
            <a:xfrm>
              <a:off x="7351058" y="3778624"/>
              <a:ext cx="1160930" cy="309282"/>
            </a:xfrm>
            <a:prstGeom prst="rect">
              <a:avLst/>
            </a:prstGeom>
          </p:spPr>
        </p:pic>
      </p:grpSp>
      <p:sp>
        <p:nvSpPr>
          <p:cNvPr id="6" name="Rounded Rectangle 5"/>
          <p:cNvSpPr/>
          <p:nvPr/>
        </p:nvSpPr>
        <p:spPr>
          <a:xfrm>
            <a:off x="1551710" y="3077427"/>
            <a:ext cx="554181" cy="480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2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594072" y="2101554"/>
            <a:ext cx="7242004" cy="3972366"/>
          </a:xfrm>
          <a:prstGeom prst="rect">
            <a:avLst/>
          </a:prstGeom>
        </p:spPr>
      </p:pic>
      <p:sp>
        <p:nvSpPr>
          <p:cNvPr id="6" name="Rectangle 5"/>
          <p:cNvSpPr/>
          <p:nvPr/>
        </p:nvSpPr>
        <p:spPr>
          <a:xfrm>
            <a:off x="1120806" y="1328115"/>
            <a:ext cx="5477626" cy="532582"/>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600" b="1" dirty="0" err="1" smtClean="0">
                <a:solidFill>
                  <a:srgbClr val="FF0000"/>
                </a:solidFill>
                <a:latin typeface="Arial" panose="020B0604020202020204" pitchFamily="34" charset="0"/>
                <a:cs typeface="Arial" panose="020B0604020202020204" pitchFamily="34" charset="0"/>
              </a:rPr>
              <a:t>Bắn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thiên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thạch</a:t>
            </a:r>
            <a:endParaRPr lang="en-US" sz="26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9" name="Rectangle 8"/>
          <p:cNvSpPr/>
          <p:nvPr/>
        </p:nvSpPr>
        <p:spPr>
          <a:xfrm>
            <a:off x="1089429" y="1322408"/>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r>
              <a:rPr lang="en-US" sz="2400" b="1" dirty="0" smtClean="0">
                <a:solidFill>
                  <a:srgbClr val="FF0000"/>
                </a:solidFill>
              </a:rPr>
              <a:t> </a:t>
            </a:r>
            <a:r>
              <a:rPr lang="en-US" sz="2600" b="1" dirty="0" err="1" smtClean="0">
                <a:solidFill>
                  <a:srgbClr val="FF0000"/>
                </a:solidFill>
                <a:latin typeface="Arial" panose="020B0604020202020204" pitchFamily="34" charset="0"/>
                <a:cs typeface="Arial" panose="020B0604020202020204" pitchFamily="34" charset="0"/>
              </a:rPr>
              <a:t>Bắn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thiên</a:t>
            </a:r>
            <a:r>
              <a:rPr lang="en-US" sz="2600" b="1" dirty="0" smtClean="0">
                <a:solidFill>
                  <a:srgbClr val="FF0000"/>
                </a:solidFill>
                <a:latin typeface="Arial" panose="020B0604020202020204" pitchFamily="34" charset="0"/>
                <a:cs typeface="Arial" panose="020B0604020202020204" pitchFamily="34" charset="0"/>
              </a:rPr>
              <a:t> </a:t>
            </a:r>
            <a:r>
              <a:rPr lang="en-US" sz="2600" b="1" dirty="0" err="1" smtClean="0">
                <a:solidFill>
                  <a:srgbClr val="FF0000"/>
                </a:solidFill>
                <a:latin typeface="Arial" panose="020B0604020202020204" pitchFamily="34" charset="0"/>
                <a:cs typeface="Arial" panose="020B0604020202020204" pitchFamily="34" charset="0"/>
              </a:rPr>
              <a:t>thạch</a:t>
            </a:r>
            <a:endParaRPr lang="en-US" sz="2600" b="1" dirty="0" smtClean="0">
              <a:solidFill>
                <a:srgbClr val="FF0000"/>
              </a:solidFill>
              <a:latin typeface="Arial" panose="020B0604020202020204" pitchFamily="34" charset="0"/>
              <a:cs typeface="Arial" panose="020B0604020202020204" pitchFamily="34" charset="0"/>
            </a:endParaRPr>
          </a:p>
          <a:p>
            <a:pPr algn="just">
              <a:lnSpc>
                <a:spcPct val="12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Em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các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bước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sau</a:t>
            </a:r>
            <a:r>
              <a:rPr lang="en-US" sz="2400" b="1" dirty="0" smtClean="0">
                <a:solidFill>
                  <a:srgbClr val="3333CC"/>
                </a:solidFill>
                <a:latin typeface="Arial" panose="020B0604020202020204" pitchFamily="34" charset="0"/>
                <a:cs typeface="Arial" panose="020B0604020202020204" pitchFamily="34" charset="0"/>
              </a:rPr>
              <a:t>:</a:t>
            </a:r>
            <a:endParaRPr lang="en-US" sz="2400" b="1" dirty="0"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89429" y="2565691"/>
            <a:ext cx="9801225" cy="3333750"/>
          </a:xfrm>
          <a:prstGeom prst="rect">
            <a:avLst/>
          </a:prstGeom>
        </p:spPr>
      </p:pic>
    </p:spTree>
    <p:extLst>
      <p:ext uri="{BB962C8B-B14F-4D97-AF65-F5344CB8AC3E}">
        <p14:creationId xmlns:p14="http://schemas.microsoft.com/office/powerpoint/2010/main" val="37986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252</Words>
  <Application>Microsoft Office PowerPoint</Application>
  <PresentationFormat>Widescreen</PresentationFormat>
  <Paragraphs>31</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TOPICA</cp:lastModifiedBy>
  <cp:revision>167</cp:revision>
  <dcterms:created xsi:type="dcterms:W3CDTF">2022-01-27T15:18:21Z</dcterms:created>
  <dcterms:modified xsi:type="dcterms:W3CDTF">2022-11-10T12:40:21Z</dcterms:modified>
</cp:coreProperties>
</file>