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kLP+pePFZpqzFAtN5gbuvuQjr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0" name="Google Shape;42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3" name="Google Shape;44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9" name="Google Shape;45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8" name="Google Shape;48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8" name="Google Shape;52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5" name="Google Shape;53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Title and Content">
  <p:cSld name="47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Title and Content">
  <p:cSld name="46_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Title and Content">
  <p:cSld name="45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Title and Content">
  <p:cSld name="44_Title and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Title and Content">
  <p:cSld name="43_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Title and Content">
  <p:cSld name="42_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Title and Content">
  <p:cSld name="41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Title and Content">
  <p:cSld name="40_Title and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Title and Content">
  <p:cSld name="39_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Title and Content">
  <p:cSld name="38_Title and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Title and Content">
  <p:cSld name="37_Title and Conte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and Content">
  <p:cSld name="36_Title and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and Content">
  <p:cSld name="35_Title and Conten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and Content">
  <p:cSld name="34_Title and Conten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itle and Content">
  <p:cSld name="33_Title and Conten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itle and Content">
  <p:cSld name="32_Title and Conte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and Content">
  <p:cSld name="31_Title and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itle and Content">
  <p:cSld name="30_Title and Conten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itle and Content">
  <p:cSld name="29_Title and Conte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and Content">
  <p:cSld name="28_Title and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Title and Content">
  <p:cSld name="54_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and Content">
  <p:cSld name="27_Title and Conte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and Content">
  <p:cSld name="26_Title and Conte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and Content">
  <p:cSld name="25_Title and Conten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and Content">
  <p:cSld name="24_Title and Conten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and Content">
  <p:cSld name="23_Title and Conten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and Content">
  <p:cSld name="22_Title and Conte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and Content">
  <p:cSld name="21_Title and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and Content">
  <p:cSld name="20_Title and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and Content">
  <p:cSld name="19_Title and Conten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and Content">
  <p:cSld name="18_Title and Conten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Title and Content">
  <p:cSld name="53_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and Content">
  <p:cSld name="17_Title and Conten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5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and Content">
  <p:cSld name="12_Title and Conten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and Content">
  <p:cSld name="11_Title and Conten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6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Title and Content">
  <p:cSld name="52_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6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6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6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6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6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6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6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1" name="Google Shape;351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6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6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7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4" name="Google Shape;364;p7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5" name="Google Shape;365;p7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6" name="Google Shape;366;p7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7" name="Google Shape;367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Title and Content">
  <p:cSld name="51_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7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2" name="Google Shape;382;p7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3" name="Google Shape;383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7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7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90" name="Google Shape;390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7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6" name="Google Shape;396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7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2" name="Google Shape;402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Phần 2-Chủ đề A-Bài 1-Nội dung">
  <p:cSld name="4-Phần 2-Chủ đề A-Bài 1-Nội dung">
    <p:bg>
      <p:bgPr>
        <a:solidFill>
          <a:schemeClr val="dk1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p77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77"/>
          <p:cNvSpPr txBox="1"/>
          <p:nvPr/>
        </p:nvSpPr>
        <p:spPr>
          <a:xfrm>
            <a:off x="510141" y="161843"/>
            <a:ext cx="65407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Chủ đề A. Các tính năng phổ biến trong phần mềm ứng dụng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7"/>
          <p:cNvSpPr txBox="1"/>
          <p:nvPr/>
        </p:nvSpPr>
        <p:spPr>
          <a:xfrm>
            <a:off x="7286626" y="190254"/>
            <a:ext cx="3974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1. Các tính năng mà ai cũng phải biết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77"/>
          <p:cNvSpPr txBox="1"/>
          <p:nvPr>
            <p:ph idx="1" type="body"/>
          </p:nvPr>
        </p:nvSpPr>
        <p:spPr>
          <a:xfrm>
            <a:off x="1275744" y="795485"/>
            <a:ext cx="9784733" cy="492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1pPr>
            <a:lvl2pPr indent="-355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3pPr>
            <a:lvl4pPr indent="-355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4pPr>
            <a:lvl5pPr indent="-355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13" name="Google Shape;41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5017926"/>
            <a:ext cx="1428751" cy="14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7391" y="5472608"/>
            <a:ext cx="1447800" cy="95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0651" y="5937587"/>
            <a:ext cx="1905000" cy="8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1112" y="5956571"/>
            <a:ext cx="1909779" cy="85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13827" y="5937587"/>
            <a:ext cx="1909779" cy="85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Title and Content">
  <p:cSld name="50_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Title and Content">
  <p:cSld name="49_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Title and Content">
  <p:cSld name="48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62" Type="http://schemas.openxmlformats.org/officeDocument/2006/relationships/slideLayout" Target="../slideLayouts/slideLayout61.xml"/><Relationship Id="rId61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19.xml"/><Relationship Id="rId64" Type="http://schemas.openxmlformats.org/officeDocument/2006/relationships/slideLayout" Target="../slideLayouts/slideLayout63.xml"/><Relationship Id="rId63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21.xml"/><Relationship Id="rId66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20.xml"/><Relationship Id="rId65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23.xml"/><Relationship Id="rId68" Type="http://schemas.openxmlformats.org/officeDocument/2006/relationships/theme" Target="../theme/theme1.xml"/><Relationship Id="rId23" Type="http://schemas.openxmlformats.org/officeDocument/2006/relationships/slideLayout" Target="../slideLayouts/slideLayout22.xml"/><Relationship Id="rId67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10.xml"/><Relationship Id="rId5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9.xml"/><Relationship Id="rId5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12.xml"/><Relationship Id="rId5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11.xml"/><Relationship Id="rId5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14.xml"/><Relationship Id="rId5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13.xml"/><Relationship Id="rId58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841" y="52233"/>
            <a:ext cx="1075713" cy="9756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1" y="3"/>
            <a:ext cx="12161838" cy="684322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"/>
          <p:cNvSpPr/>
          <p:nvPr/>
        </p:nvSpPr>
        <p:spPr>
          <a:xfrm>
            <a:off x="551680" y="1635511"/>
            <a:ext cx="11106053" cy="830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00" spcFirstLastPara="1" rIns="91200" wrap="square" tIns="45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Chào mừng các con đến với môn Tin học</a:t>
            </a:r>
            <a:endParaRPr b="0" i="0" sz="4800" u="none" cap="none" strike="noStrike">
              <a:solidFill>
                <a:srgbClr val="FF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4" name="Google Shape;424;p1"/>
          <p:cNvSpPr/>
          <p:nvPr/>
        </p:nvSpPr>
        <p:spPr>
          <a:xfrm>
            <a:off x="3377538" y="2885573"/>
            <a:ext cx="5869701" cy="923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00" spcFirstLastPara="1" rIns="91200" wrap="square" tIns="45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7300"/>
                </a:solidFill>
                <a:latin typeface="Times"/>
                <a:ea typeface="Times"/>
                <a:cs typeface="Times"/>
                <a:sym typeface="Times"/>
              </a:rPr>
              <a:t>LỚP 4 – TUẦN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advTm="6034" spd="slow" p14:dur="8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"/>
          <p:cNvSpPr/>
          <p:nvPr/>
        </p:nvSpPr>
        <p:spPr>
          <a:xfrm>
            <a:off x="-30129" y="-39851"/>
            <a:ext cx="12230101" cy="68580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0" name="Google Shape;430;p3"/>
          <p:cNvGrpSpPr/>
          <p:nvPr/>
        </p:nvGrpSpPr>
        <p:grpSpPr>
          <a:xfrm>
            <a:off x="5206494" y="2596898"/>
            <a:ext cx="6934527" cy="4286207"/>
            <a:chOff x="6143732" y="3364655"/>
            <a:chExt cx="5951502" cy="3513925"/>
          </a:xfrm>
        </p:grpSpPr>
        <p:sp>
          <p:nvSpPr>
            <p:cNvPr id="431" name="Google Shape;431;p3"/>
            <p:cNvSpPr/>
            <p:nvPr/>
          </p:nvSpPr>
          <p:spPr>
            <a:xfrm>
              <a:off x="8405487" y="3364655"/>
              <a:ext cx="3248732" cy="3493345"/>
            </a:xfrm>
            <a:custGeom>
              <a:rect b="b" l="l" r="r" t="t"/>
              <a:pathLst>
                <a:path extrusionOk="0" h="3493345" w="3248732">
                  <a:moveTo>
                    <a:pt x="2948140" y="930"/>
                  </a:moveTo>
                  <a:cubicBezTo>
                    <a:pt x="3010644" y="5660"/>
                    <a:pt x="3072453" y="28463"/>
                    <a:pt x="3125296" y="70302"/>
                  </a:cubicBezTo>
                  <a:cubicBezTo>
                    <a:pt x="3266210" y="181871"/>
                    <a:pt x="3289998" y="386549"/>
                    <a:pt x="3178429" y="527462"/>
                  </a:cubicBezTo>
                  <a:lnTo>
                    <a:pt x="830182" y="3493345"/>
                  </a:lnTo>
                  <a:lnTo>
                    <a:pt x="0" y="3493345"/>
                  </a:lnTo>
                  <a:lnTo>
                    <a:pt x="2668136" y="123436"/>
                  </a:lnTo>
                  <a:cubicBezTo>
                    <a:pt x="2737867" y="35364"/>
                    <a:pt x="2843967" y="-6955"/>
                    <a:pt x="2948140" y="93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7084333" y="3935909"/>
              <a:ext cx="3003128" cy="2922091"/>
            </a:xfrm>
            <a:custGeom>
              <a:rect b="b" l="l" r="r" t="t"/>
              <a:pathLst>
                <a:path extrusionOk="0" h="2922091" w="3003128">
                  <a:moveTo>
                    <a:pt x="2573868" y="1329"/>
                  </a:moveTo>
                  <a:cubicBezTo>
                    <a:pt x="2663127" y="8084"/>
                    <a:pt x="2751392" y="40649"/>
                    <a:pt x="2826855" y="100397"/>
                  </a:cubicBezTo>
                  <a:cubicBezTo>
                    <a:pt x="3028086" y="259723"/>
                    <a:pt x="3062057" y="552011"/>
                    <a:pt x="2902732" y="753242"/>
                  </a:cubicBezTo>
                  <a:lnTo>
                    <a:pt x="1185539" y="2922091"/>
                  </a:lnTo>
                  <a:lnTo>
                    <a:pt x="0" y="2922091"/>
                  </a:lnTo>
                  <a:lnTo>
                    <a:pt x="2174009" y="176274"/>
                  </a:lnTo>
                  <a:cubicBezTo>
                    <a:pt x="2273587" y="50503"/>
                    <a:pt x="2425105" y="-9929"/>
                    <a:pt x="2573868" y="132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9299902" y="4271272"/>
              <a:ext cx="2795332" cy="2607308"/>
            </a:xfrm>
            <a:custGeom>
              <a:rect b="b" l="l" r="r" t="t"/>
              <a:pathLst>
                <a:path extrusionOk="0" h="2607308" w="2795332">
                  <a:moveTo>
                    <a:pt x="2340280" y="1409"/>
                  </a:moveTo>
                  <a:cubicBezTo>
                    <a:pt x="2434901" y="8570"/>
                    <a:pt x="2528471" y="43091"/>
                    <a:pt x="2608467" y="106428"/>
                  </a:cubicBezTo>
                  <a:cubicBezTo>
                    <a:pt x="2821789" y="275326"/>
                    <a:pt x="2857802" y="585179"/>
                    <a:pt x="2688904" y="798501"/>
                  </a:cubicBezTo>
                  <a:lnTo>
                    <a:pt x="1256774" y="2607308"/>
                  </a:lnTo>
                  <a:lnTo>
                    <a:pt x="0" y="2607308"/>
                  </a:lnTo>
                  <a:lnTo>
                    <a:pt x="1916395" y="186864"/>
                  </a:lnTo>
                  <a:cubicBezTo>
                    <a:pt x="2021957" y="53539"/>
                    <a:pt x="2182578" y="-10527"/>
                    <a:pt x="2340280" y="140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143732" y="4388382"/>
              <a:ext cx="2442165" cy="2469618"/>
            </a:xfrm>
            <a:custGeom>
              <a:rect b="b" l="l" r="r" t="t"/>
              <a:pathLst>
                <a:path extrusionOk="0" h="2469618" w="2442165">
                  <a:moveTo>
                    <a:pt x="2139101" y="938"/>
                  </a:moveTo>
                  <a:cubicBezTo>
                    <a:pt x="2202119" y="5707"/>
                    <a:pt x="2264437" y="28698"/>
                    <a:pt x="2317713" y="70881"/>
                  </a:cubicBezTo>
                  <a:cubicBezTo>
                    <a:pt x="2459786" y="183367"/>
                    <a:pt x="2483770" y="389729"/>
                    <a:pt x="2371285" y="531802"/>
                  </a:cubicBezTo>
                  <a:lnTo>
                    <a:pt x="837011" y="2469618"/>
                  </a:lnTo>
                  <a:lnTo>
                    <a:pt x="0" y="2469618"/>
                  </a:lnTo>
                  <a:lnTo>
                    <a:pt x="1856794" y="124452"/>
                  </a:lnTo>
                  <a:cubicBezTo>
                    <a:pt x="1927098" y="35656"/>
                    <a:pt x="2034072" y="-7011"/>
                    <a:pt x="2139101" y="938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0697568" y="5806858"/>
              <a:ext cx="1240649" cy="1051142"/>
            </a:xfrm>
            <a:custGeom>
              <a:rect b="b" l="l" r="r" t="t"/>
              <a:pathLst>
                <a:path extrusionOk="0" h="1051142" w="1240649">
                  <a:moveTo>
                    <a:pt x="986411" y="787"/>
                  </a:moveTo>
                  <a:cubicBezTo>
                    <a:pt x="1039276" y="4789"/>
                    <a:pt x="1091554" y="24077"/>
                    <a:pt x="1136247" y="59463"/>
                  </a:cubicBezTo>
                  <a:cubicBezTo>
                    <a:pt x="1255432" y="153826"/>
                    <a:pt x="1275551" y="326942"/>
                    <a:pt x="1181188" y="446127"/>
                  </a:cubicBezTo>
                  <a:lnTo>
                    <a:pt x="702165" y="1051142"/>
                  </a:lnTo>
                  <a:lnTo>
                    <a:pt x="0" y="1051142"/>
                  </a:lnTo>
                  <a:lnTo>
                    <a:pt x="749583" y="104403"/>
                  </a:lnTo>
                  <a:cubicBezTo>
                    <a:pt x="808562" y="29912"/>
                    <a:pt x="898302" y="-5881"/>
                    <a:pt x="986411" y="787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12001" y="1255677"/>
            <a:ext cx="10913050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Di chuyển xung quanh văn bản -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Sử dụng các phím tắt để di chuyển xung quanh văn bản (SGK tr 50)</a:t>
            </a:r>
            <a:endParaRPr b="1" i="0" sz="4000" u="none" cap="none" strike="noStrike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" name="Google Shape;437;p3"/>
          <p:cNvGrpSpPr/>
          <p:nvPr/>
        </p:nvGrpSpPr>
        <p:grpSpPr>
          <a:xfrm>
            <a:off x="-184086" y="-25103"/>
            <a:ext cx="4180260" cy="1412090"/>
            <a:chOff x="-184086" y="-25103"/>
            <a:chExt cx="4180260" cy="1412090"/>
          </a:xfrm>
        </p:grpSpPr>
        <p:sp>
          <p:nvSpPr>
            <p:cNvPr id="438" name="Google Shape;438;p3"/>
            <p:cNvSpPr/>
            <p:nvPr/>
          </p:nvSpPr>
          <p:spPr>
            <a:xfrm>
              <a:off x="1906044" y="-25103"/>
              <a:ext cx="2090130" cy="1395922"/>
            </a:xfrm>
            <a:custGeom>
              <a:rect b="b" l="l" r="r" t="t"/>
              <a:pathLst>
                <a:path extrusionOk="0" h="1395922" w="209013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745929" y="-17019"/>
              <a:ext cx="2090130" cy="1395922"/>
            </a:xfrm>
            <a:custGeom>
              <a:rect b="b" l="l" r="r" t="t"/>
              <a:pathLst>
                <a:path extrusionOk="0" h="1395922" w="209013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9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-184086" y="-8935"/>
              <a:ext cx="2090130" cy="1395922"/>
            </a:xfrm>
            <a:custGeom>
              <a:rect b="b" l="l" r="r" t="t"/>
              <a:pathLst>
                <a:path extrusionOk="0" h="1395922" w="209013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 p14:dur="8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"/>
          <p:cNvSpPr/>
          <p:nvPr/>
        </p:nvSpPr>
        <p:spPr>
          <a:xfrm>
            <a:off x="7502058" y="4829225"/>
            <a:ext cx="4728042" cy="2380413"/>
          </a:xfrm>
          <a:custGeom>
            <a:rect b="b" l="l" r="r" t="t"/>
            <a:pathLst>
              <a:path extrusionOk="0" h="2380413" w="4728042">
                <a:moveTo>
                  <a:pt x="4442975" y="1846339"/>
                </a:moveTo>
                <a:cubicBezTo>
                  <a:pt x="4470821" y="1848374"/>
                  <a:pt x="4498357" y="1858182"/>
                  <a:pt x="4521898" y="1876174"/>
                </a:cubicBezTo>
                <a:cubicBezTo>
                  <a:pt x="4584677" y="1924155"/>
                  <a:pt x="4595274" y="2012179"/>
                  <a:pt x="4545570" y="2072781"/>
                </a:cubicBezTo>
                <a:lnTo>
                  <a:pt x="4293255" y="2380413"/>
                </a:lnTo>
                <a:lnTo>
                  <a:pt x="3923404" y="2380413"/>
                </a:lnTo>
                <a:lnTo>
                  <a:pt x="4318231" y="1899025"/>
                </a:lnTo>
                <a:cubicBezTo>
                  <a:pt x="4349297" y="1861149"/>
                  <a:pt x="4396566" y="1842949"/>
                  <a:pt x="4442975" y="1846339"/>
                </a:cubicBezTo>
                <a:close/>
                <a:moveTo>
                  <a:pt x="4471317" y="1015093"/>
                </a:moveTo>
                <a:cubicBezTo>
                  <a:pt x="4524699" y="1018615"/>
                  <a:pt x="4577488" y="1035591"/>
                  <a:pt x="4622619" y="1066737"/>
                </a:cubicBezTo>
                <a:cubicBezTo>
                  <a:pt x="4742968" y="1149793"/>
                  <a:pt x="4763286" y="1302165"/>
                  <a:pt x="4667999" y="1407068"/>
                </a:cubicBezTo>
                <a:lnTo>
                  <a:pt x="3860039" y="2296559"/>
                </a:lnTo>
                <a:lnTo>
                  <a:pt x="3151009" y="2296559"/>
                </a:lnTo>
                <a:lnTo>
                  <a:pt x="4232175" y="1106292"/>
                </a:lnTo>
                <a:cubicBezTo>
                  <a:pt x="4291730" y="1040728"/>
                  <a:pt x="4382347" y="1009224"/>
                  <a:pt x="4471317" y="1015093"/>
                </a:cubicBezTo>
                <a:close/>
                <a:moveTo>
                  <a:pt x="2180355" y="425652"/>
                </a:moveTo>
                <a:cubicBezTo>
                  <a:pt x="2244588" y="429228"/>
                  <a:pt x="2308108" y="446464"/>
                  <a:pt x="2362412" y="478088"/>
                </a:cubicBezTo>
                <a:cubicBezTo>
                  <a:pt x="2507225" y="562417"/>
                  <a:pt x="2531672" y="717124"/>
                  <a:pt x="2417017" y="823634"/>
                </a:cubicBezTo>
                <a:lnTo>
                  <a:pt x="853154" y="2276388"/>
                </a:lnTo>
                <a:lnTo>
                  <a:pt x="0" y="2276388"/>
                </a:lnTo>
                <a:lnTo>
                  <a:pt x="1892604" y="518249"/>
                </a:lnTo>
                <a:cubicBezTo>
                  <a:pt x="1964264" y="451680"/>
                  <a:pt x="2073301" y="419693"/>
                  <a:pt x="2180355" y="425652"/>
                </a:cubicBezTo>
                <a:close/>
                <a:moveTo>
                  <a:pt x="4468194" y="160393"/>
                </a:moveTo>
                <a:cubicBezTo>
                  <a:pt x="4511580" y="163312"/>
                  <a:pt x="4554484" y="177385"/>
                  <a:pt x="4591164" y="203207"/>
                </a:cubicBezTo>
                <a:cubicBezTo>
                  <a:pt x="4688978" y="272065"/>
                  <a:pt x="4705490" y="398387"/>
                  <a:pt x="4628046" y="485355"/>
                </a:cubicBezTo>
                <a:lnTo>
                  <a:pt x="2998041" y="2315823"/>
                </a:lnTo>
                <a:lnTo>
                  <a:pt x="2421781" y="2315823"/>
                </a:lnTo>
                <a:lnTo>
                  <a:pt x="4273833" y="236000"/>
                </a:lnTo>
                <a:cubicBezTo>
                  <a:pt x="4322236" y="181645"/>
                  <a:pt x="4395884" y="155526"/>
                  <a:pt x="4468194" y="160393"/>
                </a:cubicBezTo>
                <a:close/>
                <a:moveTo>
                  <a:pt x="3627320" y="1039"/>
                </a:moveTo>
                <a:cubicBezTo>
                  <a:pt x="3715024" y="6324"/>
                  <a:pt x="3801752" y="31800"/>
                  <a:pt x="3875900" y="78542"/>
                </a:cubicBezTo>
                <a:cubicBezTo>
                  <a:pt x="4073625" y="203185"/>
                  <a:pt x="4107004" y="431848"/>
                  <a:pt x="3950455" y="589274"/>
                </a:cubicBezTo>
                <a:lnTo>
                  <a:pt x="2263177" y="2286000"/>
                </a:lnTo>
                <a:lnTo>
                  <a:pt x="1098291" y="2286000"/>
                </a:lnTo>
                <a:lnTo>
                  <a:pt x="3234427" y="137902"/>
                </a:lnTo>
                <a:cubicBezTo>
                  <a:pt x="3332270" y="39509"/>
                  <a:pt x="3481149" y="-7768"/>
                  <a:pt x="3627320" y="1039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2436" l="1226" r="-1224" t="-243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"/>
          <p:cNvSpPr/>
          <p:nvPr/>
        </p:nvSpPr>
        <p:spPr>
          <a:xfrm>
            <a:off x="1300641" y="-484467"/>
            <a:ext cx="2090130" cy="1395922"/>
          </a:xfrm>
          <a:custGeom>
            <a:rect b="b" l="l" r="r" t="t"/>
            <a:pathLst>
              <a:path extrusionOk="0" h="1395922" w="2090130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629C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"/>
          <p:cNvSpPr/>
          <p:nvPr/>
        </p:nvSpPr>
        <p:spPr>
          <a:xfrm>
            <a:off x="2999088" y="-484467"/>
            <a:ext cx="2090130" cy="1395922"/>
          </a:xfrm>
          <a:custGeom>
            <a:rect b="b" l="l" r="r" t="t"/>
            <a:pathLst>
              <a:path extrusionOk="0" h="1395922" w="2090130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B9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" name="Google Shape;448;p4"/>
          <p:cNvGrpSpPr/>
          <p:nvPr/>
        </p:nvGrpSpPr>
        <p:grpSpPr>
          <a:xfrm>
            <a:off x="1944204" y="988145"/>
            <a:ext cx="9220326" cy="1856679"/>
            <a:chOff x="285539" y="1376771"/>
            <a:chExt cx="8171779" cy="914400"/>
          </a:xfrm>
        </p:grpSpPr>
        <p:sp>
          <p:nvSpPr>
            <p:cNvPr id="449" name="Google Shape;449;p4"/>
            <p:cNvSpPr/>
            <p:nvPr/>
          </p:nvSpPr>
          <p:spPr>
            <a:xfrm>
              <a:off x="285539" y="1448571"/>
              <a:ext cx="934920" cy="792088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328526" y="1376771"/>
              <a:ext cx="7128792" cy="914400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Thực hiện được các thao tác di chuyển xung quanh văn bản bằng cách sử dụng chuột.</a:t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4"/>
          <p:cNvGrpSpPr/>
          <p:nvPr/>
        </p:nvGrpSpPr>
        <p:grpSpPr>
          <a:xfrm>
            <a:off x="-797612" y="1701454"/>
            <a:ext cx="2741816" cy="3127771"/>
            <a:chOff x="-797612" y="1701452"/>
            <a:chExt cx="2741816" cy="3127771"/>
          </a:xfrm>
        </p:grpSpPr>
        <p:sp>
          <p:nvSpPr>
            <p:cNvPr id="452" name="Google Shape;452;p4"/>
            <p:cNvSpPr/>
            <p:nvPr/>
          </p:nvSpPr>
          <p:spPr>
            <a:xfrm>
              <a:off x="-797612" y="1701452"/>
              <a:ext cx="2741816" cy="3127771"/>
            </a:xfrm>
            <a:prstGeom prst="arc">
              <a:avLst>
                <a:gd fmla="val 17988621" name="adj1"/>
                <a:gd fmla="val 3210799" name="adj2"/>
              </a:avLst>
            </a:prstGeom>
            <a:noFill/>
            <a:ln cap="flat" cmpd="sng" w="57150">
              <a:solidFill>
                <a:srgbClr val="0850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6645" y="2327815"/>
              <a:ext cx="175721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1" i="0" lang="en-US" sz="4800" u="none" cap="none" strike="noStrike">
                  <a:solidFill>
                    <a:srgbClr val="0850F2"/>
                  </a:solidFill>
                  <a:latin typeface="Arial"/>
                  <a:ea typeface="Arial"/>
                  <a:cs typeface="Arial"/>
                  <a:sym typeface="Arial"/>
                </a:rPr>
                <a:t>MỤC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1" i="0" lang="en-US" sz="4800" u="none" cap="none" strike="noStrike">
                  <a:solidFill>
                    <a:srgbClr val="0850F2"/>
                  </a:solidFill>
                  <a:latin typeface="Arial"/>
                  <a:ea typeface="Arial"/>
                  <a:cs typeface="Arial"/>
                  <a:sym typeface="Arial"/>
                </a:rPr>
                <a:t>TIÊU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4"/>
          <p:cNvGrpSpPr/>
          <p:nvPr/>
        </p:nvGrpSpPr>
        <p:grpSpPr>
          <a:xfrm>
            <a:off x="2055449" y="2970403"/>
            <a:ext cx="9109080" cy="1856679"/>
            <a:chOff x="386861" y="1376773"/>
            <a:chExt cx="7804970" cy="914400"/>
          </a:xfrm>
        </p:grpSpPr>
        <p:sp>
          <p:nvSpPr>
            <p:cNvPr id="455" name="Google Shape;455;p4"/>
            <p:cNvSpPr/>
            <p:nvPr/>
          </p:nvSpPr>
          <p:spPr>
            <a:xfrm>
              <a:off x="386861" y="1448571"/>
              <a:ext cx="808542" cy="792088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299878" y="1376773"/>
              <a:ext cx="6891953" cy="9144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Thực hiện được các thao tác di chuyển xung quanh văn bản bằng cách sử dụng các phím tắt.</a:t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advTm="23250"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5"/>
          <p:cNvGrpSpPr/>
          <p:nvPr/>
        </p:nvGrpSpPr>
        <p:grpSpPr>
          <a:xfrm>
            <a:off x="10985719" y="5785064"/>
            <a:ext cx="1206281" cy="938752"/>
            <a:chOff x="2955023" y="2855911"/>
            <a:chExt cx="2041126" cy="2041126"/>
          </a:xfrm>
        </p:grpSpPr>
        <p:sp>
          <p:nvSpPr>
            <p:cNvPr id="462" name="Google Shape;462;p5"/>
            <p:cNvSpPr/>
            <p:nvPr/>
          </p:nvSpPr>
          <p:spPr>
            <a:xfrm>
              <a:off x="3117231" y="3018119"/>
              <a:ext cx="1716710" cy="1716710"/>
            </a:xfrm>
            <a:prstGeom prst="donut">
              <a:avLst>
                <a:gd fmla="val 7139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3" name="Google Shape;463;p5"/>
            <p:cNvGrpSpPr/>
            <p:nvPr/>
          </p:nvGrpSpPr>
          <p:grpSpPr>
            <a:xfrm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464" name="Google Shape;464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6" name="Google Shape;466;p5"/>
            <p:cNvGrpSpPr/>
            <p:nvPr/>
          </p:nvGrpSpPr>
          <p:grpSpPr>
            <a:xfrm rot="54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467" name="Google Shape;467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5"/>
            <p:cNvGrpSpPr/>
            <p:nvPr/>
          </p:nvGrpSpPr>
          <p:grpSpPr>
            <a:xfrm rot="18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470" name="Google Shape;470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5"/>
            <p:cNvGrpSpPr/>
            <p:nvPr/>
          </p:nvGrpSpPr>
          <p:grpSpPr>
            <a:xfrm rot="36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473" name="Google Shape;473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5"/>
            <p:cNvGrpSpPr/>
            <p:nvPr/>
          </p:nvGrpSpPr>
          <p:grpSpPr>
            <a:xfrm rot="72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476" name="Google Shape;476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5"/>
            <p:cNvGrpSpPr/>
            <p:nvPr/>
          </p:nvGrpSpPr>
          <p:grpSpPr>
            <a:xfrm rot="90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479" name="Google Shape;479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1" name="Google Shape;481;p5"/>
            <p:cNvSpPr/>
            <p:nvPr/>
          </p:nvSpPr>
          <p:spPr>
            <a:xfrm>
              <a:off x="3269172" y="3175844"/>
              <a:ext cx="1408186" cy="140818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76200">
              <a:solidFill>
                <a:srgbClr val="1E4E7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5"/>
          <p:cNvGrpSpPr/>
          <p:nvPr/>
        </p:nvGrpSpPr>
        <p:grpSpPr>
          <a:xfrm>
            <a:off x="1753769" y="134184"/>
            <a:ext cx="10265900" cy="650247"/>
            <a:chOff x="2706347" y="-57421"/>
            <a:chExt cx="9951300" cy="650247"/>
          </a:xfrm>
        </p:grpSpPr>
        <p:sp>
          <p:nvSpPr>
            <p:cNvPr id="483" name="Google Shape;483;p5"/>
            <p:cNvSpPr txBox="1"/>
            <p:nvPr/>
          </p:nvSpPr>
          <p:spPr>
            <a:xfrm>
              <a:off x="2706347" y="-57421"/>
              <a:ext cx="9951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1: Di chuyển xung quanh văn bản</a:t>
              </a:r>
              <a:endParaRPr b="1" i="0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2824624" y="538826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Google Shape;485;p5"/>
          <p:cNvSpPr txBox="1"/>
          <p:nvPr/>
        </p:nvSpPr>
        <p:spPr>
          <a:xfrm>
            <a:off x="1175504" y="1144099"/>
            <a:ext cx="10817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Em có biết Những cách nào để di chuyển con trỏ nhập văn bản tới vị trí mới trong văn bản?</a:t>
            </a:r>
            <a:endParaRPr sz="1800"/>
          </a:p>
          <a:p>
            <a:pPr indent="-539750" lvl="0" marL="5143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Sử dụng </a:t>
            </a:r>
            <a:r>
              <a:rPr b="1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kích đến vị trí muốn di chuyển </a:t>
            </a:r>
            <a:endParaRPr sz="1800"/>
          </a:p>
          <a:p>
            <a:pPr indent="-539750" lvl="0" marL="5143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Sử dụng </a:t>
            </a:r>
            <a:r>
              <a:rPr b="1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cửa sổ Navigation Pane</a:t>
            </a: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Home 🡪Find</a:t>
            </a:r>
            <a:endParaRPr sz="1800"/>
          </a:p>
          <a:p>
            <a:pPr indent="-539750" lvl="0" marL="5143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"/>
              <a:buAutoNum type="arabicPeriod"/>
            </a:pP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Sử dụng </a:t>
            </a:r>
            <a:r>
              <a:rPr b="1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thanh cuộn</a:t>
            </a:r>
            <a:r>
              <a:rPr b="0" i="0" lang="en-US" sz="3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/>
          </a:p>
          <a:p>
            <a:pPr indent="-482600" lvl="7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Nhấp chuột vào mũi tên trên thanh cuộn để di chuyển hộp cuộn lên, xuống hoặc sang trái, sang phải </a:t>
            </a:r>
            <a:endParaRPr sz="1800"/>
          </a:p>
          <a:p>
            <a:pPr indent="-482600" lvl="4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Nhấp chuột vào mũi tên ở một trong hai phía của hộp cuộn </a:t>
            </a:r>
            <a:endParaRPr sz="1800"/>
          </a:p>
          <a:p>
            <a:pPr indent="-482600" lvl="4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Kéo hộp cuộn</a:t>
            </a:r>
            <a:endParaRPr b="0" i="0" sz="32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advTm="39940"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6"/>
          <p:cNvGrpSpPr/>
          <p:nvPr/>
        </p:nvGrpSpPr>
        <p:grpSpPr>
          <a:xfrm>
            <a:off x="1342103" y="121763"/>
            <a:ext cx="10279025" cy="565765"/>
            <a:chOff x="2706347" y="-57421"/>
            <a:chExt cx="9140100" cy="561759"/>
          </a:xfrm>
        </p:grpSpPr>
        <p:sp>
          <p:nvSpPr>
            <p:cNvPr id="491" name="Google Shape;491;p6"/>
            <p:cNvSpPr txBox="1"/>
            <p:nvPr/>
          </p:nvSpPr>
          <p:spPr>
            <a:xfrm>
              <a:off x="2706347" y="-57421"/>
              <a:ext cx="9140100" cy="4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2: Sử dụng các phím tắt để di chuyển xung quanh văn bản </a:t>
              </a:r>
              <a:endParaRPr b="1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824624" y="450338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217470" y="1535591"/>
            <a:ext cx="3628417" cy="294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Ký tự tiếp theo  </a:t>
            </a:r>
            <a:r>
              <a:rPr lang="en-US" sz="1900">
                <a:solidFill>
                  <a:srgbClr val="000099"/>
                </a:solidFill>
              </a:rPr>
              <a:t>→</a:t>
            </a:r>
            <a:r>
              <a:rPr b="0" i="0" lang="en-US" sz="19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Ký tự trước đó  </a:t>
            </a:r>
            <a:r>
              <a:rPr lang="en-US" sz="1900">
                <a:solidFill>
                  <a:srgbClr val="000099"/>
                </a:solidFill>
              </a:rPr>
              <a:t>←</a:t>
            </a:r>
            <a:r>
              <a:rPr b="0" i="0" lang="en-US" sz="19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Từ tiếp theo 	 Ctrl + </a:t>
            </a:r>
            <a:r>
              <a:rPr lang="en-US" sz="1900">
                <a:solidFill>
                  <a:srgbClr val="000099"/>
                </a:solidFill>
              </a:rPr>
              <a:t>→</a:t>
            </a:r>
            <a:r>
              <a:rPr b="0" i="0" lang="en-US" sz="19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Từ trước đó 	 Ctrl + </a:t>
            </a:r>
            <a:r>
              <a:rPr lang="en-US" sz="1900">
                <a:solidFill>
                  <a:srgbClr val="000099"/>
                </a:solidFill>
              </a:rPr>
              <a:t>←</a:t>
            </a:r>
            <a:r>
              <a:rPr b="0" i="0" lang="en-US" sz="19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Bắt đầu dòng 	 Home </a:t>
            </a:r>
            <a:endParaRPr b="0" i="0" sz="19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Kết thúc dòng 	 End </a:t>
            </a:r>
            <a:endParaRPr b="0" i="0" sz="19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Bắt đầu tài liệu Ctrl + Home </a:t>
            </a:r>
            <a:endParaRPr b="0" i="0" sz="19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4288329" y="3786712"/>
            <a:ext cx="4118251" cy="294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Dòng tiếp theo 	↓</a:t>
            </a:r>
            <a:endParaRPr b="0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Dòng trước 		↑</a:t>
            </a:r>
            <a:endParaRPr b="0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Đoạn tiếp theo 	Ctrl + ↓ </a:t>
            </a:r>
            <a:endParaRPr b="0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Đoạn trước 		Ctrl + ↑</a:t>
            </a:r>
            <a:endParaRPr b="0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Màn hình tiếp theo 	Pg Dn </a:t>
            </a:r>
            <a:endParaRPr b="0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Màn hình trước 	Pg Up </a:t>
            </a:r>
            <a:endParaRPr b="0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Kết thúc tài liệu 	Ctrl + End</a:t>
            </a:r>
            <a:endParaRPr b="0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3946" y="1264475"/>
            <a:ext cx="8920684" cy="22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"/>
          <p:cNvSpPr/>
          <p:nvPr/>
        </p:nvSpPr>
        <p:spPr>
          <a:xfrm>
            <a:off x="9467850" y="3143250"/>
            <a:ext cx="438150" cy="3048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"/>
          <p:cNvSpPr/>
          <p:nvPr/>
        </p:nvSpPr>
        <p:spPr>
          <a:xfrm>
            <a:off x="8569015" y="3135206"/>
            <a:ext cx="438150" cy="3048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"/>
          <p:cNvSpPr/>
          <p:nvPr/>
        </p:nvSpPr>
        <p:spPr>
          <a:xfrm>
            <a:off x="8110748" y="3149168"/>
            <a:ext cx="438150" cy="3048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"/>
          <p:cNvSpPr/>
          <p:nvPr/>
        </p:nvSpPr>
        <p:spPr>
          <a:xfrm>
            <a:off x="10524180" y="1654748"/>
            <a:ext cx="540060" cy="33080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"/>
          <p:cNvSpPr/>
          <p:nvPr/>
        </p:nvSpPr>
        <p:spPr>
          <a:xfrm>
            <a:off x="10524180" y="1985553"/>
            <a:ext cx="540060" cy="33080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"/>
          <p:cNvSpPr/>
          <p:nvPr/>
        </p:nvSpPr>
        <p:spPr>
          <a:xfrm>
            <a:off x="8973261" y="3138838"/>
            <a:ext cx="438150" cy="3048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"/>
          <p:cNvSpPr/>
          <p:nvPr/>
        </p:nvSpPr>
        <p:spPr>
          <a:xfrm>
            <a:off x="8981198" y="2773941"/>
            <a:ext cx="438150" cy="3048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"/>
          <p:cNvSpPr/>
          <p:nvPr/>
        </p:nvSpPr>
        <p:spPr>
          <a:xfrm>
            <a:off x="11058964" y="1981716"/>
            <a:ext cx="540060" cy="33080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"/>
          <p:cNvSpPr/>
          <p:nvPr/>
        </p:nvSpPr>
        <p:spPr>
          <a:xfrm>
            <a:off x="11061732" y="1627035"/>
            <a:ext cx="540060" cy="33080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5" name="Google Shape;505;p6"/>
          <p:cNvGrpSpPr/>
          <p:nvPr/>
        </p:nvGrpSpPr>
        <p:grpSpPr>
          <a:xfrm>
            <a:off x="10985719" y="5785064"/>
            <a:ext cx="1206281" cy="938752"/>
            <a:chOff x="2955023" y="2855911"/>
            <a:chExt cx="2041126" cy="2041126"/>
          </a:xfrm>
        </p:grpSpPr>
        <p:sp>
          <p:nvSpPr>
            <p:cNvPr id="506" name="Google Shape;506;p6"/>
            <p:cNvSpPr/>
            <p:nvPr/>
          </p:nvSpPr>
          <p:spPr>
            <a:xfrm>
              <a:off x="3117231" y="3018119"/>
              <a:ext cx="1716710" cy="1716710"/>
            </a:xfrm>
            <a:prstGeom prst="donut">
              <a:avLst>
                <a:gd fmla="val 7139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7" name="Google Shape;507;p6"/>
            <p:cNvGrpSpPr/>
            <p:nvPr/>
          </p:nvGrpSpPr>
          <p:grpSpPr>
            <a:xfrm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08" name="Google Shape;508;p6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6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0" name="Google Shape;510;p6"/>
            <p:cNvGrpSpPr/>
            <p:nvPr/>
          </p:nvGrpSpPr>
          <p:grpSpPr>
            <a:xfrm rot="54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1" name="Google Shape;511;p6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6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3" name="Google Shape;513;p6"/>
            <p:cNvGrpSpPr/>
            <p:nvPr/>
          </p:nvGrpSpPr>
          <p:grpSpPr>
            <a:xfrm rot="18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4" name="Google Shape;514;p6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6" name="Google Shape;516;p6"/>
            <p:cNvGrpSpPr/>
            <p:nvPr/>
          </p:nvGrpSpPr>
          <p:grpSpPr>
            <a:xfrm rot="36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7" name="Google Shape;517;p6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9" name="Google Shape;519;p6"/>
            <p:cNvGrpSpPr/>
            <p:nvPr/>
          </p:nvGrpSpPr>
          <p:grpSpPr>
            <a:xfrm rot="72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20" name="Google Shape;520;p6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p6"/>
            <p:cNvGrpSpPr/>
            <p:nvPr/>
          </p:nvGrpSpPr>
          <p:grpSpPr>
            <a:xfrm rot="90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23" name="Google Shape;523;p6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fmla="val 25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5" name="Google Shape;525;p6"/>
            <p:cNvSpPr/>
            <p:nvPr/>
          </p:nvSpPr>
          <p:spPr>
            <a:xfrm>
              <a:off x="3269172" y="3175844"/>
              <a:ext cx="1408186" cy="140818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76200">
              <a:solidFill>
                <a:srgbClr val="1E4E7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advTm="5197000"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D6EE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"/>
          <p:cNvSpPr/>
          <p:nvPr/>
        </p:nvSpPr>
        <p:spPr>
          <a:xfrm>
            <a:off x="2862408" y="1655697"/>
            <a:ext cx="8300799" cy="54000"/>
          </a:xfrm>
          <a:prstGeom prst="rect">
            <a:avLst/>
          </a:prstGeom>
          <a:gradFill>
            <a:gsLst>
              <a:gs pos="0">
                <a:srgbClr val="FFFFFF"/>
              </a:gs>
              <a:gs pos="17000">
                <a:srgbClr val="FFFFFF"/>
              </a:gs>
              <a:gs pos="100000">
                <a:srgbClr val="4472C3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9"/>
          <p:cNvSpPr/>
          <p:nvPr/>
        </p:nvSpPr>
        <p:spPr>
          <a:xfrm>
            <a:off x="3034106" y="762000"/>
            <a:ext cx="612379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 CẦN GHI NHỚ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9"/>
          <p:cNvSpPr txBox="1"/>
          <p:nvPr/>
        </p:nvSpPr>
        <p:spPr>
          <a:xfrm>
            <a:off x="959839" y="2278927"/>
            <a:ext cx="10622700" cy="3046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Có thể di chuyển xung quanh văn bản bằng cách:</a:t>
            </a:r>
            <a:endParaRPr/>
          </a:p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Sử dụng chuột;</a:t>
            </a:r>
            <a:endParaRPr/>
          </a:p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Sử dụng các phím tắt trên bàn phím.</a:t>
            </a:r>
            <a:endParaRPr b="0" i="0" sz="3200" u="none" cap="none" strike="noStrik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advTm="49900" spd="slow" p14:dur="8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0"/>
          <p:cNvPicPr preferRelativeResize="0"/>
          <p:nvPr/>
        </p:nvPicPr>
        <p:blipFill rotWithShape="1">
          <a:blip r:embed="rId3">
            <a:alphaModFix/>
          </a:blip>
          <a:srcRect b="0" l="0" r="0" t="3555"/>
          <a:stretch/>
        </p:blipFill>
        <p:spPr>
          <a:xfrm>
            <a:off x="0" y="-1"/>
            <a:ext cx="12192000" cy="734012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0"/>
          <p:cNvSpPr txBox="1"/>
          <p:nvPr>
            <p:ph type="title"/>
          </p:nvPr>
        </p:nvSpPr>
        <p:spPr>
          <a:xfrm>
            <a:off x="795887" y="143916"/>
            <a:ext cx="104832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Định hướng, kết nối bài học tiếp theo: 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0"/>
          <p:cNvSpPr/>
          <p:nvPr>
            <p:ph idx="1" type="body"/>
          </p:nvPr>
        </p:nvSpPr>
        <p:spPr>
          <a:xfrm>
            <a:off x="891913" y="2045232"/>
            <a:ext cx="10252337" cy="3098268"/>
          </a:xfrm>
          <a:prstGeom prst="roundRect">
            <a:avLst>
              <a:gd fmla="val 16667" name="adj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1. Ôn bài và thực hành các thao tác đã học trong bài (nếu có máy tính)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2. Đọc nội dung bài tiếp theo: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Làm việc với các Đoạn văn bản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(SGK trang 51-52)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2021-11-07T11:14:20Z</dcterms:created>
</cp:coreProperties>
</file>