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24" r:id="rId2"/>
  </p:sldMasterIdLst>
  <p:notesMasterIdLst>
    <p:notesMasterId r:id="rId21"/>
  </p:notesMasterIdLst>
  <p:sldIdLst>
    <p:sldId id="263" r:id="rId3"/>
    <p:sldId id="283" r:id="rId4"/>
    <p:sldId id="284" r:id="rId5"/>
    <p:sldId id="310" r:id="rId6"/>
    <p:sldId id="351" r:id="rId7"/>
    <p:sldId id="352" r:id="rId8"/>
    <p:sldId id="364" r:id="rId9"/>
    <p:sldId id="361" r:id="rId10"/>
    <p:sldId id="360" r:id="rId11"/>
    <p:sldId id="365" r:id="rId12"/>
    <p:sldId id="362" r:id="rId13"/>
    <p:sldId id="363" r:id="rId14"/>
    <p:sldId id="336" r:id="rId15"/>
    <p:sldId id="331" r:id="rId16"/>
    <p:sldId id="367" r:id="rId17"/>
    <p:sldId id="368" r:id="rId18"/>
    <p:sldId id="356" r:id="rId19"/>
    <p:sldId id="359" r:id="rId20"/>
  </p:sldIdLst>
  <p:sldSz cx="12192000" cy="6858000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hần 3 - Cuộc sống trực tuyến" id="{62BBD8A1-93A1-4716-890A-20E78BCDF832}">
          <p14:sldIdLst>
            <p14:sldId id="263"/>
            <p14:sldId id="283"/>
            <p14:sldId id="284"/>
            <p14:sldId id="310"/>
            <p14:sldId id="351"/>
            <p14:sldId id="352"/>
            <p14:sldId id="364"/>
            <p14:sldId id="361"/>
            <p14:sldId id="360"/>
            <p14:sldId id="365"/>
            <p14:sldId id="362"/>
            <p14:sldId id="363"/>
            <p14:sldId id="336"/>
            <p14:sldId id="331"/>
            <p14:sldId id="367"/>
            <p14:sldId id="368"/>
            <p14:sldId id="356"/>
            <p14:sldId id="3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DBA"/>
    <a:srgbClr val="353535"/>
    <a:srgbClr val="33A3DC"/>
    <a:srgbClr val="23A5BB"/>
    <a:srgbClr val="67B458"/>
    <a:srgbClr val="FF9830"/>
    <a:srgbClr val="3ECFA0"/>
    <a:srgbClr val="4BD88A"/>
    <a:srgbClr val="EA7E7E"/>
    <a:srgbClr val="41B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434" autoAdjust="0"/>
  </p:normalViewPr>
  <p:slideViewPr>
    <p:cSldViewPr snapToGrid="0">
      <p:cViewPr varScale="1">
        <p:scale>
          <a:sx n="75" d="100"/>
          <a:sy n="75" d="100"/>
        </p:scale>
        <p:origin x="302" y="62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FCE5D-CA8F-4F64-970C-1893990B6229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92DDC-5723-4348-B74C-D46FE223E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5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hủ Đề - Mục tiêu chủ đ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2980" y="262439"/>
            <a:ext cx="1289022" cy="1327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758643" y="579185"/>
            <a:ext cx="1764536" cy="1010754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3517905" y="460004"/>
            <a:ext cx="4157131" cy="1475193"/>
            <a:chOff x="3634320" y="261051"/>
            <a:chExt cx="4157131" cy="1475193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4" cstate="screen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81730"/>
            <a:stretch/>
          </p:blipFill>
          <p:spPr>
            <a:xfrm>
              <a:off x="4095749" y="261051"/>
              <a:ext cx="3695702" cy="34104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rcRect t="40212"/>
            <a:stretch/>
          </p:blipFill>
          <p:spPr>
            <a:xfrm>
              <a:off x="3634320" y="620207"/>
              <a:ext cx="3695702" cy="11160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64788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8_Tiêu Đề Bài 1-Quyển 3-Intern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65759" y="-15913"/>
            <a:ext cx="1943100" cy="205702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325088" y="115342"/>
            <a:ext cx="1502698" cy="211871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454036" y="4523280"/>
            <a:ext cx="2373750" cy="190125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20976" y="5023060"/>
            <a:ext cx="1232666" cy="123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57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- Phan 2-Chủ đề A-Bài 1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3385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UTM Duepuntozero" panose="02040603050506020204" pitchFamily="18" charset="0"/>
              </a:rPr>
              <a:t>Chủ</a:t>
            </a:r>
            <a:r>
              <a:rPr lang="en-US" baseline="0">
                <a:latin typeface="UTM Duepuntozero" panose="02040603050506020204" pitchFamily="18" charset="0"/>
              </a:rPr>
              <a:t> đề A</a:t>
            </a:r>
            <a:r>
              <a:rPr lang="en-US">
                <a:latin typeface="UTM Duepuntozero" panose="02040603050506020204" pitchFamily="18" charset="0"/>
              </a:rPr>
              <a:t>. Internet và truyền thông số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5535370" y="161842"/>
            <a:ext cx="6656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UTM Duepuntozero" panose="02040603050506020204" pitchFamily="18" charset="0"/>
              </a:defRPr>
            </a:lvl1pPr>
          </a:lstStyle>
          <a:p>
            <a:pPr>
              <a:spcBef>
                <a:spcPts val="600"/>
              </a:spcBef>
              <a:spcAft>
                <a:spcPts val="600"/>
              </a:spcAft>
              <a:tabLst>
                <a:tab pos="4749165" algn="l"/>
              </a:tabLst>
            </a:pP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2: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Tớ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liên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lạc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mọi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ở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khắp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mọi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nơi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trên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thế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giới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86975" y="5597612"/>
            <a:ext cx="1600200" cy="82524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8818" y="5265259"/>
            <a:ext cx="2335746" cy="1489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873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-Bài 8- Phan 2-Chủ đề B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3385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UTM Duepuntozero" panose="02040603050506020204" pitchFamily="18" charset="0"/>
              </a:rPr>
              <a:t>Chủ</a:t>
            </a:r>
            <a:r>
              <a:rPr lang="en-US" baseline="0">
                <a:latin typeface="UTM Duepuntozero" panose="02040603050506020204" pitchFamily="18" charset="0"/>
              </a:rPr>
              <a:t> đề A</a:t>
            </a:r>
            <a:r>
              <a:rPr lang="en-US">
                <a:latin typeface="UTM Duepuntozero" panose="02040603050506020204" pitchFamily="18" charset="0"/>
              </a:rPr>
              <a:t>. Internet và truyền thông số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5908151" y="161842"/>
            <a:ext cx="5402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UTM Duepuntozero" panose="02040603050506020204" pitchFamily="18" charset="0"/>
              </a:defRPr>
            </a:lvl1pPr>
          </a:lstStyle>
          <a:p>
            <a:pPr lvl="0"/>
            <a:r>
              <a:rPr lang="en-US" dirty="0" err="1"/>
              <a:t>Bài</a:t>
            </a:r>
            <a:r>
              <a:rPr lang="en-US" baseline="0" dirty="0"/>
              <a:t> 2</a:t>
            </a:r>
            <a:r>
              <a:rPr lang="vi-VN" dirty="0"/>
              <a:t>. Tớ liên lạc được với mọi người ở khắp mọi nơi trên thế giới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6">
                <a:lumMod val="7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10139" y="5094603"/>
            <a:ext cx="2600794" cy="16933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77425" y="5425844"/>
            <a:ext cx="1943100" cy="1030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235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hủ Đề - Mục tiêu chủ đ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2980" y="262439"/>
            <a:ext cx="1289022" cy="1327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758643" y="579185"/>
            <a:ext cx="1764536" cy="1010754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3517905" y="460004"/>
            <a:ext cx="4157131" cy="1475193"/>
            <a:chOff x="3634320" y="261051"/>
            <a:chExt cx="4157131" cy="1475193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4" cstate="screen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81730"/>
            <a:stretch/>
          </p:blipFill>
          <p:spPr>
            <a:xfrm>
              <a:off x="4095749" y="261051"/>
              <a:ext cx="3695702" cy="34104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rcRect t="40212"/>
            <a:stretch/>
          </p:blipFill>
          <p:spPr>
            <a:xfrm>
              <a:off x="3634320" y="620207"/>
              <a:ext cx="3695702" cy="11160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4451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8_Tiêu Đề Bài 1-Quyển 3-Intern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65759" y="-15913"/>
            <a:ext cx="1943100" cy="205702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325088" y="115342"/>
            <a:ext cx="1502698" cy="211871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454036" y="4523280"/>
            <a:ext cx="2373750" cy="190125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20976" y="5023060"/>
            <a:ext cx="1232666" cy="123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265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- Phan 2-Chủ đề A-Bài 1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3385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UTM Duepuntozero" panose="02040603050506020204" pitchFamily="18" charset="0"/>
              </a:rPr>
              <a:t>Chủ</a:t>
            </a:r>
            <a:r>
              <a:rPr lang="en-US" baseline="0">
                <a:latin typeface="UTM Duepuntozero" panose="02040603050506020204" pitchFamily="18" charset="0"/>
              </a:rPr>
              <a:t> đề A</a:t>
            </a:r>
            <a:r>
              <a:rPr lang="en-US">
                <a:latin typeface="UTM Duepuntozero" panose="02040603050506020204" pitchFamily="18" charset="0"/>
              </a:rPr>
              <a:t>. Internet và truyền thông số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394104" y="178503"/>
            <a:ext cx="3347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UTM Duepuntozero" panose="02040603050506020204" pitchFamily="18" charset="0"/>
              </a:defRPr>
            </a:lvl1pPr>
          </a:lstStyle>
          <a:p>
            <a:pPr lvl="0"/>
            <a:r>
              <a:rPr lang="en-US"/>
              <a:t>Bài 1</a:t>
            </a:r>
            <a:r>
              <a:rPr lang="vi-VN"/>
              <a:t>. Thế giới Internet thật là rộng lớn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86975" y="5597612"/>
            <a:ext cx="1600200" cy="82524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8818" y="5265259"/>
            <a:ext cx="2335746" cy="1489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531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-Bài 8- Phan 2-Chủ đề B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3385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UTM Duepuntozero" panose="02040603050506020204" pitchFamily="18" charset="0"/>
              </a:rPr>
              <a:t>Chủ</a:t>
            </a:r>
            <a:r>
              <a:rPr lang="en-US" baseline="0">
                <a:latin typeface="UTM Duepuntozero" panose="02040603050506020204" pitchFamily="18" charset="0"/>
              </a:rPr>
              <a:t> đề A</a:t>
            </a:r>
            <a:r>
              <a:rPr lang="en-US">
                <a:latin typeface="UTM Duepuntozero" panose="02040603050506020204" pitchFamily="18" charset="0"/>
              </a:rPr>
              <a:t>. Internet và truyền thông số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162675" y="161842"/>
            <a:ext cx="5402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UTM Duepuntozero" panose="02040603050506020204" pitchFamily="18" charset="0"/>
              </a:defRPr>
            </a:lvl1pPr>
          </a:lstStyle>
          <a:p>
            <a:pPr lvl="0"/>
            <a:r>
              <a:rPr lang="en-US"/>
              <a:t>Bài</a:t>
            </a:r>
            <a:r>
              <a:rPr lang="en-US" baseline="0"/>
              <a:t> 2</a:t>
            </a:r>
            <a:r>
              <a:rPr lang="vi-VN"/>
              <a:t>. Tớ liên lạc được với mọi người ở khắp mọi nơi trên thế giới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6">
                <a:lumMod val="7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10139" y="5094603"/>
            <a:ext cx="2600794" cy="16933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77425" y="5425844"/>
            <a:ext cx="1943100" cy="1030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358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Báo hiệu Bài tậ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BD2B39-EB6D-4221-8FBC-AEF76462664C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980" y="262439"/>
            <a:ext cx="1289022" cy="1327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758643" y="579185"/>
            <a:ext cx="1764536" cy="101075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1000" y="1044000"/>
            <a:ext cx="7470001" cy="477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7025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47BD2B39-EB6D-4221-8FBC-AEF76462664C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372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02" r:id="rId2"/>
    <p:sldLayoutId id="2147483719" r:id="rId3"/>
    <p:sldLayoutId id="2147483720" r:id="rId4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47BD2B39-EB6D-4221-8FBC-AEF76462664C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2400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>
                <a:solidFill>
                  <a:srgbClr val="099BDD"/>
                </a:solidFill>
                <a:latin typeface="UTM Duepuntozero"/>
              </a:rPr>
              <a:t>CUỘC SỐNG TRỰC TUYẾN</a:t>
            </a:r>
            <a:endParaRPr lang="en-US" sz="4000">
              <a:latin typeface="UTM Duepuntozero" panose="020406030505060202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000">
                <a:latin typeface="UTM Duepuntozero" panose="02040603050506020204" pitchFamily="18" charset="0"/>
              </a:rPr>
              <a:t>CHỦ ĐỀ A. INTERNET VÀ TRUYỀN THÔNG SỐ</a:t>
            </a:r>
          </a:p>
        </p:txBody>
      </p:sp>
    </p:spTree>
    <p:extLst>
      <p:ext uri="{BB962C8B-B14F-4D97-AF65-F5344CB8AC3E}">
        <p14:creationId xmlns:p14="http://schemas.microsoft.com/office/powerpoint/2010/main" val="29819686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E4BA687-59EF-E59B-841B-C297CB98F3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8503" y="2090057"/>
            <a:ext cx="9784733" cy="1567544"/>
          </a:xfrm>
        </p:spPr>
        <p:txBody>
          <a:bodyPr>
            <a:normAutofit/>
          </a:bodyPr>
          <a:lstStyle/>
          <a:p>
            <a:pPr algn="ctr"/>
            <a:r>
              <a:rPr lang="en-GB" sz="4400" b="1" dirty="0">
                <a:solidFill>
                  <a:srgbClr val="0070C0"/>
                </a:solidFill>
              </a:rPr>
              <a:t>THỰC HÀNH</a:t>
            </a:r>
          </a:p>
          <a:p>
            <a:pPr algn="ctr"/>
            <a:r>
              <a:rPr lang="en-GB" sz="4400" b="1" dirty="0">
                <a:solidFill>
                  <a:srgbClr val="0070C0"/>
                </a:solidFill>
              </a:rPr>
              <a:t>TẠO MỘT GHI CHÚ</a:t>
            </a:r>
          </a:p>
        </p:txBody>
      </p:sp>
    </p:spTree>
    <p:extLst>
      <p:ext uri="{BB962C8B-B14F-4D97-AF65-F5344CB8AC3E}">
        <p14:creationId xmlns:p14="http://schemas.microsoft.com/office/powerpoint/2010/main" val="569451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5E40D12-B828-3152-23F7-F6313CAE3474}"/>
              </a:ext>
            </a:extLst>
          </p:cNvPr>
          <p:cNvSpPr txBox="1"/>
          <p:nvPr/>
        </p:nvSpPr>
        <p:spPr>
          <a:xfrm>
            <a:off x="426720" y="2605187"/>
            <a:ext cx="656238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Quan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sát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hình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biết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đâu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thư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mục</a:t>
            </a:r>
            <a:endParaRPr lang="en-GB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1AC372-909C-BF15-6DD4-E80E596966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9102" y="717788"/>
            <a:ext cx="2919864" cy="5978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57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0A9F297-0458-AFC3-5117-9B1F615EE7E2}"/>
              </a:ext>
            </a:extLst>
          </p:cNvPr>
          <p:cNvSpPr txBox="1"/>
          <p:nvPr/>
        </p:nvSpPr>
        <p:spPr>
          <a:xfrm>
            <a:off x="734267" y="1404612"/>
            <a:ext cx="10520266" cy="29585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Tạo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thư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mục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để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phân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loại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Email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vào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nhóm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riêng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biệt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Email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sẽ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còn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nằm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lẫn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lộn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nhau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nữa</a:t>
            </a:r>
            <a:endParaRPr lang="en-GB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Thẻ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Folder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phép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tất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cả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quản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trị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thư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mục</a:t>
            </a:r>
            <a:endParaRPr lang="en-GB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B3663A-59F6-4E3F-8890-EDD59FC149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707" y="4897120"/>
            <a:ext cx="11757164" cy="183215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F031332-2754-4C63-0AD8-9C69228A727B}"/>
              </a:ext>
            </a:extLst>
          </p:cNvPr>
          <p:cNvSpPr txBox="1"/>
          <p:nvPr/>
        </p:nvSpPr>
        <p:spPr>
          <a:xfrm>
            <a:off x="545841" y="765996"/>
            <a:ext cx="609289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*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sz="2800" b="1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hẻ</a:t>
            </a:r>
            <a:r>
              <a:rPr lang="en-US" sz="2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Folder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41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831" y="2104466"/>
            <a:ext cx="11844337" cy="174617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lạc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khắp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nơi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Tuần</a:t>
            </a:r>
            <a:r>
              <a:rPr lang="en-GB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11: TẠO VÀ GỬI THƯ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3BF577-9EBC-B2AF-7F0B-5032C0F070F3}"/>
              </a:ext>
            </a:extLst>
          </p:cNvPr>
          <p:cNvSpPr txBox="1"/>
          <p:nvPr/>
        </p:nvSpPr>
        <p:spPr>
          <a:xfrm>
            <a:off x="1124337" y="4379463"/>
            <a:ext cx="923264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/>
              <a:t>-	Biết các bước tạo và gửi một bản thư điện tử</a:t>
            </a:r>
          </a:p>
          <a:p>
            <a:r>
              <a:rPr lang="vi-VN" sz="3200" dirty="0"/>
              <a:t>-	Biết cách tạo một bản thư điện tử mới</a:t>
            </a:r>
          </a:p>
        </p:txBody>
      </p:sp>
    </p:spTree>
    <p:extLst>
      <p:ext uri="{BB962C8B-B14F-4D97-AF65-F5344CB8AC3E}">
        <p14:creationId xmlns:p14="http://schemas.microsoft.com/office/powerpoint/2010/main" val="21777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7F523A-77D0-0956-DD46-ED6956271942}"/>
              </a:ext>
            </a:extLst>
          </p:cNvPr>
          <p:cNvSpPr txBox="1"/>
          <p:nvPr/>
        </p:nvSpPr>
        <p:spPr>
          <a:xfrm>
            <a:off x="3454400" y="926975"/>
            <a:ext cx="5648960" cy="646986"/>
          </a:xfrm>
          <a:prstGeom prst="round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TM Duepuntozero"/>
                <a:ea typeface="+mn-ea"/>
                <a:cs typeface="+mn-cs"/>
              </a:rPr>
              <a:t>ÔN TẬP KIẾN THỨC CŨ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780A18-A640-11B8-5232-48B8E5056B1B}"/>
              </a:ext>
            </a:extLst>
          </p:cNvPr>
          <p:cNvSpPr txBox="1"/>
          <p:nvPr/>
        </p:nvSpPr>
        <p:spPr>
          <a:xfrm>
            <a:off x="762000" y="1998211"/>
            <a:ext cx="11216640" cy="752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>
                <a:solidFill>
                  <a:schemeClr val="bg1"/>
                </a:solidFill>
              </a:rPr>
              <a:t>Công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dụng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của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thẻ</a:t>
            </a:r>
            <a:r>
              <a:rPr lang="en-US" sz="3200" dirty="0">
                <a:solidFill>
                  <a:schemeClr val="bg1"/>
                </a:solidFill>
              </a:rPr>
              <a:t> Tasks, Notes </a:t>
            </a:r>
            <a:r>
              <a:rPr lang="en-US" sz="3200" dirty="0" err="1">
                <a:solidFill>
                  <a:schemeClr val="bg1"/>
                </a:solidFill>
              </a:rPr>
              <a:t>và</a:t>
            </a:r>
            <a:r>
              <a:rPr lang="en-US" sz="3200" dirty="0">
                <a:solidFill>
                  <a:schemeClr val="bg1"/>
                </a:solidFill>
              </a:rPr>
              <a:t> Folders list </a:t>
            </a:r>
            <a:r>
              <a:rPr lang="en-US" sz="3200" dirty="0" err="1">
                <a:solidFill>
                  <a:schemeClr val="bg1"/>
                </a:solidFill>
              </a:rPr>
              <a:t>trong</a:t>
            </a:r>
            <a:r>
              <a:rPr lang="en-US" sz="3200" dirty="0">
                <a:solidFill>
                  <a:schemeClr val="bg1"/>
                </a:solidFill>
              </a:rPr>
              <a:t> Outlook</a:t>
            </a:r>
            <a:endParaRPr kumimoji="0" lang="en-GB" sz="4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Kiểm tra bài cũ Pick a name trong ClassPoint | Tinh hoa Công ...">
            <a:extLst>
              <a:ext uri="{FF2B5EF4-FFF2-40B4-BE49-F238E27FC236}">
                <a16:creationId xmlns:a16="http://schemas.microsoft.com/office/drawing/2014/main" id="{82E79D01-2CB0-125C-DFBA-893584D27A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620" y="3768671"/>
            <a:ext cx="2311400" cy="231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028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Ảnh Làm Việc Nhóm Đẹp, Chuyên Nghiệp, Ấn Tượng Nhất">
            <a:extLst>
              <a:ext uri="{FF2B5EF4-FFF2-40B4-BE49-F238E27FC236}">
                <a16:creationId xmlns:a16="http://schemas.microsoft.com/office/drawing/2014/main" id="{450E0971-20A0-B5F0-CD4A-D005F1F6D8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607" t="31853" r="17803" b="24057"/>
          <a:stretch/>
        </p:blipFill>
        <p:spPr bwMode="auto">
          <a:xfrm>
            <a:off x="10036686" y="609007"/>
            <a:ext cx="2274583" cy="1604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86EA5FC-5715-8163-A17E-38ED70F50340}"/>
              </a:ext>
            </a:extLst>
          </p:cNvPr>
          <p:cNvSpPr txBox="1"/>
          <p:nvPr/>
        </p:nvSpPr>
        <p:spPr>
          <a:xfrm>
            <a:off x="1000432" y="2213113"/>
            <a:ext cx="101911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err="1">
                <a:solidFill>
                  <a:schemeClr val="bg1"/>
                </a:solidFill>
              </a:rPr>
              <a:t>Nhắc</a:t>
            </a:r>
            <a:r>
              <a:rPr lang="en-GB" sz="4800" b="1" dirty="0">
                <a:solidFill>
                  <a:schemeClr val="bg1"/>
                </a:solidFill>
              </a:rPr>
              <a:t> </a:t>
            </a:r>
            <a:r>
              <a:rPr lang="en-GB" sz="4800" b="1" dirty="0" err="1">
                <a:solidFill>
                  <a:schemeClr val="bg1"/>
                </a:solidFill>
              </a:rPr>
              <a:t>lại</a:t>
            </a:r>
            <a:r>
              <a:rPr lang="en-GB" sz="4800" b="1" dirty="0">
                <a:solidFill>
                  <a:schemeClr val="bg1"/>
                </a:solidFill>
              </a:rPr>
              <a:t> </a:t>
            </a:r>
            <a:r>
              <a:rPr lang="en-GB" sz="4800" b="1" dirty="0" err="1">
                <a:solidFill>
                  <a:schemeClr val="bg1"/>
                </a:solidFill>
              </a:rPr>
              <a:t>các</a:t>
            </a:r>
            <a:r>
              <a:rPr lang="en-GB" sz="4800" b="1" dirty="0">
                <a:solidFill>
                  <a:schemeClr val="bg1"/>
                </a:solidFill>
              </a:rPr>
              <a:t> </a:t>
            </a:r>
            <a:r>
              <a:rPr lang="en-GB" sz="4800" b="1" dirty="0" err="1">
                <a:solidFill>
                  <a:schemeClr val="bg1"/>
                </a:solidFill>
              </a:rPr>
              <a:t>bước</a:t>
            </a:r>
            <a:r>
              <a:rPr lang="en-GB" sz="4800" b="1" dirty="0">
                <a:solidFill>
                  <a:schemeClr val="bg1"/>
                </a:solidFill>
              </a:rPr>
              <a:t> </a:t>
            </a:r>
            <a:r>
              <a:rPr lang="en-GB" sz="4800" b="1" dirty="0" err="1">
                <a:solidFill>
                  <a:schemeClr val="bg1"/>
                </a:solidFill>
              </a:rPr>
              <a:t>gửi</a:t>
            </a:r>
            <a:r>
              <a:rPr lang="en-GB" sz="4800" b="1" dirty="0">
                <a:solidFill>
                  <a:schemeClr val="bg1"/>
                </a:solidFill>
              </a:rPr>
              <a:t> </a:t>
            </a:r>
            <a:r>
              <a:rPr lang="en-GB" sz="4800" b="1" dirty="0" err="1">
                <a:solidFill>
                  <a:schemeClr val="bg1"/>
                </a:solidFill>
              </a:rPr>
              <a:t>thư</a:t>
            </a:r>
            <a:r>
              <a:rPr lang="en-GB" sz="4800" b="1" dirty="0">
                <a:solidFill>
                  <a:schemeClr val="bg1"/>
                </a:solidFill>
              </a:rPr>
              <a:t> </a:t>
            </a:r>
            <a:r>
              <a:rPr lang="en-GB" sz="4800" b="1" dirty="0" err="1">
                <a:solidFill>
                  <a:schemeClr val="bg1"/>
                </a:solidFill>
              </a:rPr>
              <a:t>trên</a:t>
            </a:r>
            <a:r>
              <a:rPr lang="en-GB" sz="4800" b="1" dirty="0">
                <a:solidFill>
                  <a:schemeClr val="bg1"/>
                </a:solidFill>
              </a:rPr>
              <a:t> </a:t>
            </a:r>
            <a:r>
              <a:rPr lang="en-GB" sz="4800" b="1" dirty="0" err="1">
                <a:solidFill>
                  <a:schemeClr val="bg1"/>
                </a:solidFill>
              </a:rPr>
              <a:t>gmail</a:t>
            </a:r>
            <a:r>
              <a:rPr lang="en-GB" sz="4800" b="1" dirty="0">
                <a:solidFill>
                  <a:schemeClr val="bg1"/>
                </a:solidFill>
              </a:rPr>
              <a:t> </a:t>
            </a:r>
            <a:r>
              <a:rPr lang="en-GB" sz="4800" b="1" dirty="0" err="1">
                <a:solidFill>
                  <a:schemeClr val="bg1"/>
                </a:solidFill>
              </a:rPr>
              <a:t>và</a:t>
            </a:r>
            <a:r>
              <a:rPr lang="en-GB" sz="4800" b="1" dirty="0">
                <a:solidFill>
                  <a:schemeClr val="bg1"/>
                </a:solidFill>
              </a:rPr>
              <a:t> outlook?</a:t>
            </a:r>
          </a:p>
        </p:txBody>
      </p:sp>
    </p:spTree>
    <p:extLst>
      <p:ext uri="{BB962C8B-B14F-4D97-AF65-F5344CB8AC3E}">
        <p14:creationId xmlns:p14="http://schemas.microsoft.com/office/powerpoint/2010/main" val="3385751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08BAA9A-0D79-25BA-24E8-1783964B5E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893673" y="887599"/>
            <a:ext cx="7418728" cy="5082801"/>
          </a:xfrm>
          <a:prstGeom prst="roundRect">
            <a:avLst/>
          </a:prstGeom>
          <a:solidFill>
            <a:schemeClr val="tx2"/>
          </a:solidFill>
        </p:spPr>
        <p:txBody>
          <a:bodyPr>
            <a:normAutofit fontScale="85000" lnSpcReduction="20000"/>
          </a:bodyPr>
          <a:lstStyle/>
          <a:p>
            <a:pPr marL="0" lvl="1" indent="0" fontAlgn="base">
              <a:lnSpc>
                <a:spcPct val="115000"/>
              </a:lnSpc>
              <a:spcAft>
                <a:spcPts val="1000"/>
              </a:spcAft>
              <a:buSzPts val="1300"/>
              <a:buNone/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gửi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Gmail</a:t>
            </a:r>
            <a:endParaRPr lang="en-GB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B1: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mail.google.com</a:t>
            </a:r>
            <a:endParaRPr lang="en-GB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B2: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Soạn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endParaRPr lang="en-GB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B3: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email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endParaRPr lang="en-GB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B4: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endParaRPr lang="en-GB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B5: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endParaRPr lang="en-GB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B6: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endParaRPr lang="en-GB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1" indent="0" fontAlgn="base">
              <a:lnSpc>
                <a:spcPct val="115000"/>
              </a:lnSpc>
              <a:spcAft>
                <a:spcPts val="1000"/>
              </a:spcAft>
              <a:buSzPts val="1300"/>
              <a:buNone/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gửi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Outlook:</a:t>
            </a:r>
            <a:r>
              <a:rPr lang="en-GB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0" lvl="1" indent="0" fontAlgn="base">
              <a:lnSpc>
                <a:spcPct val="115000"/>
              </a:lnSpc>
              <a:spcAft>
                <a:spcPts val="1000"/>
              </a:spcAft>
              <a:buSzPts val="1300"/>
              <a:buNone/>
            </a:pPr>
            <a:r>
              <a:rPr lang="en-US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tương</a:t>
            </a: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tự</a:t>
            </a: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như</a:t>
            </a: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gửi</a:t>
            </a: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trên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gmail.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google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638733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17006B6-D5F1-02DA-02AC-0D39B6BEFF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64678" y="2401802"/>
            <a:ext cx="10244024" cy="172701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</a:pP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Tạo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bức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thư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gửi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bạn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em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nội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dung: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kể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về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kỉ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niệm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đáng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nhớ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nhất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em</a:t>
            </a:r>
            <a:endParaRPr lang="en-GB" sz="6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7218A5-CA81-948B-F215-189E5E0418F6}"/>
              </a:ext>
            </a:extLst>
          </p:cNvPr>
          <p:cNvSpPr txBox="1"/>
          <p:nvPr/>
        </p:nvSpPr>
        <p:spPr>
          <a:xfrm>
            <a:off x="397565" y="1000309"/>
            <a:ext cx="11396870" cy="82150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– NHÓM 2 HỌC SINH</a:t>
            </a:r>
          </a:p>
        </p:txBody>
      </p:sp>
    </p:spTree>
    <p:extLst>
      <p:ext uri="{BB962C8B-B14F-4D97-AF65-F5344CB8AC3E}">
        <p14:creationId xmlns:p14="http://schemas.microsoft.com/office/powerpoint/2010/main" val="3559157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B3FE462-2C92-CF16-33B0-86BF2EF452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03633" y="1184483"/>
            <a:ext cx="9784733" cy="777996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solidFill>
                  <a:schemeClr val="bg1"/>
                </a:solidFill>
              </a:rPr>
              <a:t>HƯỚNG DẪN VỀ NHÀ</a:t>
            </a:r>
          </a:p>
        </p:txBody>
      </p:sp>
      <p:pic>
        <p:nvPicPr>
          <p:cNvPr id="3074" name="Picture 2" descr="Biểu tượng bài tập về nhà Biểu tượng nuôi dạy con cái - png tải về - Miễn  phí trong suốt Màu Vàng png Tải về.">
            <a:extLst>
              <a:ext uri="{FF2B5EF4-FFF2-40B4-BE49-F238E27FC236}">
                <a16:creationId xmlns:a16="http://schemas.microsoft.com/office/drawing/2014/main" id="{95BCA164-8E4F-4631-8C9F-3844BF7DA5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667" b="90000" l="9889" r="90778">
                        <a14:foregroundMark x1="46778" y1="23556" x2="54333" y2="53778"/>
                        <a14:foregroundMark x1="64222" y1="30111" x2="77556" y2="51889"/>
                        <a14:foregroundMark x1="77556" y1="51889" x2="77556" y2="51889"/>
                        <a14:foregroundMark x1="15889" y1="18667" x2="15889" y2="31667"/>
                        <a14:foregroundMark x1="14111" y1="42333" x2="20222" y2="64000"/>
                        <a14:foregroundMark x1="24111" y1="77778" x2="41556" y2="79889"/>
                        <a14:foregroundMark x1="10444" y1="48111" x2="15667" y2="67000"/>
                        <a14:foregroundMark x1="12111" y1="70778" x2="15000" y2="81444"/>
                        <a14:foregroundMark x1="49889" y1="64778" x2="63444" y2="76111"/>
                        <a14:foregroundMark x1="33889" y1="60444" x2="36333" y2="61222"/>
                        <a14:foregroundMark x1="34111" y1="65889" x2="36778" y2="65889"/>
                        <a14:foregroundMark x1="36333" y1="54556" x2="37889" y2="54556"/>
                        <a14:foregroundMark x1="24556" y1="29778" x2="24556" y2="32556"/>
                        <a14:foregroundMark x1="62111" y1="24444" x2="82111" y2="27889"/>
                        <a14:foregroundMark x1="68111" y1="16556" x2="68556" y2="18667"/>
                        <a14:foregroundMark x1="87667" y1="30222" x2="87889" y2="47000"/>
                        <a14:foregroundMark x1="80667" y1="35556" x2="81444" y2="46111"/>
                        <a14:foregroundMark x1="70778" y1="48889" x2="72667" y2="62667"/>
                        <a14:foregroundMark x1="88556" y1="55111" x2="90778" y2="75111"/>
                        <a14:foregroundMark x1="90778" y1="75111" x2="89222" y2="82111"/>
                        <a14:foregroundMark x1="89222" y1="82111" x2="89222" y2="82111"/>
                        <a14:foregroundMark x1="56222" y1="74778" x2="54333" y2="40778"/>
                        <a14:foregroundMark x1="30444" y1="32889" x2="42444" y2="38111"/>
                        <a14:foregroundMark x1="26111" y1="14222" x2="31000" y2="22333"/>
                        <a14:foregroundMark x1="31000" y1="22333" x2="31000" y2="22333"/>
                        <a14:foregroundMark x1="18556" y1="13889" x2="15000" y2="18556"/>
                        <a14:foregroundMark x1="23444" y1="19111" x2="25667" y2="26778"/>
                        <a14:foregroundMark x1="21889" y1="43222" x2="38556" y2="44333"/>
                        <a14:foregroundMark x1="26000" y1="53778" x2="41889" y2="57444"/>
                        <a14:foregroundMark x1="42778" y1="28333" x2="49444" y2="49778"/>
                        <a14:foregroundMark x1="54000" y1="24333" x2="58111" y2="38667"/>
                        <a14:foregroundMark x1="59444" y1="22111" x2="61000" y2="36556"/>
                        <a14:foregroundMark x1="35667" y1="20444" x2="39333" y2="28556"/>
                        <a14:foregroundMark x1="10889" y1="22556" x2="13778" y2="15444"/>
                        <a14:foregroundMark x1="13778" y1="15444" x2="23333" y2="13000"/>
                        <a14:foregroundMark x1="23333" y1="13000" x2="42556" y2="23000"/>
                        <a14:foregroundMark x1="12556" y1="27556" x2="14778" y2="30556"/>
                        <a14:foregroundMark x1="10444" y1="22222" x2="12111" y2="30556"/>
                        <a14:foregroundMark x1="11333" y1="32111" x2="17556" y2="35000"/>
                        <a14:foregroundMark x1="19222" y1="35000" x2="25667" y2="38556"/>
                        <a14:foregroundMark x1="19222" y1="39556" x2="21222" y2="47444"/>
                        <a14:foregroundMark x1="21222" y1="47444" x2="21222" y2="47444"/>
                        <a14:foregroundMark x1="16333" y1="42556" x2="18889" y2="48444"/>
                        <a14:foregroundMark x1="19333" y1="49333" x2="20556" y2="55444"/>
                        <a14:foregroundMark x1="17111" y1="62333" x2="19667" y2="68889"/>
                        <a14:foregroundMark x1="17222" y1="70111" x2="26000" y2="72111"/>
                        <a14:foregroundMark x1="26000" y1="66667" x2="37000" y2="68889"/>
                        <a14:foregroundMark x1="27444" y1="65889" x2="38556" y2="65000"/>
                        <a14:foregroundMark x1="23667" y1="60000" x2="35556" y2="61444"/>
                        <a14:foregroundMark x1="35556" y1="61444" x2="42111" y2="60111"/>
                        <a14:foregroundMark x1="23667" y1="56778" x2="30778" y2="57444"/>
                        <a14:foregroundMark x1="22111" y1="50333" x2="34333" y2="52667"/>
                        <a14:foregroundMark x1="34333" y1="52667" x2="41000" y2="51889"/>
                        <a14:foregroundMark x1="23444" y1="48556" x2="32667" y2="48333"/>
                        <a14:foregroundMark x1="32667" y1="48333" x2="41667" y2="49000"/>
                        <a14:foregroundMark x1="23778" y1="63222" x2="33444" y2="62444"/>
                        <a14:foregroundMark x1="33444" y1="62444" x2="42000" y2="63000"/>
                        <a14:foregroundMark x1="42000" y1="63000" x2="42889" y2="63000"/>
                        <a14:foregroundMark x1="40111" y1="69667" x2="47778" y2="68333"/>
                        <a14:foregroundMark x1="47778" y1="68333" x2="49444" y2="68778"/>
                        <a14:foregroundMark x1="42778" y1="42667" x2="48889" y2="51667"/>
                        <a14:foregroundMark x1="48889" y1="51667" x2="49667" y2="71667"/>
                        <a14:foregroundMark x1="49667" y1="71667" x2="52778" y2="78111"/>
                        <a14:foregroundMark x1="52778" y1="78111" x2="52778" y2="78111"/>
                        <a14:foregroundMark x1="51889" y1="78556" x2="81444" y2="79222"/>
                        <a14:foregroundMark x1="68222" y1="75667" x2="80222" y2="76889"/>
                        <a14:foregroundMark x1="82111" y1="77222" x2="83333" y2="60444"/>
                        <a14:foregroundMark x1="83333" y1="60444" x2="80333" y2="45444"/>
                        <a14:foregroundMark x1="80333" y1="45444" x2="82111" y2="32000"/>
                        <a14:foregroundMark x1="77444" y1="30778" x2="79222" y2="72889"/>
                        <a14:foregroundMark x1="81556" y1="26667" x2="81556" y2="20333"/>
                        <a14:foregroundMark x1="78889" y1="23444" x2="74778" y2="19556"/>
                        <a14:foregroundMark x1="82333" y1="19889" x2="73444" y2="19000"/>
                        <a14:foregroundMark x1="63778" y1="19444" x2="55333" y2="20556"/>
                        <a14:foregroundMark x1="55333" y1="20556" x2="51667" y2="26889"/>
                        <a14:foregroundMark x1="51667" y1="26889" x2="59778" y2="58333"/>
                        <a14:foregroundMark x1="59778" y1="58333" x2="59667" y2="70111"/>
                        <a14:foregroundMark x1="51889" y1="24333" x2="55222" y2="19889"/>
                        <a14:foregroundMark x1="52667" y1="20889" x2="57000" y2="19444"/>
                        <a14:foregroundMark x1="52556" y1="20778" x2="54556" y2="20111"/>
                        <a14:foregroundMark x1="48667" y1="22667" x2="21778" y2="9667"/>
                        <a14:foregroundMark x1="21778" y1="9667" x2="15222" y2="13000"/>
                        <a14:foregroundMark x1="15222" y1="13000" x2="15222" y2="13000"/>
                        <a14:foregroundMark x1="9889" y1="34667" x2="12333" y2="41889"/>
                        <a14:foregroundMark x1="12333" y1="41889" x2="12333" y2="41889"/>
                        <a14:foregroundMark x1="64778" y1="35000" x2="71222" y2="63111"/>
                        <a14:foregroundMark x1="63667" y1="44111" x2="67000" y2="64000"/>
                        <a14:foregroundMark x1="63889" y1="67556" x2="71778" y2="68111"/>
                        <a14:foregroundMark x1="88333" y1="82778" x2="22222" y2="82444"/>
                        <a14:foregroundMark x1="22222" y1="82444" x2="13667" y2="85778"/>
                        <a14:foregroundMark x1="13667" y1="85778" x2="11444" y2="832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470" y="867361"/>
            <a:ext cx="1412240" cy="1412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39B02F5-719D-91C8-9C85-2EDCB3BC98E7}"/>
              </a:ext>
            </a:extLst>
          </p:cNvPr>
          <p:cNvSpPr txBox="1"/>
          <p:nvPr/>
        </p:nvSpPr>
        <p:spPr>
          <a:xfrm>
            <a:off x="803393" y="2951946"/>
            <a:ext cx="1106104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n-GB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endParaRPr lang="en-GB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en-GB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GB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GB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023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>
                <a:latin typeface="UTM Duepuntozero" panose="02040603050506020204" pitchFamily="18" charset="0"/>
              </a:rPr>
              <a:t>CHỦ ĐỀ A. </a:t>
            </a:r>
            <a:br>
              <a:rPr lang="en-US" sz="4000">
                <a:latin typeface="UTM Duepuntozero" panose="02040603050506020204" pitchFamily="18" charset="0"/>
              </a:rPr>
            </a:br>
            <a:r>
              <a:rPr lang="en-US" sz="4000">
                <a:latin typeface="UTM Duepuntozero" panose="02040603050506020204" pitchFamily="18" charset="0"/>
              </a:rPr>
              <a:t>INTERNET VÀ TRUYỀN THÔNG SỐ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71525" y="3931855"/>
            <a:ext cx="10515600" cy="1309255"/>
          </a:xfrm>
        </p:spPr>
        <p:txBody>
          <a:bodyPr>
            <a:normAutofit/>
          </a:bodyPr>
          <a:lstStyle/>
          <a:p>
            <a:pPr algn="l"/>
            <a:r>
              <a:rPr lang="en-US" sz="3000">
                <a:latin typeface="UTM Duepuntozero" panose="02040603050506020204" pitchFamily="18" charset="0"/>
              </a:rPr>
              <a:t>Bài 1. Thế giới Internet thật là rộng lớn</a:t>
            </a:r>
          </a:p>
          <a:p>
            <a:pPr algn="l"/>
            <a:r>
              <a:rPr lang="en-US" sz="3000">
                <a:latin typeface="UTM Duepuntozero" panose="02040603050506020204" pitchFamily="18" charset="0"/>
              </a:rPr>
              <a:t>Bài 2</a:t>
            </a:r>
            <a:r>
              <a:rPr lang="vi-VN" sz="3000">
                <a:latin typeface="UTM Duepuntozero" panose="02040603050506020204" pitchFamily="18" charset="0"/>
              </a:rPr>
              <a:t>. Tớ liên lạc được với mọi người ở khắp mọi nơi trên thế giới</a:t>
            </a:r>
            <a:endParaRPr lang="en-US" sz="3000">
              <a:latin typeface="UTM Duepuntozero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863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831" y="2104466"/>
            <a:ext cx="11844337" cy="174617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lạc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ở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khắp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nơi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Tuần</a:t>
            </a:r>
            <a:r>
              <a:rPr lang="en-GB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11: SỬ DỤNG MICROSOFT OUTLOOK (</a:t>
            </a:r>
            <a:r>
              <a:rPr lang="en-GB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TiếP</a:t>
            </a:r>
            <a:r>
              <a:rPr lang="en-GB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)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94ECFB-2DB0-F7F8-24B3-5F4939674E94}"/>
              </a:ext>
            </a:extLst>
          </p:cNvPr>
          <p:cNvSpPr txBox="1"/>
          <p:nvPr/>
        </p:nvSpPr>
        <p:spPr>
          <a:xfrm>
            <a:off x="1089660" y="4568875"/>
            <a:ext cx="9192260" cy="10436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600"/>
              </a:spcBef>
              <a:buFont typeface="Arial" panose="020B0604020202020204" pitchFamily="34" charset="0"/>
              <a:buChar char="-"/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Biết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thẻ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Tasks, Notes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Folders list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Microsoft Outlook</a:t>
            </a:r>
            <a:endParaRPr lang="vi-VN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52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7F523A-77D0-0956-DD46-ED6956271942}"/>
              </a:ext>
            </a:extLst>
          </p:cNvPr>
          <p:cNvSpPr txBox="1"/>
          <p:nvPr/>
        </p:nvSpPr>
        <p:spPr>
          <a:xfrm>
            <a:off x="3454400" y="926975"/>
            <a:ext cx="5648960" cy="646986"/>
          </a:xfrm>
          <a:prstGeom prst="round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ysClr val="windowText" lastClr="000000"/>
                </a:solidFill>
              </a:rPr>
              <a:t>ÔN TẬP KIẾN THỨC CŨ</a:t>
            </a:r>
          </a:p>
        </p:txBody>
      </p:sp>
      <p:pic>
        <p:nvPicPr>
          <p:cNvPr id="8" name="Picture 2" descr="Kiểm tra bài cũ Pick a name trong ClassPoint | Tinh hoa Công ...">
            <a:extLst>
              <a:ext uri="{FF2B5EF4-FFF2-40B4-BE49-F238E27FC236}">
                <a16:creationId xmlns:a16="http://schemas.microsoft.com/office/drawing/2014/main" id="{B1D1A471-388B-38F5-021C-7B142A9446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391" y="4262315"/>
            <a:ext cx="2311400" cy="231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24669C3-F578-34C9-F091-B5B95F13ADAF}"/>
              </a:ext>
            </a:extLst>
          </p:cNvPr>
          <p:cNvSpPr txBox="1"/>
          <p:nvPr/>
        </p:nvSpPr>
        <p:spPr>
          <a:xfrm>
            <a:off x="918943" y="1982450"/>
            <a:ext cx="1014629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US" sz="3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sz="3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3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thẻ</a:t>
            </a:r>
            <a:r>
              <a:rPr lang="en-US" sz="3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Calendar </a:t>
            </a:r>
            <a:r>
              <a:rPr lang="en-US" sz="3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3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Contacts  </a:t>
            </a:r>
            <a:r>
              <a:rPr lang="en-US" sz="3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3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MS Outlook </a:t>
            </a:r>
            <a:r>
              <a:rPr lang="en-US" sz="3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3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gì</a:t>
            </a:r>
            <a:r>
              <a:rPr lang="en-US" sz="3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en-GB" sz="3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184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Ảnh Làm Việc Nhóm Đẹp, Chuyên Nghiệp, Ấn Tượng Nhất">
            <a:extLst>
              <a:ext uri="{FF2B5EF4-FFF2-40B4-BE49-F238E27FC236}">
                <a16:creationId xmlns:a16="http://schemas.microsoft.com/office/drawing/2014/main" id="{450E0971-20A0-B5F0-CD4A-D005F1F6D8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607" t="31853" r="17803" b="24057"/>
          <a:stretch/>
        </p:blipFill>
        <p:spPr bwMode="auto">
          <a:xfrm>
            <a:off x="10036686" y="609007"/>
            <a:ext cx="2274583" cy="1604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86EA5FC-5715-8163-A17E-38ED70F50340}"/>
              </a:ext>
            </a:extLst>
          </p:cNvPr>
          <p:cNvSpPr txBox="1"/>
          <p:nvPr/>
        </p:nvSpPr>
        <p:spPr>
          <a:xfrm>
            <a:off x="1179871" y="2239141"/>
            <a:ext cx="101911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err="1">
                <a:solidFill>
                  <a:schemeClr val="bg1"/>
                </a:solidFill>
              </a:rPr>
              <a:t>Trao</a:t>
            </a:r>
            <a:r>
              <a:rPr lang="en-GB" sz="4800" b="1" dirty="0">
                <a:solidFill>
                  <a:schemeClr val="bg1"/>
                </a:solidFill>
              </a:rPr>
              <a:t> </a:t>
            </a:r>
            <a:r>
              <a:rPr lang="en-GB" sz="4800" b="1" dirty="0" err="1">
                <a:solidFill>
                  <a:schemeClr val="bg1"/>
                </a:solidFill>
              </a:rPr>
              <a:t>đổi</a:t>
            </a:r>
            <a:r>
              <a:rPr lang="en-GB" sz="4800" b="1" dirty="0">
                <a:solidFill>
                  <a:schemeClr val="bg1"/>
                </a:solidFill>
              </a:rPr>
              <a:t> </a:t>
            </a:r>
            <a:r>
              <a:rPr lang="en-GB" sz="4800" b="1" dirty="0" err="1">
                <a:solidFill>
                  <a:schemeClr val="bg1"/>
                </a:solidFill>
              </a:rPr>
              <a:t>với</a:t>
            </a:r>
            <a:r>
              <a:rPr lang="en-GB" sz="4800" b="1" dirty="0">
                <a:solidFill>
                  <a:schemeClr val="bg1"/>
                </a:solidFill>
              </a:rPr>
              <a:t> </a:t>
            </a:r>
            <a:r>
              <a:rPr lang="en-GB" sz="4800" b="1" dirty="0" err="1">
                <a:solidFill>
                  <a:schemeClr val="bg1"/>
                </a:solidFill>
              </a:rPr>
              <a:t>bạn</a:t>
            </a:r>
            <a:r>
              <a:rPr lang="en-GB" sz="4800" b="1" dirty="0">
                <a:solidFill>
                  <a:schemeClr val="bg1"/>
                </a:solidFill>
              </a:rPr>
              <a:t> </a:t>
            </a:r>
            <a:r>
              <a:rPr lang="en-GB" sz="4800" b="1" dirty="0" err="1">
                <a:solidFill>
                  <a:schemeClr val="bg1"/>
                </a:solidFill>
              </a:rPr>
              <a:t>tìm</a:t>
            </a:r>
            <a:r>
              <a:rPr lang="en-GB" sz="4800" b="1" dirty="0">
                <a:solidFill>
                  <a:schemeClr val="bg1"/>
                </a:solidFill>
              </a:rPr>
              <a:t> </a:t>
            </a:r>
            <a:r>
              <a:rPr lang="en-GB" sz="4800" b="1" dirty="0" err="1">
                <a:solidFill>
                  <a:schemeClr val="bg1"/>
                </a:solidFill>
              </a:rPr>
              <a:t>hiểu</a:t>
            </a:r>
            <a:r>
              <a:rPr lang="en-GB" sz="4800" b="1" dirty="0">
                <a:solidFill>
                  <a:schemeClr val="bg1"/>
                </a:solidFill>
              </a:rPr>
              <a:t> </a:t>
            </a:r>
            <a:r>
              <a:rPr lang="en-GB" sz="4800" b="1" dirty="0" err="1">
                <a:solidFill>
                  <a:schemeClr val="bg1"/>
                </a:solidFill>
              </a:rPr>
              <a:t>công</a:t>
            </a:r>
            <a:r>
              <a:rPr lang="en-GB" sz="4800" b="1" dirty="0">
                <a:solidFill>
                  <a:schemeClr val="bg1"/>
                </a:solidFill>
              </a:rPr>
              <a:t> </a:t>
            </a:r>
            <a:r>
              <a:rPr lang="en-GB" sz="4800" b="1" dirty="0" err="1">
                <a:solidFill>
                  <a:schemeClr val="bg1"/>
                </a:solidFill>
              </a:rPr>
              <a:t>dụng</a:t>
            </a:r>
            <a:r>
              <a:rPr lang="en-GB" sz="4800" b="1" dirty="0">
                <a:solidFill>
                  <a:schemeClr val="bg1"/>
                </a:solidFill>
              </a:rPr>
              <a:t> </a:t>
            </a:r>
            <a:r>
              <a:rPr lang="en-GB" sz="4800" b="1" dirty="0" err="1">
                <a:solidFill>
                  <a:schemeClr val="bg1"/>
                </a:solidFill>
              </a:rPr>
              <a:t>của</a:t>
            </a:r>
            <a:r>
              <a:rPr lang="en-GB" sz="4800" b="1" dirty="0">
                <a:solidFill>
                  <a:schemeClr val="bg1"/>
                </a:solidFill>
              </a:rPr>
              <a:t> </a:t>
            </a:r>
            <a:r>
              <a:rPr lang="en-GB" sz="4800" b="1" dirty="0" err="1">
                <a:solidFill>
                  <a:schemeClr val="bg1"/>
                </a:solidFill>
              </a:rPr>
              <a:t>thẻ</a:t>
            </a:r>
            <a:r>
              <a:rPr lang="en-GB" sz="4800" b="1" dirty="0">
                <a:solidFill>
                  <a:schemeClr val="bg1"/>
                </a:solidFill>
              </a:rPr>
              <a:t> Task, </a:t>
            </a:r>
            <a:r>
              <a:rPr lang="en-GB" sz="4800" b="1" dirty="0" err="1">
                <a:solidFill>
                  <a:schemeClr val="bg1"/>
                </a:solidFill>
              </a:rPr>
              <a:t>các</a:t>
            </a:r>
            <a:r>
              <a:rPr lang="en-GB" sz="4800" b="1" dirty="0">
                <a:solidFill>
                  <a:schemeClr val="bg1"/>
                </a:solidFill>
              </a:rPr>
              <a:t> </a:t>
            </a:r>
            <a:r>
              <a:rPr lang="en-GB" sz="4800" b="1" dirty="0" err="1">
                <a:solidFill>
                  <a:schemeClr val="bg1"/>
                </a:solidFill>
              </a:rPr>
              <a:t>bước</a:t>
            </a:r>
            <a:r>
              <a:rPr lang="en-GB" sz="4800" b="1" dirty="0">
                <a:solidFill>
                  <a:schemeClr val="bg1"/>
                </a:solidFill>
              </a:rPr>
              <a:t> </a:t>
            </a:r>
            <a:r>
              <a:rPr lang="en-GB" sz="4800" b="1" dirty="0" err="1">
                <a:solidFill>
                  <a:schemeClr val="bg1"/>
                </a:solidFill>
              </a:rPr>
              <a:t>tạo</a:t>
            </a:r>
            <a:r>
              <a:rPr lang="en-GB" sz="4800" b="1" dirty="0">
                <a:solidFill>
                  <a:schemeClr val="bg1"/>
                </a:solidFill>
              </a:rPr>
              <a:t> 1 task </a:t>
            </a:r>
            <a:r>
              <a:rPr lang="en-GB" sz="4800" b="1" dirty="0" err="1">
                <a:solidFill>
                  <a:schemeClr val="bg1"/>
                </a:solidFill>
              </a:rPr>
              <a:t>mới</a:t>
            </a:r>
            <a:r>
              <a:rPr lang="en-GB" sz="4800" b="1" dirty="0">
                <a:solidFill>
                  <a:schemeClr val="bg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14509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86EA5FC-5715-8163-A17E-38ED70F50340}"/>
              </a:ext>
            </a:extLst>
          </p:cNvPr>
          <p:cNvSpPr txBox="1"/>
          <p:nvPr/>
        </p:nvSpPr>
        <p:spPr>
          <a:xfrm>
            <a:off x="228600" y="1241807"/>
            <a:ext cx="11867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Tasks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98B97D-FB1B-272A-0E76-4FBC7FB90B56}"/>
              </a:ext>
            </a:extLst>
          </p:cNvPr>
          <p:cNvSpPr txBox="1"/>
          <p:nvPr/>
        </p:nvSpPr>
        <p:spPr>
          <a:xfrm>
            <a:off x="162249" y="2396764"/>
            <a:ext cx="47925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B1: Home 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 Item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Task</a:t>
            </a:r>
            <a:endParaRPr lang="en-GB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F863473-CCCA-44CF-F9C1-40EA0F879C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554" y="2861034"/>
            <a:ext cx="3239406" cy="389523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ECCE58B-1326-7406-4342-EAC2D9234C4F}"/>
              </a:ext>
            </a:extLst>
          </p:cNvPr>
          <p:cNvSpPr txBox="1"/>
          <p:nvPr/>
        </p:nvSpPr>
        <p:spPr>
          <a:xfrm>
            <a:off x="4969057" y="2412998"/>
            <a:ext cx="426638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B2: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Task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endParaRPr lang="en-GB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D9E78FE-1386-4DFA-3814-855F1B0317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9057" y="3015138"/>
            <a:ext cx="4040505" cy="192405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DFE4A6D-82A7-D909-4711-77E495DA700B}"/>
              </a:ext>
            </a:extLst>
          </p:cNvPr>
          <p:cNvSpPr txBox="1"/>
          <p:nvPr/>
        </p:nvSpPr>
        <p:spPr>
          <a:xfrm>
            <a:off x="4904676" y="4557289"/>
            <a:ext cx="6982524" cy="2246769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fontAlgn="base"/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Subject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/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(start date)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/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(Due date)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/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nhở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Reminder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12AEEFF-FF36-DE0D-9F4A-031D389A3CF4}"/>
              </a:ext>
            </a:extLst>
          </p:cNvPr>
          <p:cNvSpPr txBox="1"/>
          <p:nvPr/>
        </p:nvSpPr>
        <p:spPr>
          <a:xfrm>
            <a:off x="9347811" y="2412998"/>
            <a:ext cx="27482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B3: Save &amp; Close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81FCC0-6258-EE17-75F1-2C450A51E400}"/>
              </a:ext>
            </a:extLst>
          </p:cNvPr>
          <p:cNvSpPr txBox="1"/>
          <p:nvPr/>
        </p:nvSpPr>
        <p:spPr>
          <a:xfrm>
            <a:off x="228600" y="1777492"/>
            <a:ext cx="61768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Task (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9CF7612-ED5B-1DCF-EDCE-2F7AF38AD7F2}"/>
              </a:ext>
            </a:extLst>
          </p:cNvPr>
          <p:cNvSpPr txBox="1"/>
          <p:nvPr/>
        </p:nvSpPr>
        <p:spPr>
          <a:xfrm>
            <a:off x="162249" y="759463"/>
            <a:ext cx="60928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*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sz="2400" b="1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hẻ</a:t>
            </a:r>
            <a:r>
              <a:rPr lang="en-US" sz="24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Tasks 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239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0" grpId="0"/>
      <p:bldP spid="13" grpId="0"/>
      <p:bldP spid="15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E4BA687-59EF-E59B-841B-C297CB98F3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8503" y="2090057"/>
            <a:ext cx="9784733" cy="1567544"/>
          </a:xfrm>
        </p:spPr>
        <p:txBody>
          <a:bodyPr>
            <a:normAutofit/>
          </a:bodyPr>
          <a:lstStyle/>
          <a:p>
            <a:pPr algn="ctr"/>
            <a:r>
              <a:rPr lang="en-GB" sz="4400" b="1" dirty="0">
                <a:solidFill>
                  <a:srgbClr val="0070C0"/>
                </a:solidFill>
              </a:rPr>
              <a:t>THỰC HÀNH</a:t>
            </a:r>
          </a:p>
          <a:p>
            <a:pPr algn="ctr"/>
            <a:r>
              <a:rPr lang="en-GB" sz="4400" b="1" dirty="0">
                <a:solidFill>
                  <a:srgbClr val="0070C0"/>
                </a:solidFill>
              </a:rPr>
              <a:t>TẠO MỘT TASKS MỚI</a:t>
            </a:r>
          </a:p>
        </p:txBody>
      </p:sp>
    </p:spTree>
    <p:extLst>
      <p:ext uri="{BB962C8B-B14F-4D97-AF65-F5344CB8AC3E}">
        <p14:creationId xmlns:p14="http://schemas.microsoft.com/office/powerpoint/2010/main" val="1621411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Ảnh Làm Việc Nhóm Đẹp, Chuyên Nghiệp, Ấn Tượng Nhất">
            <a:extLst>
              <a:ext uri="{FF2B5EF4-FFF2-40B4-BE49-F238E27FC236}">
                <a16:creationId xmlns:a16="http://schemas.microsoft.com/office/drawing/2014/main" id="{450E0971-20A0-B5F0-CD4A-D005F1F6D8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607" t="31853" r="17803" b="24057"/>
          <a:stretch/>
        </p:blipFill>
        <p:spPr bwMode="auto">
          <a:xfrm>
            <a:off x="10036686" y="609007"/>
            <a:ext cx="2274583" cy="1604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86EA5FC-5715-8163-A17E-38ED70F50340}"/>
              </a:ext>
            </a:extLst>
          </p:cNvPr>
          <p:cNvSpPr txBox="1"/>
          <p:nvPr/>
        </p:nvSpPr>
        <p:spPr>
          <a:xfrm>
            <a:off x="1179871" y="2239141"/>
            <a:ext cx="101911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err="1">
                <a:solidFill>
                  <a:schemeClr val="bg1"/>
                </a:solidFill>
              </a:rPr>
              <a:t>Trao</a:t>
            </a:r>
            <a:r>
              <a:rPr lang="en-GB" sz="4800" b="1" dirty="0">
                <a:solidFill>
                  <a:schemeClr val="bg1"/>
                </a:solidFill>
              </a:rPr>
              <a:t> </a:t>
            </a:r>
            <a:r>
              <a:rPr lang="en-GB" sz="4800" b="1" dirty="0" err="1">
                <a:solidFill>
                  <a:schemeClr val="bg1"/>
                </a:solidFill>
              </a:rPr>
              <a:t>đổi</a:t>
            </a:r>
            <a:r>
              <a:rPr lang="en-GB" sz="4800" b="1" dirty="0">
                <a:solidFill>
                  <a:schemeClr val="bg1"/>
                </a:solidFill>
              </a:rPr>
              <a:t> </a:t>
            </a:r>
            <a:r>
              <a:rPr lang="en-GB" sz="4800" b="1" dirty="0" err="1">
                <a:solidFill>
                  <a:schemeClr val="bg1"/>
                </a:solidFill>
              </a:rPr>
              <a:t>với</a:t>
            </a:r>
            <a:r>
              <a:rPr lang="en-GB" sz="4800" b="1" dirty="0">
                <a:solidFill>
                  <a:schemeClr val="bg1"/>
                </a:solidFill>
              </a:rPr>
              <a:t> </a:t>
            </a:r>
            <a:r>
              <a:rPr lang="en-GB" sz="4800" b="1" dirty="0" err="1">
                <a:solidFill>
                  <a:schemeClr val="bg1"/>
                </a:solidFill>
              </a:rPr>
              <a:t>bạn</a:t>
            </a:r>
            <a:r>
              <a:rPr lang="en-GB" sz="4800" b="1" dirty="0">
                <a:solidFill>
                  <a:schemeClr val="bg1"/>
                </a:solidFill>
              </a:rPr>
              <a:t> </a:t>
            </a:r>
            <a:r>
              <a:rPr lang="en-GB" sz="4800" b="1" dirty="0" err="1">
                <a:solidFill>
                  <a:schemeClr val="bg1"/>
                </a:solidFill>
              </a:rPr>
              <a:t>tìm</a:t>
            </a:r>
            <a:r>
              <a:rPr lang="en-GB" sz="4800" b="1" dirty="0">
                <a:solidFill>
                  <a:schemeClr val="bg1"/>
                </a:solidFill>
              </a:rPr>
              <a:t> </a:t>
            </a:r>
            <a:r>
              <a:rPr lang="en-GB" sz="4800" b="1" dirty="0" err="1">
                <a:solidFill>
                  <a:schemeClr val="bg1"/>
                </a:solidFill>
              </a:rPr>
              <a:t>hiểu</a:t>
            </a:r>
            <a:r>
              <a:rPr lang="en-GB" sz="4800" b="1" dirty="0">
                <a:solidFill>
                  <a:schemeClr val="bg1"/>
                </a:solidFill>
              </a:rPr>
              <a:t> </a:t>
            </a:r>
            <a:r>
              <a:rPr lang="en-GB" sz="4800" b="1" dirty="0" err="1">
                <a:solidFill>
                  <a:schemeClr val="bg1"/>
                </a:solidFill>
              </a:rPr>
              <a:t>các</a:t>
            </a:r>
            <a:r>
              <a:rPr lang="en-GB" sz="4800" b="1" dirty="0">
                <a:solidFill>
                  <a:schemeClr val="bg1"/>
                </a:solidFill>
              </a:rPr>
              <a:t> </a:t>
            </a:r>
            <a:r>
              <a:rPr lang="en-GB" sz="4800" b="1" dirty="0" err="1">
                <a:solidFill>
                  <a:schemeClr val="bg1"/>
                </a:solidFill>
              </a:rPr>
              <a:t>bước</a:t>
            </a:r>
            <a:r>
              <a:rPr lang="en-GB" sz="4800" b="1" dirty="0">
                <a:solidFill>
                  <a:schemeClr val="bg1"/>
                </a:solidFill>
              </a:rPr>
              <a:t> </a:t>
            </a:r>
            <a:r>
              <a:rPr lang="en-GB" sz="4800" b="1" dirty="0" err="1">
                <a:solidFill>
                  <a:schemeClr val="bg1"/>
                </a:solidFill>
              </a:rPr>
              <a:t>tạo</a:t>
            </a:r>
            <a:r>
              <a:rPr lang="en-GB" sz="4800" b="1" dirty="0">
                <a:solidFill>
                  <a:schemeClr val="bg1"/>
                </a:solidFill>
              </a:rPr>
              <a:t> notes (</a:t>
            </a:r>
            <a:r>
              <a:rPr lang="en-GB" sz="4800" b="1" dirty="0" err="1">
                <a:solidFill>
                  <a:schemeClr val="bg1"/>
                </a:solidFill>
              </a:rPr>
              <a:t>ghi</a:t>
            </a:r>
            <a:r>
              <a:rPr lang="en-GB" sz="4800" b="1" dirty="0">
                <a:solidFill>
                  <a:schemeClr val="bg1"/>
                </a:solidFill>
              </a:rPr>
              <a:t> </a:t>
            </a:r>
            <a:r>
              <a:rPr lang="en-GB" sz="4800" b="1" dirty="0" err="1">
                <a:solidFill>
                  <a:schemeClr val="bg1"/>
                </a:solidFill>
              </a:rPr>
              <a:t>chú</a:t>
            </a:r>
            <a:r>
              <a:rPr lang="en-GB" sz="4800" b="1" dirty="0">
                <a:solidFill>
                  <a:schemeClr val="bg1"/>
                </a:solidFill>
              </a:rPr>
              <a:t>)?</a:t>
            </a:r>
          </a:p>
        </p:txBody>
      </p:sp>
    </p:spTree>
    <p:extLst>
      <p:ext uri="{BB962C8B-B14F-4D97-AF65-F5344CB8AC3E}">
        <p14:creationId xmlns:p14="http://schemas.microsoft.com/office/powerpoint/2010/main" val="3658105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86EA5FC-5715-8163-A17E-38ED70F50340}"/>
              </a:ext>
            </a:extLst>
          </p:cNvPr>
          <p:cNvSpPr txBox="1"/>
          <p:nvPr/>
        </p:nvSpPr>
        <p:spPr>
          <a:xfrm>
            <a:off x="283881" y="1200074"/>
            <a:ext cx="9276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Notes: 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ý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…)</a:t>
            </a:r>
            <a:endParaRPr lang="en-GB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98B97D-FB1B-272A-0E76-4FBC7FB90B56}"/>
              </a:ext>
            </a:extLst>
          </p:cNvPr>
          <p:cNvSpPr txBox="1"/>
          <p:nvPr/>
        </p:nvSpPr>
        <p:spPr>
          <a:xfrm>
            <a:off x="351163" y="2202908"/>
            <a:ext cx="421345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B1: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Ấn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Ctrl +Shift +N</a:t>
            </a:r>
            <a:endParaRPr lang="en-GB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Hoặc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Bấm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…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cửa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sổ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Navigation Pane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Notes </a:t>
            </a:r>
            <a:endParaRPr lang="en-GB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Xuất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cửa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sổ</a:t>
            </a:r>
            <a:endParaRPr lang="en-GB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E7F993A-AB64-0AA5-24DB-24149D601B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97" y="3904289"/>
            <a:ext cx="3981450" cy="250444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37341B1-0C0C-9D1B-94BB-8D6A2ACEA3EF}"/>
              </a:ext>
            </a:extLst>
          </p:cNvPr>
          <p:cNvSpPr txBox="1"/>
          <p:nvPr/>
        </p:nvSpPr>
        <p:spPr>
          <a:xfrm>
            <a:off x="4749178" y="2187455"/>
            <a:ext cx="48107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B2: New Note</a:t>
            </a:r>
            <a:endParaRPr lang="en-GB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B3: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Gõ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nội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dung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ghi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chú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vào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cửa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sổ</a:t>
            </a:r>
            <a:endParaRPr lang="en-GB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EBD2C2-40EB-53CE-1711-A192A6CCCB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3846" y="3321388"/>
            <a:ext cx="3598957" cy="267301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3E14801-69C6-B653-EF0E-D9200847AFC4}"/>
              </a:ext>
            </a:extLst>
          </p:cNvPr>
          <p:cNvSpPr txBox="1"/>
          <p:nvPr/>
        </p:nvSpPr>
        <p:spPr>
          <a:xfrm>
            <a:off x="9559915" y="2202908"/>
            <a:ext cx="26320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B4: Save &amp; Close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1F93E6-C3BD-7BBF-342E-6A20F47BA812}"/>
              </a:ext>
            </a:extLst>
          </p:cNvPr>
          <p:cNvSpPr txBox="1"/>
          <p:nvPr/>
        </p:nvSpPr>
        <p:spPr>
          <a:xfrm>
            <a:off x="283881" y="1701491"/>
            <a:ext cx="9276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endParaRPr lang="en-GB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DA5C2AF-3A44-20BB-0804-21165B824BAD}"/>
              </a:ext>
            </a:extLst>
          </p:cNvPr>
          <p:cNvSpPr txBox="1"/>
          <p:nvPr/>
        </p:nvSpPr>
        <p:spPr>
          <a:xfrm>
            <a:off x="223209" y="760384"/>
            <a:ext cx="60928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*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sz="2400" b="1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hẻ</a:t>
            </a:r>
            <a:r>
              <a:rPr lang="en-US" sz="24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Notes 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4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5" grpId="0"/>
      <p:bldP spid="12" grpId="0"/>
      <p:bldP spid="14" grpId="0"/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Font chuẩn">
      <a:majorFont>
        <a:latin typeface="UTM Duepuntozero"/>
        <a:ea typeface=""/>
        <a:cs typeface=""/>
      </a:majorFont>
      <a:minorFont>
        <a:latin typeface="UTM Duepuntozero"/>
        <a:ea typeface=""/>
        <a:cs typeface="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1_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Font chuẩn">
      <a:majorFont>
        <a:latin typeface="UTM Duepuntozero"/>
        <a:ea typeface=""/>
        <a:cs typeface=""/>
      </a:majorFont>
      <a:minorFont>
        <a:latin typeface="UTM Duepuntozero"/>
        <a:ea typeface=""/>
        <a:cs typeface="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2656</TotalTime>
  <Words>578</Words>
  <Application>Microsoft Office PowerPoint</Application>
  <PresentationFormat>Widescreen</PresentationFormat>
  <Paragraphs>59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Times New Roman</vt:lpstr>
      <vt:lpstr>UTM Duepuntozero</vt:lpstr>
      <vt:lpstr>Wingdings</vt:lpstr>
      <vt:lpstr>Banded</vt:lpstr>
      <vt:lpstr>1_Banded</vt:lpstr>
      <vt:lpstr>CUỘC SỐNG TRỰC TUYẾN</vt:lpstr>
      <vt:lpstr>CHỦ ĐỀ A.  INTERNET VÀ TRUYỀN THÔNG SỐ</vt:lpstr>
      <vt:lpstr>Bài 2. Tớ liên lạc được với mọi người  ở khắp mọi nơi trên thế giới  Tuần 11: SỬ DỤNG MICROSOFT OUTLOOK (TiếP)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2: Tớ liên lạc được với mọi người ở khắp mọi nơi trên thế giới  Tuần 11: TẠO VÀ GỬI THƯ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Thanh Trung</dc:creator>
  <cp:lastModifiedBy>Hoàng  Nguyệt</cp:lastModifiedBy>
  <cp:revision>131</cp:revision>
  <dcterms:created xsi:type="dcterms:W3CDTF">2014-06-09T03:12:12Z</dcterms:created>
  <dcterms:modified xsi:type="dcterms:W3CDTF">2022-11-10T00:48:16Z</dcterms:modified>
</cp:coreProperties>
</file>