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4" r:id="rId2"/>
  </p:sldMasterIdLst>
  <p:notesMasterIdLst>
    <p:notesMasterId r:id="rId18"/>
  </p:notesMasterIdLst>
  <p:sldIdLst>
    <p:sldId id="263" r:id="rId3"/>
    <p:sldId id="283" r:id="rId4"/>
    <p:sldId id="284" r:id="rId5"/>
    <p:sldId id="310" r:id="rId6"/>
    <p:sldId id="364" r:id="rId7"/>
    <p:sldId id="352" r:id="rId8"/>
    <p:sldId id="369" r:id="rId9"/>
    <p:sldId id="336" r:id="rId10"/>
    <p:sldId id="331" r:id="rId11"/>
    <p:sldId id="367" r:id="rId12"/>
    <p:sldId id="370" r:id="rId13"/>
    <p:sldId id="368" r:id="rId14"/>
    <p:sldId id="371" r:id="rId15"/>
    <p:sldId id="356" r:id="rId16"/>
    <p:sldId id="359" r:id="rId17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ần 3 - Cuộc sống trực tuyến" id="{62BBD8A1-93A1-4716-890A-20E78BCDF832}">
          <p14:sldIdLst>
            <p14:sldId id="263"/>
            <p14:sldId id="283"/>
            <p14:sldId id="284"/>
            <p14:sldId id="310"/>
            <p14:sldId id="364"/>
            <p14:sldId id="352"/>
            <p14:sldId id="369"/>
            <p14:sldId id="336"/>
            <p14:sldId id="331"/>
            <p14:sldId id="367"/>
            <p14:sldId id="370"/>
            <p14:sldId id="368"/>
            <p14:sldId id="371"/>
            <p14:sldId id="356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BA"/>
    <a:srgbClr val="353535"/>
    <a:srgbClr val="33A3DC"/>
    <a:srgbClr val="23A5BB"/>
    <a:srgbClr val="67B458"/>
    <a:srgbClr val="FF9830"/>
    <a:srgbClr val="3ECFA0"/>
    <a:srgbClr val="4BD88A"/>
    <a:srgbClr val="EA7E7E"/>
    <a:srgbClr val="41B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434" autoAdjust="0"/>
  </p:normalViewPr>
  <p:slideViewPr>
    <p:cSldViewPr snapToGrid="0">
      <p:cViewPr varScale="1">
        <p:scale>
          <a:sx n="75" d="100"/>
          <a:sy n="75" d="100"/>
        </p:scale>
        <p:origin x="302" y="62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FCE5D-CA8F-4F64-970C-1893990B622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92DDC-5723-4348-B74C-D46FE223E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ủ Đề - Mục tiêu chủ đ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screen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4788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êu Đề Bài 1-Quyển 3-Inter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5759" y="-15913"/>
            <a:ext cx="1943100" cy="20570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325088" y="115342"/>
            <a:ext cx="1502698" cy="21187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454036" y="4523280"/>
            <a:ext cx="2373750" cy="19012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0976" y="5023060"/>
            <a:ext cx="1232666" cy="123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57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- Phan 2-Chủ đề A-Bài 1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UTM Duepuntozero" panose="02040603050506020204" pitchFamily="18" charset="0"/>
              </a:rPr>
              <a:t>Chủ</a:t>
            </a:r>
            <a:r>
              <a:rPr lang="en-US" baseline="0">
                <a:latin typeface="UTM Duepuntozero" panose="02040603050506020204" pitchFamily="18" charset="0"/>
              </a:rPr>
              <a:t> đề A</a:t>
            </a:r>
            <a:r>
              <a:rPr lang="en-US">
                <a:latin typeface="UTM Duepuntozero" panose="02040603050506020204" pitchFamily="18" charset="0"/>
              </a:rPr>
              <a:t>. Internet và truyền thông số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535370" y="161842"/>
            <a:ext cx="6656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>
              <a:spcBef>
                <a:spcPts val="600"/>
              </a:spcBef>
              <a:spcAft>
                <a:spcPts val="600"/>
              </a:spcAft>
              <a:tabLst>
                <a:tab pos="4749165" algn="l"/>
              </a:tabLst>
            </a:pP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2: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Tớ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liên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lạc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mọi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ở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khắp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mọi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nơi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thế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giới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6975" y="5597612"/>
            <a:ext cx="1600200" cy="8252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8818" y="5265259"/>
            <a:ext cx="2335746" cy="148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87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-Bài 8- Phan 2-Chủ đề B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UTM Duepuntozero" panose="02040603050506020204" pitchFamily="18" charset="0"/>
              </a:rPr>
              <a:t>Chủ</a:t>
            </a:r>
            <a:r>
              <a:rPr lang="en-US" baseline="0">
                <a:latin typeface="UTM Duepuntozero" panose="02040603050506020204" pitchFamily="18" charset="0"/>
              </a:rPr>
              <a:t> đề A</a:t>
            </a:r>
            <a:r>
              <a:rPr lang="en-US">
                <a:latin typeface="UTM Duepuntozero" panose="02040603050506020204" pitchFamily="18" charset="0"/>
              </a:rPr>
              <a:t>. Internet và truyền thông số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908151" y="161842"/>
            <a:ext cx="540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 dirty="0" err="1"/>
              <a:t>Bài</a:t>
            </a:r>
            <a:r>
              <a:rPr lang="en-US" baseline="0" dirty="0"/>
              <a:t> 2</a:t>
            </a:r>
            <a:r>
              <a:rPr lang="vi-VN" dirty="0"/>
              <a:t>. Tớ liên lạc được với mọi người ở khắp mọi nơi trên thế giới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0139" y="5094603"/>
            <a:ext cx="2600794" cy="16933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77425" y="5425844"/>
            <a:ext cx="1943100" cy="103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23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ủ Đề - Mục tiêu chủ đ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screen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4451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êu Đề Bài 1-Quyển 3-Inter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5759" y="-15913"/>
            <a:ext cx="1943100" cy="20570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325088" y="115342"/>
            <a:ext cx="1502698" cy="21187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454036" y="4523280"/>
            <a:ext cx="2373750" cy="19012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0976" y="5023060"/>
            <a:ext cx="1232666" cy="123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65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- Phan 2-Chủ đề A-Bài 1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UTM Duepuntozero" panose="02040603050506020204" pitchFamily="18" charset="0"/>
              </a:rPr>
              <a:t>Chủ</a:t>
            </a:r>
            <a:r>
              <a:rPr lang="en-US" baseline="0">
                <a:latin typeface="UTM Duepuntozero" panose="02040603050506020204" pitchFamily="18" charset="0"/>
              </a:rPr>
              <a:t> đề A</a:t>
            </a:r>
            <a:r>
              <a:rPr lang="en-US">
                <a:latin typeface="UTM Duepuntozero" panose="02040603050506020204" pitchFamily="18" charset="0"/>
              </a:rPr>
              <a:t>. Internet và truyền thông số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394104" y="178503"/>
            <a:ext cx="3347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/>
              <a:t>Bài 1</a:t>
            </a:r>
            <a:r>
              <a:rPr lang="vi-VN"/>
              <a:t>. Thế giới Internet thật là rộng lớn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6975" y="5597612"/>
            <a:ext cx="1600200" cy="8252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8818" y="5265259"/>
            <a:ext cx="2335746" cy="148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53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-Bài 8- Phan 2-Chủ đề B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UTM Duepuntozero" panose="02040603050506020204" pitchFamily="18" charset="0"/>
              </a:rPr>
              <a:t>Chủ</a:t>
            </a:r>
            <a:r>
              <a:rPr lang="en-US" baseline="0">
                <a:latin typeface="UTM Duepuntozero" panose="02040603050506020204" pitchFamily="18" charset="0"/>
              </a:rPr>
              <a:t> đề A</a:t>
            </a:r>
            <a:r>
              <a:rPr lang="en-US">
                <a:latin typeface="UTM Duepuntozero" panose="02040603050506020204" pitchFamily="18" charset="0"/>
              </a:rPr>
              <a:t>. Internet và truyền thông số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162675" y="161842"/>
            <a:ext cx="540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/>
              <a:t>Bài</a:t>
            </a:r>
            <a:r>
              <a:rPr lang="en-US" baseline="0"/>
              <a:t> 2</a:t>
            </a:r>
            <a:r>
              <a:rPr lang="vi-VN"/>
              <a:t>. Tớ liên lạc được với mọi người ở khắp mọi nơi trên thế giới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0139" y="5094603"/>
            <a:ext cx="2600794" cy="16933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77425" y="5425844"/>
            <a:ext cx="1943100" cy="103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35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Báo hiệu Bài tậ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1000" y="1044000"/>
            <a:ext cx="7470001" cy="477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702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72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02" r:id="rId2"/>
    <p:sldLayoutId id="2147483719" r:id="rId3"/>
    <p:sldLayoutId id="2147483720" r:id="rId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400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ci.com/tao-chu-ky-online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solidFill>
                  <a:srgbClr val="099BDD"/>
                </a:solidFill>
                <a:latin typeface="UTM Duepuntozero"/>
              </a:rPr>
              <a:t>CUỘC SỐNG TRỰC TUYẾN</a:t>
            </a:r>
            <a:endParaRPr lang="en-US" sz="4000">
              <a:latin typeface="UTM Duepuntozero" panose="020406030505060202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>
                <a:latin typeface="UTM Duepuntozero" panose="02040603050506020204" pitchFamily="18" charset="0"/>
              </a:rPr>
              <a:t>CHỦ ĐỀ A. INTERNET VÀ TRUYỀN THÔNG SỐ</a:t>
            </a:r>
          </a:p>
        </p:txBody>
      </p:sp>
    </p:spTree>
    <p:extLst>
      <p:ext uri="{BB962C8B-B14F-4D97-AF65-F5344CB8AC3E}">
        <p14:creationId xmlns:p14="http://schemas.microsoft.com/office/powerpoint/2010/main" val="29819686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6EA5FC-5715-8163-A17E-38ED70F50340}"/>
              </a:ext>
            </a:extLst>
          </p:cNvPr>
          <p:cNvSpPr txBox="1"/>
          <p:nvPr/>
        </p:nvSpPr>
        <p:spPr>
          <a:xfrm>
            <a:off x="370840" y="841513"/>
            <a:ext cx="11450320" cy="5757722"/>
          </a:xfrm>
          <a:prstGeom prst="roundRect">
            <a:avLst>
              <a:gd name="adj" fmla="val 9238"/>
            </a:avLst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Chữ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kí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điện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tử</a:t>
            </a:r>
            <a:r>
              <a:rPr lang="en-US" sz="3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à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tin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đi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kèm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theo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dữ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liệu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văn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ảnh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video…)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nhằm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mục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đích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xác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chủ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dữ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liệu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đó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GB" sz="3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50000"/>
              </a:lnSpc>
            </a:pP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Chữ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kí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điện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tử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sử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giao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điện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tử</a:t>
            </a:r>
            <a:endParaRPr lang="en-GB" sz="3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50000"/>
              </a:lnSpc>
            </a:pP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đảm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năng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GB" sz="3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50000"/>
              </a:lnSpc>
            </a:pP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Xác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chủ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dữ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liệu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đó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văn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ảnh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video,…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dữ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liệu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đó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bị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thay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đổi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hay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endParaRPr lang="en-GB" sz="3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75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6E39397-5BA5-2C33-1BB5-C963C4F471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3056" y="704044"/>
            <a:ext cx="11465887" cy="5940596"/>
          </a:xfrm>
          <a:prstGeom prst="roundRect">
            <a:avLst>
              <a:gd name="adj" fmla="val 13036"/>
            </a:avLst>
          </a:prstGeom>
          <a:solidFill>
            <a:schemeClr val="tx2"/>
          </a:solidFill>
        </p:spPr>
        <p:txBody>
          <a:bodyPr>
            <a:normAutofit fontScale="92500"/>
          </a:bodyPr>
          <a:lstStyle/>
          <a:p>
            <a:pPr marL="0" indent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kí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điện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tử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lợi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ích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GB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Đảm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toàn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mật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tin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Đảm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pháp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giao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điện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tử</a:t>
            </a:r>
            <a:endParaRPr lang="en-GB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Ngăn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chặn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khả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năng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giả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mạo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GB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bởi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mọi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lớn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hay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nhờ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nghệ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hóa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Khi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nội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dung hay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khóa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còn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tương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khóa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hội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hay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toàn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nội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dung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Xác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nguồn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gốc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văn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endParaRPr lang="en-GB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Tiết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kiệm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thời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gian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xử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văn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hành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chính</a:t>
            </a:r>
            <a:endParaRPr lang="en-GB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Thay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vì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tài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liệu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lưu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trữ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ký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tay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từng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văn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dùng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hoàn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toàn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ký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hàng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loại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văn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điện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tử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máy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gửi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trực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tiếp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qua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môi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internet</a:t>
            </a:r>
            <a:endParaRPr lang="en-GB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31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2DEA265-F3F2-3267-1137-5320B567478D}"/>
              </a:ext>
            </a:extLst>
          </p:cNvPr>
          <p:cNvSpPr txBox="1"/>
          <p:nvPr/>
        </p:nvSpPr>
        <p:spPr>
          <a:xfrm>
            <a:off x="178545" y="73470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chữ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kí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tử</a:t>
            </a:r>
            <a:endParaRPr lang="en-US" sz="36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F20A93-67BA-B5C0-E09E-A3EF70133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45" y="3228852"/>
            <a:ext cx="5835876" cy="33853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0ABD482-AA95-F6EE-91F4-6B1D6B428BD4}"/>
              </a:ext>
            </a:extLst>
          </p:cNvPr>
          <p:cNvSpPr txBox="1"/>
          <p:nvPr/>
        </p:nvSpPr>
        <p:spPr>
          <a:xfrm>
            <a:off x="294938" y="1496757"/>
            <a:ext cx="6096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Tạo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chữ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kí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Gmail</a:t>
            </a:r>
            <a:endParaRPr lang="en-GB" sz="2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Bc1: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Mở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Gmail 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góc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bên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bánh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răng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cài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đặt</a:t>
            </a:r>
            <a:endParaRPr lang="en-GB" sz="2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E9BB74-60F8-F057-7BBC-C34C123B58C7}"/>
              </a:ext>
            </a:extLst>
          </p:cNvPr>
          <p:cNvSpPr txBox="1"/>
          <p:nvPr/>
        </p:nvSpPr>
        <p:spPr>
          <a:xfrm>
            <a:off x="6523019" y="1883317"/>
            <a:ext cx="524226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- Bc2: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tìm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đến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mục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chữ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ký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tạo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ok</a:t>
            </a:r>
            <a:endParaRPr lang="en-GB" sz="2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30284B6-0810-9791-C31B-030CDD8076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0938" y="3031644"/>
            <a:ext cx="5465781" cy="370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3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A362275-D1AC-EED3-867B-66AD3CF70E8D}"/>
              </a:ext>
            </a:extLst>
          </p:cNvPr>
          <p:cNvSpPr txBox="1"/>
          <p:nvPr/>
        </p:nvSpPr>
        <p:spPr>
          <a:xfrm>
            <a:off x="1072544" y="1144955"/>
            <a:ext cx="976817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</a:t>
            </a:r>
            <a:r>
              <a:rPr lang="en-US" sz="36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Vào</a:t>
            </a:r>
            <a:r>
              <a:rPr lang="en-US" sz="3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trang</a:t>
            </a:r>
            <a:r>
              <a:rPr lang="en-US" sz="3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web </a:t>
            </a:r>
            <a:r>
              <a:rPr lang="en-US" sz="36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3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tạo</a:t>
            </a:r>
            <a:r>
              <a:rPr lang="en-US" sz="3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chữ</a:t>
            </a:r>
            <a:r>
              <a:rPr lang="en-US" sz="3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ký</a:t>
            </a:r>
            <a:r>
              <a:rPr lang="en-US" sz="3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online </a:t>
            </a:r>
            <a:r>
              <a:rPr lang="en-US" sz="36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miễn</a:t>
            </a:r>
            <a:r>
              <a:rPr lang="en-US" sz="3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phí</a:t>
            </a:r>
            <a:endParaRPr lang="en-US" sz="36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GB" sz="36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36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https://wikici.com/tao-chu-ky-online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237880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17006B6-D5F1-02DA-02AC-0D39B6BEFF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4678" y="2401802"/>
            <a:ext cx="10244024" cy="172701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</a:pP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Tạo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chữ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kí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điện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tử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gmail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web online.</a:t>
            </a:r>
            <a:endParaRPr lang="en-GB" sz="6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7218A5-CA81-948B-F215-189E5E0418F6}"/>
              </a:ext>
            </a:extLst>
          </p:cNvPr>
          <p:cNvSpPr txBox="1"/>
          <p:nvPr/>
        </p:nvSpPr>
        <p:spPr>
          <a:xfrm>
            <a:off x="397565" y="1000309"/>
            <a:ext cx="11396870" cy="82150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355915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B3FE462-2C92-CF16-33B0-86BF2EF452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03633" y="1184483"/>
            <a:ext cx="9784733" cy="777996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solidFill>
                  <a:schemeClr val="bg1"/>
                </a:solidFill>
              </a:rPr>
              <a:t>HƯỚNG DẪN VỀ NHÀ</a:t>
            </a:r>
          </a:p>
        </p:txBody>
      </p:sp>
      <p:pic>
        <p:nvPicPr>
          <p:cNvPr id="3074" name="Picture 2" descr="Biểu tượng bài tập về nhà Biểu tượng nuôi dạy con cái - png tải về - Miễn  phí trong suốt Màu Vàng png Tải về.">
            <a:extLst>
              <a:ext uri="{FF2B5EF4-FFF2-40B4-BE49-F238E27FC236}">
                <a16:creationId xmlns:a16="http://schemas.microsoft.com/office/drawing/2014/main" id="{95BCA164-8E4F-4631-8C9F-3844BF7DA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667" b="90000" l="9889" r="90778">
                        <a14:foregroundMark x1="46778" y1="23556" x2="54333" y2="53778"/>
                        <a14:foregroundMark x1="64222" y1="30111" x2="77556" y2="51889"/>
                        <a14:foregroundMark x1="77556" y1="51889" x2="77556" y2="51889"/>
                        <a14:foregroundMark x1="15889" y1="18667" x2="15889" y2="31667"/>
                        <a14:foregroundMark x1="14111" y1="42333" x2="20222" y2="64000"/>
                        <a14:foregroundMark x1="24111" y1="77778" x2="41556" y2="79889"/>
                        <a14:foregroundMark x1="10444" y1="48111" x2="15667" y2="67000"/>
                        <a14:foregroundMark x1="12111" y1="70778" x2="15000" y2="81444"/>
                        <a14:foregroundMark x1="49889" y1="64778" x2="63444" y2="76111"/>
                        <a14:foregroundMark x1="33889" y1="60444" x2="36333" y2="61222"/>
                        <a14:foregroundMark x1="34111" y1="65889" x2="36778" y2="65889"/>
                        <a14:foregroundMark x1="36333" y1="54556" x2="37889" y2="54556"/>
                        <a14:foregroundMark x1="24556" y1="29778" x2="24556" y2="32556"/>
                        <a14:foregroundMark x1="62111" y1="24444" x2="82111" y2="27889"/>
                        <a14:foregroundMark x1="68111" y1="16556" x2="68556" y2="18667"/>
                        <a14:foregroundMark x1="87667" y1="30222" x2="87889" y2="47000"/>
                        <a14:foregroundMark x1="80667" y1="35556" x2="81444" y2="46111"/>
                        <a14:foregroundMark x1="70778" y1="48889" x2="72667" y2="62667"/>
                        <a14:foregroundMark x1="88556" y1="55111" x2="90778" y2="75111"/>
                        <a14:foregroundMark x1="90778" y1="75111" x2="89222" y2="82111"/>
                        <a14:foregroundMark x1="89222" y1="82111" x2="89222" y2="82111"/>
                        <a14:foregroundMark x1="56222" y1="74778" x2="54333" y2="40778"/>
                        <a14:foregroundMark x1="30444" y1="32889" x2="42444" y2="38111"/>
                        <a14:foregroundMark x1="26111" y1="14222" x2="31000" y2="22333"/>
                        <a14:foregroundMark x1="31000" y1="22333" x2="31000" y2="22333"/>
                        <a14:foregroundMark x1="18556" y1="13889" x2="15000" y2="18556"/>
                        <a14:foregroundMark x1="23444" y1="19111" x2="25667" y2="26778"/>
                        <a14:foregroundMark x1="21889" y1="43222" x2="38556" y2="44333"/>
                        <a14:foregroundMark x1="26000" y1="53778" x2="41889" y2="57444"/>
                        <a14:foregroundMark x1="42778" y1="28333" x2="49444" y2="49778"/>
                        <a14:foregroundMark x1="54000" y1="24333" x2="58111" y2="38667"/>
                        <a14:foregroundMark x1="59444" y1="22111" x2="61000" y2="36556"/>
                        <a14:foregroundMark x1="35667" y1="20444" x2="39333" y2="28556"/>
                        <a14:foregroundMark x1="10889" y1="22556" x2="13778" y2="15444"/>
                        <a14:foregroundMark x1="13778" y1="15444" x2="23333" y2="13000"/>
                        <a14:foregroundMark x1="23333" y1="13000" x2="42556" y2="23000"/>
                        <a14:foregroundMark x1="12556" y1="27556" x2="14778" y2="30556"/>
                        <a14:foregroundMark x1="10444" y1="22222" x2="12111" y2="30556"/>
                        <a14:foregroundMark x1="11333" y1="32111" x2="17556" y2="35000"/>
                        <a14:foregroundMark x1="19222" y1="35000" x2="25667" y2="38556"/>
                        <a14:foregroundMark x1="19222" y1="39556" x2="21222" y2="47444"/>
                        <a14:foregroundMark x1="21222" y1="47444" x2="21222" y2="47444"/>
                        <a14:foregroundMark x1="16333" y1="42556" x2="18889" y2="48444"/>
                        <a14:foregroundMark x1="19333" y1="49333" x2="20556" y2="55444"/>
                        <a14:foregroundMark x1="17111" y1="62333" x2="19667" y2="68889"/>
                        <a14:foregroundMark x1="17222" y1="70111" x2="26000" y2="72111"/>
                        <a14:foregroundMark x1="26000" y1="66667" x2="37000" y2="68889"/>
                        <a14:foregroundMark x1="27444" y1="65889" x2="38556" y2="65000"/>
                        <a14:foregroundMark x1="23667" y1="60000" x2="35556" y2="61444"/>
                        <a14:foregroundMark x1="35556" y1="61444" x2="42111" y2="60111"/>
                        <a14:foregroundMark x1="23667" y1="56778" x2="30778" y2="57444"/>
                        <a14:foregroundMark x1="22111" y1="50333" x2="34333" y2="52667"/>
                        <a14:foregroundMark x1="34333" y1="52667" x2="41000" y2="51889"/>
                        <a14:foregroundMark x1="23444" y1="48556" x2="32667" y2="48333"/>
                        <a14:foregroundMark x1="32667" y1="48333" x2="41667" y2="49000"/>
                        <a14:foregroundMark x1="23778" y1="63222" x2="33444" y2="62444"/>
                        <a14:foregroundMark x1="33444" y1="62444" x2="42000" y2="63000"/>
                        <a14:foregroundMark x1="42000" y1="63000" x2="42889" y2="63000"/>
                        <a14:foregroundMark x1="40111" y1="69667" x2="47778" y2="68333"/>
                        <a14:foregroundMark x1="47778" y1="68333" x2="49444" y2="68778"/>
                        <a14:foregroundMark x1="42778" y1="42667" x2="48889" y2="51667"/>
                        <a14:foregroundMark x1="48889" y1="51667" x2="49667" y2="71667"/>
                        <a14:foregroundMark x1="49667" y1="71667" x2="52778" y2="78111"/>
                        <a14:foregroundMark x1="52778" y1="78111" x2="52778" y2="78111"/>
                        <a14:foregroundMark x1="51889" y1="78556" x2="81444" y2="79222"/>
                        <a14:foregroundMark x1="68222" y1="75667" x2="80222" y2="76889"/>
                        <a14:foregroundMark x1="82111" y1="77222" x2="83333" y2="60444"/>
                        <a14:foregroundMark x1="83333" y1="60444" x2="80333" y2="45444"/>
                        <a14:foregroundMark x1="80333" y1="45444" x2="82111" y2="32000"/>
                        <a14:foregroundMark x1="77444" y1="30778" x2="79222" y2="72889"/>
                        <a14:foregroundMark x1="81556" y1="26667" x2="81556" y2="20333"/>
                        <a14:foregroundMark x1="78889" y1="23444" x2="74778" y2="19556"/>
                        <a14:foregroundMark x1="82333" y1="19889" x2="73444" y2="19000"/>
                        <a14:foregroundMark x1="63778" y1="19444" x2="55333" y2="20556"/>
                        <a14:foregroundMark x1="55333" y1="20556" x2="51667" y2="26889"/>
                        <a14:foregroundMark x1="51667" y1="26889" x2="59778" y2="58333"/>
                        <a14:foregroundMark x1="59778" y1="58333" x2="59667" y2="70111"/>
                        <a14:foregroundMark x1="51889" y1="24333" x2="55222" y2="19889"/>
                        <a14:foregroundMark x1="52667" y1="20889" x2="57000" y2="19444"/>
                        <a14:foregroundMark x1="52556" y1="20778" x2="54556" y2="20111"/>
                        <a14:foregroundMark x1="48667" y1="22667" x2="21778" y2="9667"/>
                        <a14:foregroundMark x1="21778" y1="9667" x2="15222" y2="13000"/>
                        <a14:foregroundMark x1="15222" y1="13000" x2="15222" y2="13000"/>
                        <a14:foregroundMark x1="9889" y1="34667" x2="12333" y2="41889"/>
                        <a14:foregroundMark x1="12333" y1="41889" x2="12333" y2="41889"/>
                        <a14:foregroundMark x1="64778" y1="35000" x2="71222" y2="63111"/>
                        <a14:foregroundMark x1="63667" y1="44111" x2="67000" y2="64000"/>
                        <a14:foregroundMark x1="63889" y1="67556" x2="71778" y2="68111"/>
                        <a14:foregroundMark x1="88333" y1="82778" x2="22222" y2="82444"/>
                        <a14:foregroundMark x1="22222" y1="82444" x2="13667" y2="85778"/>
                        <a14:foregroundMark x1="13667" y1="85778" x2="11444" y2="832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470" y="867361"/>
            <a:ext cx="1412240" cy="1412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9B02F5-719D-91C8-9C85-2EDCB3BC98E7}"/>
              </a:ext>
            </a:extLst>
          </p:cNvPr>
          <p:cNvSpPr txBox="1"/>
          <p:nvPr/>
        </p:nvSpPr>
        <p:spPr>
          <a:xfrm>
            <a:off x="949458" y="2880826"/>
            <a:ext cx="1056571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GB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endParaRPr lang="en-GB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3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Phân</a:t>
            </a:r>
            <a:r>
              <a:rPr lang="en-US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biệt</a:t>
            </a:r>
            <a:r>
              <a:rPr lang="en-US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ý </a:t>
            </a:r>
            <a:r>
              <a:rPr lang="en-US" sz="3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nghĩa</a:t>
            </a:r>
            <a:r>
              <a:rPr lang="en-US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CC, BCC, Reply/Reply all </a:t>
            </a:r>
            <a:r>
              <a:rPr lang="en-US" sz="3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Forward </a:t>
            </a:r>
            <a:endParaRPr lang="en-GB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023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UTM Duepuntozero" panose="02040603050506020204" pitchFamily="18" charset="0"/>
              </a:rPr>
              <a:t>CHỦ ĐỀ A. </a:t>
            </a:r>
            <a:br>
              <a:rPr lang="en-US" sz="4000">
                <a:latin typeface="UTM Duepuntozero" panose="02040603050506020204" pitchFamily="18" charset="0"/>
              </a:rPr>
            </a:br>
            <a:r>
              <a:rPr lang="en-US" sz="4000">
                <a:latin typeface="UTM Duepuntozero" panose="02040603050506020204" pitchFamily="18" charset="0"/>
              </a:rPr>
              <a:t>INTERNET VÀ TRUYỀN THÔNG SỐ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71525" y="3931855"/>
            <a:ext cx="10515600" cy="1309255"/>
          </a:xfrm>
        </p:spPr>
        <p:txBody>
          <a:bodyPr>
            <a:normAutofit/>
          </a:bodyPr>
          <a:lstStyle/>
          <a:p>
            <a:pPr algn="l"/>
            <a:r>
              <a:rPr lang="en-US" sz="3000">
                <a:latin typeface="UTM Duepuntozero" panose="02040603050506020204" pitchFamily="18" charset="0"/>
              </a:rPr>
              <a:t>Bài 1. Thế giới Internet thật là rộng lớn</a:t>
            </a:r>
          </a:p>
          <a:p>
            <a:pPr algn="l"/>
            <a:r>
              <a:rPr lang="en-US" sz="3000">
                <a:latin typeface="UTM Duepuntozero" panose="02040603050506020204" pitchFamily="18" charset="0"/>
              </a:rPr>
              <a:t>Bài 2</a:t>
            </a:r>
            <a:r>
              <a:rPr lang="vi-VN" sz="3000">
                <a:latin typeface="UTM Duepuntozero" panose="02040603050506020204" pitchFamily="18" charset="0"/>
              </a:rPr>
              <a:t>. Tớ liên lạc được với mọi người ở khắp mọi nơi trên thế giới</a:t>
            </a:r>
            <a:endParaRPr lang="en-US" sz="3000">
              <a:latin typeface="UTM Duepuntozer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863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31" y="2104466"/>
            <a:ext cx="11844337" cy="174617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lạc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khắp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Tuần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12: </a:t>
            </a: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tạo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và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gửi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thư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TiếP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94ECFB-2DB0-F7F8-24B3-5F4939674E94}"/>
              </a:ext>
            </a:extLst>
          </p:cNvPr>
          <p:cNvSpPr txBox="1"/>
          <p:nvPr/>
        </p:nvSpPr>
        <p:spPr>
          <a:xfrm>
            <a:off x="1120140" y="4223435"/>
            <a:ext cx="9192260" cy="1883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lỗi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chinh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gửi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thư</a:t>
            </a:r>
            <a:endParaRPr lang="vi-VN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52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7F523A-77D0-0956-DD46-ED6956271942}"/>
              </a:ext>
            </a:extLst>
          </p:cNvPr>
          <p:cNvSpPr txBox="1"/>
          <p:nvPr/>
        </p:nvSpPr>
        <p:spPr>
          <a:xfrm>
            <a:off x="3454400" y="926975"/>
            <a:ext cx="5648960" cy="646986"/>
          </a:xfrm>
          <a:prstGeom prst="round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ysClr val="windowText" lastClr="000000"/>
                </a:solidFill>
              </a:rPr>
              <a:t>ÔN TẬP KIẾN THỨC CŨ</a:t>
            </a:r>
          </a:p>
        </p:txBody>
      </p:sp>
      <p:pic>
        <p:nvPicPr>
          <p:cNvPr id="8" name="Picture 2" descr="Kiểm tra bài cũ Pick a name trong ClassPoint | Tinh hoa Công ...">
            <a:extLst>
              <a:ext uri="{FF2B5EF4-FFF2-40B4-BE49-F238E27FC236}">
                <a16:creationId xmlns:a16="http://schemas.microsoft.com/office/drawing/2014/main" id="{B1D1A471-388B-38F5-021C-7B142A944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391" y="4262315"/>
            <a:ext cx="2311400" cy="231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24669C3-F578-34C9-F091-B5B95F13ADAF}"/>
              </a:ext>
            </a:extLst>
          </p:cNvPr>
          <p:cNvSpPr txBox="1"/>
          <p:nvPr/>
        </p:nvSpPr>
        <p:spPr>
          <a:xfrm>
            <a:off x="807183" y="2317973"/>
            <a:ext cx="1014629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bày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bước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tạo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gửi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thư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điện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tử</a:t>
            </a:r>
            <a:endParaRPr lang="en-GB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Tạo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thư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điện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tử</a:t>
            </a:r>
            <a:endParaRPr lang="en-GB" sz="4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184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E4BA687-59EF-E59B-841B-C297CB98F3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99142" y="2078726"/>
            <a:ext cx="9784733" cy="2735944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Ghi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địa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chỉ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nhận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thư</a:t>
            </a:r>
            <a:endParaRPr lang="en-GB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/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Nhập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văn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chủ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đề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nội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dung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thư</a:t>
            </a:r>
            <a:endParaRPr lang="en-US" sz="35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/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3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Mời</a:t>
            </a:r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dự</a:t>
            </a:r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nhật</a:t>
            </a:r>
            <a:endParaRPr lang="en-US" sz="35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/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Kể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lại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kỉ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niệm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đáng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nhớ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buổi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thăm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quan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thành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Cổ</a:t>
            </a: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Loa</a:t>
            </a:r>
          </a:p>
          <a:p>
            <a:pPr fontAlgn="base"/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……</a:t>
            </a:r>
            <a:endParaRPr lang="en-US" sz="35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/>
            <a:endParaRPr lang="en-GB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65FA4F-6DFD-2B61-9DD5-4C553E9248E5}"/>
              </a:ext>
            </a:extLst>
          </p:cNvPr>
          <p:cNvSpPr txBox="1"/>
          <p:nvPr/>
        </p:nvSpPr>
        <p:spPr>
          <a:xfrm>
            <a:off x="2802869" y="1212334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0070C0"/>
                </a:solidFill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1621411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87">
            <a:extLst>
              <a:ext uri="{FF2B5EF4-FFF2-40B4-BE49-F238E27FC236}">
                <a16:creationId xmlns:a16="http://schemas.microsoft.com/office/drawing/2014/main" id="{FEB3F5A1-0692-5745-97E6-36D4081ED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785" y="2391614"/>
            <a:ext cx="716280" cy="762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86">
            <a:extLst>
              <a:ext uri="{FF2B5EF4-FFF2-40B4-BE49-F238E27FC236}">
                <a16:creationId xmlns:a16="http://schemas.microsoft.com/office/drawing/2014/main" id="{1882FADF-11F5-8FCE-B274-ADD18951F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799825"/>
            <a:ext cx="4251428" cy="305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88">
            <a:extLst>
              <a:ext uri="{FF2B5EF4-FFF2-40B4-BE49-F238E27FC236}">
                <a16:creationId xmlns:a16="http://schemas.microsoft.com/office/drawing/2014/main" id="{53D714F3-AFD7-4575-3384-1B9498B07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084" y="3708406"/>
            <a:ext cx="3588706" cy="276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304F6C9-FB1E-4E4D-19B3-19C2326E6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605" y="2108468"/>
            <a:ext cx="37287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B1: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màn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soạn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kích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chọn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dấu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67C1A1-D54F-8CB4-37E4-4363E431F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" y="3154320"/>
            <a:ext cx="3119120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kiểm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tra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chính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tả</a:t>
            </a: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66462B6-DC3D-0711-ED97-5BDACE2C1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990" y="2108468"/>
            <a:ext cx="4055110" cy="12003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B2: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văn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viết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sai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sẽ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bôi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gạch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đỏ</a:t>
            </a: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841CF22-D36B-CEFE-1DD6-BB448E76D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0960" y="2108468"/>
            <a:ext cx="3241040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B3: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Muốn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sửa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kíchđúp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vào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văn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08C35B-4BA5-2D69-B809-E7C7605DAA6E}"/>
              </a:ext>
            </a:extLst>
          </p:cNvPr>
          <p:cNvSpPr txBox="1"/>
          <p:nvPr/>
        </p:nvSpPr>
        <p:spPr>
          <a:xfrm>
            <a:off x="162560" y="1093218"/>
            <a:ext cx="8788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ử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cụ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kiểm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lỗi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chính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tả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nội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dung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thư</a:t>
            </a:r>
            <a:endParaRPr lang="en-GB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23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 animBg="1"/>
      <p:bldP spid="12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E4BA687-59EF-E59B-841B-C297CB98F3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8502" y="2468881"/>
            <a:ext cx="9784733" cy="1625599"/>
          </a:xfrm>
        </p:spPr>
        <p:txBody>
          <a:bodyPr>
            <a:normAutofit/>
          </a:bodyPr>
          <a:lstStyle/>
          <a:p>
            <a:pPr fontAlgn="base"/>
            <a:r>
              <a:rPr lang="en-GB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Kiểm</a:t>
            </a:r>
            <a:r>
              <a:rPr lang="en-GB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tra</a:t>
            </a:r>
            <a:r>
              <a:rPr lang="en-GB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lỗi</a:t>
            </a:r>
            <a:r>
              <a:rPr lang="en-GB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chính</a:t>
            </a:r>
            <a:r>
              <a:rPr lang="en-GB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tả</a:t>
            </a:r>
            <a:r>
              <a:rPr lang="en-GB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GB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bức</a:t>
            </a:r>
            <a:r>
              <a:rPr lang="en-GB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thư</a:t>
            </a:r>
            <a:r>
              <a:rPr lang="en-GB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GB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vừa</a:t>
            </a:r>
            <a:r>
              <a:rPr lang="en-GB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soạn</a:t>
            </a:r>
            <a:r>
              <a:rPr lang="en-GB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fontAlgn="base"/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Gửi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thư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đã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soát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hết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lỗi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chính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tả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fontAlgn="base"/>
            <a:endParaRPr lang="en-GB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65FA4F-6DFD-2B61-9DD5-4C553E9248E5}"/>
              </a:ext>
            </a:extLst>
          </p:cNvPr>
          <p:cNvSpPr txBox="1"/>
          <p:nvPr/>
        </p:nvSpPr>
        <p:spPr>
          <a:xfrm>
            <a:off x="2802869" y="1212334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0070C0"/>
                </a:solidFill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1892697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31" y="2104466"/>
            <a:ext cx="11844337" cy="174617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lạc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khắp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Tuần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12: TẠO VÀ GỬI THƯ (</a:t>
            </a: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Tiếp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3BF577-9EBC-B2AF-7F0B-5032C0F070F3}"/>
              </a:ext>
            </a:extLst>
          </p:cNvPr>
          <p:cNvSpPr txBox="1"/>
          <p:nvPr/>
        </p:nvSpPr>
        <p:spPr>
          <a:xfrm>
            <a:off x="1124337" y="4379463"/>
            <a:ext cx="9232641" cy="12660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lnSpc>
                <a:spcPct val="115000"/>
              </a:lnSpc>
              <a:spcBef>
                <a:spcPts val="600"/>
              </a:spcBef>
              <a:buFontTx/>
              <a:buChar char="-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kí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spcBef>
                <a:spcPts val="600"/>
              </a:spcBef>
              <a:buFontTx/>
              <a:buChar char="-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kí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7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7F523A-77D0-0956-DD46-ED6956271942}"/>
              </a:ext>
            </a:extLst>
          </p:cNvPr>
          <p:cNvSpPr txBox="1"/>
          <p:nvPr/>
        </p:nvSpPr>
        <p:spPr>
          <a:xfrm>
            <a:off x="3454400" y="926975"/>
            <a:ext cx="5648960" cy="646986"/>
          </a:xfrm>
          <a:prstGeom prst="round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TM Duepuntozero"/>
                <a:ea typeface="+mn-ea"/>
                <a:cs typeface="+mn-cs"/>
              </a:rPr>
              <a:t>ÔN TẬP KIẾN THỨC CŨ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780A18-A640-11B8-5232-48B8E5056B1B}"/>
              </a:ext>
            </a:extLst>
          </p:cNvPr>
          <p:cNvSpPr txBox="1"/>
          <p:nvPr/>
        </p:nvSpPr>
        <p:spPr>
          <a:xfrm>
            <a:off x="762000" y="1998211"/>
            <a:ext cx="11216640" cy="75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>
                <a:solidFill>
                  <a:schemeClr val="bg1"/>
                </a:solidFill>
              </a:rPr>
              <a:t>Nêu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các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bước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kiểm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tra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lỗi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chính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trả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trong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nội</a:t>
            </a:r>
            <a:r>
              <a:rPr lang="en-US" sz="3200" dirty="0">
                <a:solidFill>
                  <a:schemeClr val="bg1"/>
                </a:solidFill>
              </a:rPr>
              <a:t> dung </a:t>
            </a:r>
            <a:r>
              <a:rPr lang="en-US" sz="3200" dirty="0" err="1">
                <a:solidFill>
                  <a:schemeClr val="bg1"/>
                </a:solidFill>
              </a:rPr>
              <a:t>thư</a:t>
            </a:r>
            <a:r>
              <a:rPr lang="en-US" sz="3200" dirty="0">
                <a:solidFill>
                  <a:schemeClr val="bg1"/>
                </a:solidFill>
              </a:rPr>
              <a:t>?</a:t>
            </a:r>
            <a:endParaRPr kumimoji="0" lang="en-GB" sz="4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Kiểm tra bài cũ Pick a name trong ClassPoint | Tinh hoa Công ...">
            <a:extLst>
              <a:ext uri="{FF2B5EF4-FFF2-40B4-BE49-F238E27FC236}">
                <a16:creationId xmlns:a16="http://schemas.microsoft.com/office/drawing/2014/main" id="{82E79D01-2CB0-125C-DFBA-893584D27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620" y="3768671"/>
            <a:ext cx="2311400" cy="231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02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ont chuẩn">
      <a:majorFont>
        <a:latin typeface="UTM Duepuntozero"/>
        <a:ea typeface=""/>
        <a:cs typeface=""/>
      </a:majorFont>
      <a:minorFont>
        <a:latin typeface="UTM Duepuntozero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1_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ont chuẩn">
      <a:majorFont>
        <a:latin typeface="UTM Duepuntozero"/>
        <a:ea typeface=""/>
        <a:cs typeface=""/>
      </a:majorFont>
      <a:minorFont>
        <a:latin typeface="UTM Duepuntozero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2693</TotalTime>
  <Words>731</Words>
  <Application>Microsoft Office PowerPoint</Application>
  <PresentationFormat>Widescreen</PresentationFormat>
  <Paragraphs>56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Times New Roman</vt:lpstr>
      <vt:lpstr>UTM Duepuntozero</vt:lpstr>
      <vt:lpstr>Wingdings</vt:lpstr>
      <vt:lpstr>Banded</vt:lpstr>
      <vt:lpstr>1_Banded</vt:lpstr>
      <vt:lpstr>CUỘC SỐNG TRỰC TUYẾN</vt:lpstr>
      <vt:lpstr>CHỦ ĐỀ A.  INTERNET VÀ TRUYỀN THÔNG SỐ</vt:lpstr>
      <vt:lpstr>Bài 2. Tớ liên lạc được với mọi người  ở khắp mọi nơi trên thế giới  Tuần 12: tạo và gửi thư(TiếP)</vt:lpstr>
      <vt:lpstr>PowerPoint Presentation</vt:lpstr>
      <vt:lpstr>PowerPoint Presentation</vt:lpstr>
      <vt:lpstr>PowerPoint Presentation</vt:lpstr>
      <vt:lpstr>PowerPoint Presentation</vt:lpstr>
      <vt:lpstr>Bài 2: Tớ liên lạc được với mọi người ở khắp mọi nơi trên thế giới  Tuần 12: TẠO VÀ GỬI THƯ (Tiếp)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Thanh Trung</dc:creator>
  <cp:lastModifiedBy>Hoàng  Nguyệt</cp:lastModifiedBy>
  <cp:revision>135</cp:revision>
  <dcterms:created xsi:type="dcterms:W3CDTF">2014-06-09T03:12:12Z</dcterms:created>
  <dcterms:modified xsi:type="dcterms:W3CDTF">2022-11-10T15:12:59Z</dcterms:modified>
</cp:coreProperties>
</file>